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3" r:id="rId5"/>
    <p:sldMasterId id="2147483673" r:id="rId6"/>
    <p:sldMasterId id="2147483722" r:id="rId7"/>
    <p:sldMasterId id="2147483735" r:id="rId8"/>
  </p:sldMasterIdLst>
  <p:notesMasterIdLst>
    <p:notesMasterId r:id="rId38"/>
  </p:notesMasterIdLst>
  <p:sldIdLst>
    <p:sldId id="256" r:id="rId9"/>
    <p:sldId id="263" r:id="rId10"/>
    <p:sldId id="28761" r:id="rId11"/>
    <p:sldId id="28732" r:id="rId12"/>
    <p:sldId id="28771" r:id="rId13"/>
    <p:sldId id="28764" r:id="rId14"/>
    <p:sldId id="28727" r:id="rId15"/>
    <p:sldId id="28763" r:id="rId16"/>
    <p:sldId id="28773" r:id="rId17"/>
    <p:sldId id="28774" r:id="rId18"/>
    <p:sldId id="28729" r:id="rId19"/>
    <p:sldId id="28775" r:id="rId20"/>
    <p:sldId id="28776" r:id="rId21"/>
    <p:sldId id="28777" r:id="rId22"/>
    <p:sldId id="28737" r:id="rId23"/>
    <p:sldId id="28738" r:id="rId24"/>
    <p:sldId id="28779" r:id="rId25"/>
    <p:sldId id="28739" r:id="rId26"/>
    <p:sldId id="28768" r:id="rId27"/>
    <p:sldId id="28766" r:id="rId28"/>
    <p:sldId id="28741" r:id="rId29"/>
    <p:sldId id="28788" r:id="rId30"/>
    <p:sldId id="28781" r:id="rId31"/>
    <p:sldId id="28789" r:id="rId32"/>
    <p:sldId id="28744" r:id="rId33"/>
    <p:sldId id="28790" r:id="rId34"/>
    <p:sldId id="28765" r:id="rId35"/>
    <p:sldId id="28783" r:id="rId36"/>
    <p:sldId id="28784" r:id="rId37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CB6842-BD3C-E5F3-0674-E21FD8BAEC3B}" name="Andrew Gostelow" initials="AG" userId="S::agostelow@winchester.gov.uk::a3dca023-57fe-412c-970a-03e67b584a76" providerId="AD"/>
  <p188:author id="{486457E4-BF13-DDE1-F193-D8D46B30BB9D}" name="Ellen Evans" initials="EE" userId="S::EEvans@winchester.gov.uk::2189a67e-48ee-4010-ae52-af17390479c9" providerId="AD"/>
  <p188:author id="{4A01F5F0-C7DB-DB2A-B009-BFBA076545A8}" name="Camilla Sharp" initials="CS" userId="S::CSharp@winchester.gov.uk::fdcaa0b7-5626-49ac-b5f9-91422bcd4690" providerId="AD"/>
  <p188:author id="{5D3A83F3-121A-A456-7F12-721E2A9A14E7}" name="Susan Robbins" initials="SR" userId="S::srobbins@winchester.gov.uk::76a68ac1-0e1c-464c-9659-295df767ead5" providerId="AD"/>
  <p188:author id="{1E19D7FA-EA03-48BE-8F7B-5A043DBB8E83}" name="Alison Woods" initials="AW" userId="S::Awoods@winchester.gov.uk::8f5f6adf-defb-46e3-ae8d-b1e6c0697cf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2248"/>
    <a:srgbClr val="E2BCC5"/>
    <a:srgbClr val="F4DCE2"/>
    <a:srgbClr val="A62516"/>
    <a:srgbClr val="990033"/>
    <a:srgbClr val="FFA219"/>
    <a:srgbClr val="9FD6AF"/>
    <a:srgbClr val="171E75"/>
    <a:srgbClr val="7A0000"/>
    <a:srgbClr val="D351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AD2DEE-27CC-445C-80C2-ABD20558D487}" v="1" dt="2026-06-18T14:41:27.526"/>
    <p1510:client id="{B5244688-6D66-4B03-BE8C-5A2B7BD87A59}" v="7" dt="2026-06-16T13:08:35.2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9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UKSPF awards by theme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GB" b="1"/>
              <a:t>UKSPF awards by theme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9679948393869296E-3"/>
          <c:y val="0.12110038275552473"/>
          <c:w val="0.99703190406115005"/>
          <c:h val="0.68811106518450182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0"/>
            <c:spPr>
              <a:solidFill>
                <a:srgbClr val="99003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4AF-477A-ADCE-FABC11A9DB6F}"/>
              </c:ext>
            </c:extLst>
          </c:dPt>
          <c:dPt>
            <c:idx val="1"/>
            <c:bubble3D val="0"/>
            <c:spPr>
              <a:solidFill>
                <a:srgbClr val="FFCCCC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4AF-477A-ADCE-FABC11A9DB6F}"/>
              </c:ext>
            </c:extLst>
          </c:dPt>
          <c:dPt>
            <c:idx val="2"/>
            <c:bubble3D val="0"/>
            <c:spPr>
              <a:solidFill>
                <a:srgbClr val="CC006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4AF-477A-ADCE-FABC11A9DB6F}"/>
              </c:ext>
            </c:extLst>
          </c:dPt>
          <c:dLbls>
            <c:dLbl>
              <c:idx val="0"/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9055508706699352E-2"/>
                      <c:h val="5.50112621481563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4AF-477A-ADCE-FABC11A9DB6F}"/>
                </c:ext>
              </c:extLst>
            </c:dLbl>
            <c:dLbl>
              <c:idx val="1"/>
              <c:layout>
                <c:manualLayout>
                  <c:x val="0.10558151869208188"/>
                  <c:y val="1.8455221803938518E-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6200379338094485E-2"/>
                      <c:h val="5.60282682543932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4AF-477A-ADCE-FABC11A9DB6F}"/>
                </c:ext>
              </c:extLst>
            </c:dLbl>
            <c:dLbl>
              <c:idx val="2"/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327159377973622E-2"/>
                      <c:h val="5.50112621481563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4AF-477A-ADCE-FABC11A9DB6F}"/>
                </c:ext>
              </c:extLst>
            </c:dLbl>
            <c:numFmt formatCode="0%" sourceLinked="0"/>
            <c:spPr>
              <a:solidFill>
                <a:schemeClr val="bg1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'UKSPF pie'!$A$47:$A$49</c:f>
              <c:strCache>
                <c:ptCount val="3"/>
                <c:pt idx="0">
                  <c:v>Inclusive and healthy communities: £831,328</c:v>
                </c:pt>
                <c:pt idx="1">
                  <c:v>People and Skills: £228,994</c:v>
                </c:pt>
                <c:pt idx="2">
                  <c:v>Local Business Support: £155,788</c:v>
                </c:pt>
              </c:strCache>
            </c:strRef>
          </c:cat>
          <c:val>
            <c:numRef>
              <c:f>'UKSPF pie'!$B$47:$B$49</c:f>
              <c:numCache>
                <c:formatCode>"£"#,##0_);[Red]\("£"#,##0\)</c:formatCode>
                <c:ptCount val="3"/>
                <c:pt idx="0">
                  <c:v>831328</c:v>
                </c:pt>
                <c:pt idx="1">
                  <c:v>228994</c:v>
                </c:pt>
                <c:pt idx="2">
                  <c:v>155788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4AF-477A-ADCE-FABC11A9DB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1.456698657451461E-2"/>
          <c:y val="0.81685631420198035"/>
          <c:w val="0.98402930648297426"/>
          <c:h val="0.183143793217509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/>
              <a:t>UKSPF Community awards by sub-theme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2310367454068242E-2"/>
          <c:y val="0.17367599883347912"/>
          <c:w val="0.5314764456685368"/>
          <c:h val="0.77330180702138984"/>
        </c:manualLayout>
      </c:layout>
      <c:doughnutChart>
        <c:varyColors val="1"/>
        <c:ser>
          <c:idx val="0"/>
          <c:order val="0"/>
          <c:spPr>
            <a:solidFill>
              <a:srgbClr val="990033"/>
            </a:solidFill>
          </c:spPr>
          <c:dPt>
            <c:idx val="0"/>
            <c:bubble3D val="0"/>
            <c:spPr>
              <a:solidFill>
                <a:srgbClr val="FF66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98B-44B0-99C3-3886421A2FCD}"/>
              </c:ext>
            </c:extLst>
          </c:dPt>
          <c:dPt>
            <c:idx val="1"/>
            <c:bubble3D val="0"/>
            <c:spPr>
              <a:solidFill>
                <a:srgbClr val="FFCC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8B-44B0-99C3-3886421A2FCD}"/>
              </c:ext>
            </c:extLst>
          </c:dPt>
          <c:dPt>
            <c:idx val="2"/>
            <c:bubble3D val="0"/>
            <c:spPr>
              <a:solidFill>
                <a:srgbClr val="99003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98B-44B0-99C3-3886421A2FCD}"/>
              </c:ext>
            </c:extLst>
          </c:dPt>
          <c:dLbls>
            <c:dLbl>
              <c:idx val="0"/>
              <c:layout>
                <c:manualLayout>
                  <c:x val="-8.2004192009354007E-3"/>
                  <c:y val="-1.988349879427557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159230061588702"/>
                      <c:h val="7.15323666656227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98B-44B0-99C3-3886421A2FCD}"/>
                </c:ext>
              </c:extLst>
            </c:dLbl>
            <c:dLbl>
              <c:idx val="1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858755802325518E-2"/>
                      <c:h val="7.15323666656227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98B-44B0-99C3-3886421A2FCD}"/>
                </c:ext>
              </c:extLst>
            </c:dLbl>
            <c:dLbl>
              <c:idx val="2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12523423465694"/>
                      <c:h val="6.755504055619929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98B-44B0-99C3-3886421A2FCD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'UKSPF pie'!$A$44:$A$46</c:f>
              <c:strCache>
                <c:ptCount val="3"/>
                <c:pt idx="0">
                  <c:v>Communities: health and wellbeing: £141,472</c:v>
                </c:pt>
                <c:pt idx="1">
                  <c:v>Communities: infrastructure: £117,854</c:v>
                </c:pt>
                <c:pt idx="2">
                  <c:v>Communities: thriving places: £572,002</c:v>
                </c:pt>
              </c:strCache>
            </c:strRef>
          </c:cat>
          <c:val>
            <c:numRef>
              <c:f>'UKSPF pie'!$B$44:$B$46</c:f>
              <c:numCache>
                <c:formatCode>"£"#,##0_);[Red]\("£"#,##0\)</c:formatCode>
                <c:ptCount val="3"/>
                <c:pt idx="0">
                  <c:v>141472</c:v>
                </c:pt>
                <c:pt idx="1">
                  <c:v>117854</c:v>
                </c:pt>
                <c:pt idx="2">
                  <c:v>572002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98B-44B0-99C3-3886421A2F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413580595017373"/>
          <c:y val="0.17071591869969621"/>
          <c:w val="0.3165761154855643"/>
          <c:h val="0.745950714494021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GB" sz="1400"/>
              <a:t>22 carbon-reducing projects by technology/activity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15860885066768"/>
          <c:y val="0.23124468040644847"/>
          <c:w val="0.48183401284188632"/>
          <c:h val="0.4641622930365731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D3517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B76-46BD-9E53-2F055E75B9E2}"/>
              </c:ext>
            </c:extLst>
          </c:dPt>
          <c:dPt>
            <c:idx val="1"/>
            <c:bubble3D val="0"/>
            <c:spPr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B76-46BD-9E53-2F055E75B9E2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B76-46BD-9E53-2F055E75B9E2}"/>
              </c:ext>
            </c:extLst>
          </c:dPt>
          <c:dPt>
            <c:idx val="3"/>
            <c:bubble3D val="0"/>
            <c:spPr>
              <a:solidFill>
                <a:srgbClr val="7A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B76-46BD-9E53-2F055E75B9E2}"/>
              </c:ext>
            </c:extLst>
          </c:dPt>
          <c:dPt>
            <c:idx val="4"/>
            <c:bubble3D val="0"/>
            <c:spPr>
              <a:solidFill>
                <a:srgbClr val="F4DCE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B76-46BD-9E53-2F055E75B9E2}"/>
              </c:ext>
            </c:extLst>
          </c:dPt>
          <c:dLbls>
            <c:dLbl>
              <c:idx val="0"/>
              <c:layout>
                <c:manualLayout>
                  <c:x val="-2.5999267408230647E-2"/>
                  <c:y val="8.369321037676819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76-46BD-9E53-2F055E75B9E2}"/>
                </c:ext>
              </c:extLst>
            </c:dLbl>
            <c:dLbl>
              <c:idx val="1"/>
              <c:layout>
                <c:manualLayout>
                  <c:x val="-1.4548713232769675E-2"/>
                  <c:y val="3.722629683957860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76-46BD-9E53-2F055E75B9E2}"/>
                </c:ext>
              </c:extLst>
            </c:dLbl>
            <c:numFmt formatCode="0%" sourceLinked="0"/>
            <c:spPr>
              <a:solidFill>
                <a:schemeClr val="bg1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'sust pie'!$B$22:$B$26</c:f>
              <c:strCache>
                <c:ptCount val="5"/>
                <c:pt idx="0">
                  <c:v>Heat pumps: £44,463</c:v>
                </c:pt>
                <c:pt idx="1">
                  <c:v>Energy efficiency (insulation): £8,100</c:v>
                </c:pt>
                <c:pt idx="2">
                  <c:v>Electric vehicles and chargers: £77,614</c:v>
                </c:pt>
                <c:pt idx="3">
                  <c:v>Solar panelling: £279,401</c:v>
                </c:pt>
                <c:pt idx="4">
                  <c:v>Other (sustainable travel and SF6 recovery): £73,702</c:v>
                </c:pt>
              </c:strCache>
            </c:strRef>
          </c:cat>
          <c:val>
            <c:numRef>
              <c:f>'sust pie'!$C$22:$C$26</c:f>
              <c:numCache>
                <c:formatCode>"£"#,##0.00</c:formatCode>
                <c:ptCount val="5"/>
                <c:pt idx="0">
                  <c:v>44463</c:v>
                </c:pt>
                <c:pt idx="1">
                  <c:v>8100</c:v>
                </c:pt>
                <c:pt idx="2">
                  <c:v>77614</c:v>
                </c:pt>
                <c:pt idx="3">
                  <c:v>279401</c:v>
                </c:pt>
                <c:pt idx="4">
                  <c:v>73702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B76-46BD-9E53-2F055E75B9E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.70887256762440132"/>
          <c:w val="1"/>
          <c:h val="0.291127432375598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 anchor="b" anchorCtr="0"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GB" sz="1400"/>
              <a:t>16 Community infrastructure projects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465200347398652"/>
          <c:y val="0.15573528900204298"/>
          <c:w val="0.51241184359730985"/>
          <c:h val="0.4673026840674148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D3517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49E-4B5B-8002-6E762BE6801C}"/>
              </c:ext>
            </c:extLst>
          </c:dPt>
          <c:dPt>
            <c:idx val="1"/>
            <c:bubble3D val="0"/>
            <c:spPr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49E-4B5B-8002-6E762BE6801C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49E-4B5B-8002-6E762BE6801C}"/>
              </c:ext>
            </c:extLst>
          </c:dPt>
          <c:dPt>
            <c:idx val="3"/>
            <c:bubble3D val="0"/>
            <c:spPr>
              <a:solidFill>
                <a:srgbClr val="7A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49E-4B5B-8002-6E762BE6801C}"/>
              </c:ext>
            </c:extLst>
          </c:dPt>
          <c:dPt>
            <c:idx val="4"/>
            <c:bubble3D val="0"/>
            <c:spPr>
              <a:solidFill>
                <a:srgbClr val="F4DCE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49E-4B5B-8002-6E762BE6801C}"/>
              </c:ext>
            </c:extLst>
          </c:dPt>
          <c:dLbls>
            <c:dLbl>
              <c:idx val="0"/>
              <c:layout>
                <c:manualLayout>
                  <c:x val="-3.7651925245860661E-2"/>
                  <c:y val="5.143713633239721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9E-4B5B-8002-6E762BE6801C}"/>
                </c:ext>
              </c:extLst>
            </c:dLbl>
            <c:dLbl>
              <c:idx val="2"/>
              <c:layout>
                <c:manualLayout>
                  <c:x val="6.4631231909745887E-2"/>
                  <c:y val="-1.103354226935170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9E-4B5B-8002-6E762BE6801C}"/>
                </c:ext>
              </c:extLst>
            </c:dLbl>
            <c:dLbl>
              <c:idx val="3"/>
              <c:layout>
                <c:manualLayout>
                  <c:x val="3.4961159618030591E-2"/>
                  <c:y val="-8.0250140319637325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49E-4B5B-8002-6E762BE6801C}"/>
                </c:ext>
              </c:extLst>
            </c:dLbl>
            <c:dLbl>
              <c:idx val="4"/>
              <c:layout>
                <c:manualLayout>
                  <c:x val="7.3075875878979915E-2"/>
                  <c:y val="4.869279448085495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49E-4B5B-8002-6E762BE6801C}"/>
                </c:ext>
              </c:extLst>
            </c:dLbl>
            <c:numFmt formatCode="0%" sourceLinked="0"/>
            <c:spPr>
              <a:solidFill>
                <a:sysClr val="window" lastClr="FFFFFF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'comm pie'!$A$23:$A$27</c:f>
              <c:strCache>
                <c:ptCount val="5"/>
                <c:pt idx="0">
                  <c:v>Childcare provision: £40,000</c:v>
                </c:pt>
                <c:pt idx="1">
                  <c:v>Community buildings: £218,508</c:v>
                </c:pt>
                <c:pt idx="2">
                  <c:v>Community travel: £15,000</c:v>
                </c:pt>
                <c:pt idx="3">
                  <c:v>Parish car park: £24,423</c:v>
                </c:pt>
                <c:pt idx="4">
                  <c:v>Scout groups: £70,186</c:v>
                </c:pt>
              </c:strCache>
            </c:strRef>
          </c:cat>
          <c:val>
            <c:numRef>
              <c:f>'comm pie'!$B$23:$B$27</c:f>
              <c:numCache>
                <c:formatCode>"£"#,##0.00</c:formatCode>
                <c:ptCount val="5"/>
                <c:pt idx="0">
                  <c:v>40000</c:v>
                </c:pt>
                <c:pt idx="1">
                  <c:v>218508</c:v>
                </c:pt>
                <c:pt idx="2">
                  <c:v>15000</c:v>
                </c:pt>
                <c:pt idx="3">
                  <c:v>24423</c:v>
                </c:pt>
                <c:pt idx="4">
                  <c:v>70186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49E-4B5B-8002-6E762BE6801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351050946713022"/>
          <c:y val="0.67849950594325348"/>
          <c:w val="0.75610091287289616"/>
          <c:h val="0.311129063040888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 anchor="b" anchorCtr="0"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E4FB002-FAF6-744A-B6DB-734EEB5430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22B20E-1835-C74C-8918-19B587FA912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5D34BED-F57F-B34F-89A5-B39DAD5CA000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9E894C1-D729-B64F-8355-D9C9ACC45F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4A2A258-A2B7-FE47-8596-7AB5B25D98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30" tIns="45716" rIns="91430" bIns="45716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04529-79ED-2E43-9CBD-7A90FEB6DF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CF09D-3724-8F47-840B-F07E8B1EB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E0E1B61-40EE-6C48-91D4-53B5C88A1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0DFF20-7DF5-460A-BCD0-6E8D2ADDB85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370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*This project also appears under the UKSPF as it is jointly funded by the two funds.  Total award is £90,000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1B61-40EE-6C48-91D4-53B5C88A140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06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E6194-3624-DA4F-1497-154DE3A8D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1597CF-130C-3916-8D53-6D4A1F20C2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BDC0FE-6611-692B-5853-EB75F2CCD4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*This project also appears under the UKSPF as it is jointly funded by the two funds.  Total award is £90,000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86212-57F6-B365-B33B-792072449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1B61-40EE-6C48-91D4-53B5C88A140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500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6D298-7DAD-756C-322C-534AEB9FD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86268B-04BC-2DFB-E91A-ED02300A8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262058-33CB-EE05-1E90-BEE9DD0E5F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24761-D322-D465-A323-D82C70A405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0DFF20-7DF5-460A-BCD0-6E8D2ADDB85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584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1B61-40EE-6C48-91D4-53B5C88A1404}" type="slidenum">
              <a:rPr lang="en-US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586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B72B4-E5BD-F48B-CC36-F1AC77900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93D158-534C-C482-82DD-5491F4579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266958-9FF6-5410-1331-BF68349529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3EDE1E-D16E-492F-8F62-485F3D08B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1B61-40EE-6C48-91D4-53B5C88A1404}" type="slidenum">
              <a:rPr lang="en-US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87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72E23-27E2-965F-C7B0-DCCF87D7C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DCE7F3-E687-D576-195E-B753C615A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58AA46-A74D-5BB2-2300-8EE3C7B213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SF6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CF75D-8658-1080-EAF3-3E57BAD62B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1B61-40EE-6C48-91D4-53B5C88A1404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0450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B1708-8934-B6A7-31B9-A08451BAD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E1836A-AB59-4E55-4A93-91E2CA18B1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F49ED3-42C7-A64E-A0A1-4DFE71C07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A3B0F-C0F7-DC0F-709D-44F65942FD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0DFF20-7DF5-460A-BCD0-6E8D2ADDB85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10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92CF1-963B-9A89-B796-3A9BC6277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5B46C5-0245-0280-C67C-C7E030648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1E96CF-1DBC-0982-1CD5-35CF933171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 the period 2022-2025, 99.9% of the funds were awarded, leaving an underspend of £7,630 </a:t>
            </a:r>
          </a:p>
          <a:p>
            <a:r>
              <a:rPr lang="en-GB"/>
              <a:t>In the period 2025-2026/7, we have amassed an underspend of £22,248 from projects that were completed without using their full budget allocation.  We plan to spend this full sum on one final project.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4D91E8-316B-FF26-3439-119293513B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1B61-40EE-6C48-91D4-53B5C88A140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602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19E23-578E-88B2-C0AE-4337970D2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5C3E1-1150-558A-4213-E3FAE97C92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ADDA4C-D833-D314-7716-C72DF477A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FA2C2D-8481-B441-3F7C-F1274EE9C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0DFF20-7DF5-460A-BCD0-6E8D2ADDB85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953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91378-6805-8C4F-0F4F-75BAB6CE3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9FB2FC-B4AA-BF27-EC28-3719610B41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3B13BD-A215-3E01-EA48-C3632A3609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>
                <a:solidFill>
                  <a:schemeClr val="tx1"/>
                </a:solidFill>
              </a:rPr>
              <a:t>Bearface Theatre’s inclusive project studying perceptions of safety and crime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F1C934-4F0D-E9D5-E048-C987AE065E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1B61-40EE-6C48-91D4-53B5C88A140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80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Inclusive and healthy communities: £831,328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1B61-40EE-6C48-91D4-53B5C88A140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668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DC6FA-3815-B2C7-610C-F8FAB2C05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9F097F-1E22-6E1D-9B5E-5D6A7F363A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A6A9BD-03B1-7A8C-B057-8D06646C7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62A59-864C-3898-D240-CF4236285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0DFF20-7DF5-460A-BCD0-6E8D2ADDB85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593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Dust extractor enabling local stonemason to teach his craft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1B61-40EE-6C48-91D4-53B5C88A140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20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1B61-40EE-6C48-91D4-53B5C88A140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9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 21 events are mostly at </a:t>
            </a:r>
            <a:r>
              <a:rPr lang="en-GB" err="1"/>
              <a:t>Swarraton</a:t>
            </a:r>
            <a:r>
              <a:rPr lang="en-GB"/>
              <a:t> and Northington Village Hall owing to the creation of outdoor space.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1B61-40EE-6C48-91D4-53B5C88A140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48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96AC4C-E27B-BB4F-8706-7B3EDE9C1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595" y="2452543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HEADER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588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955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379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78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AFF6F6B-817B-6556-CCE3-C008A767E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GB" b="1">
                <a:solidFill>
                  <a:srgbClr val="7D2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0821233-2516-6251-AAA6-875075124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en-GB" sz="2000" b="0" i="0" err="1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GB" sz="2000" b="0" i="0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err="1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GB" sz="2000" b="0" i="0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err="1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endParaRPr lang="en-GB" sz="2000" b="0" i="0">
              <a:solidFill>
                <a:srgbClr val="7B889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0" i="0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2000" b="0" i="0" err="1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2000" b="0" i="0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2000" b="0" i="0" err="1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GB" sz="320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landscape with trees and buildings&#10;&#10;Description automatically generated">
            <a:extLst>
              <a:ext uri="{FF2B5EF4-FFF2-40B4-BE49-F238E27FC236}">
                <a16:creationId xmlns:a16="http://schemas.microsoft.com/office/drawing/2014/main" id="{9CE28A11-ED30-6145-5807-F6BC7775F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914" y="681037"/>
            <a:ext cx="4176804" cy="2549044"/>
          </a:xfrm>
          <a:prstGeom prst="rect">
            <a:avLst/>
          </a:prstGeom>
        </p:spPr>
      </p:pic>
      <p:pic>
        <p:nvPicPr>
          <p:cNvPr id="8" name="Picture 7" descr="A large field with trees in the background">
            <a:extLst>
              <a:ext uri="{FF2B5EF4-FFF2-40B4-BE49-F238E27FC236}">
                <a16:creationId xmlns:a16="http://schemas.microsoft.com/office/drawing/2014/main" id="{90246F55-1BEC-00D4-CC18-C7687FCC77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182669" cy="222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753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203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1354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972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0693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C8F58-C886-7E99-4CA6-EA55E909E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453029-8C2F-1B58-43F3-079AA470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C535BF-3B1E-9232-CC8C-B6DFCB855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8A37F0-C631-699E-5AF6-23E49E03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519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7D2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2363"/>
            <a:ext cx="7772400" cy="2387600"/>
          </a:xfrm>
        </p:spPr>
        <p:txBody>
          <a:bodyPr anchor="t">
            <a:norm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and white image of a black border&#10;&#10;Description automatically generated">
            <a:extLst>
              <a:ext uri="{FF2B5EF4-FFF2-40B4-BE49-F238E27FC236}">
                <a16:creationId xmlns:a16="http://schemas.microsoft.com/office/drawing/2014/main" id="{7BBE4D58-EAEA-5E0F-27AA-F884251AE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" b="28706"/>
          <a:stretch/>
        </p:blipFill>
        <p:spPr>
          <a:xfrm>
            <a:off x="1" y="5502810"/>
            <a:ext cx="9144000" cy="135519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E1995AD6-C6A2-2224-B721-CC876607EC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509" y="6375631"/>
            <a:ext cx="1487655" cy="318783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6AB671A-C3B2-E582-0476-8DAAFA8FC4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58913" y="3622675"/>
            <a:ext cx="6743700" cy="9398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7020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86982"/>
          </a:xfrm>
          <a:prstGeom prst="rect">
            <a:avLst/>
          </a:prstGeom>
        </p:spPr>
        <p:txBody>
          <a:bodyPr/>
          <a:lstStyle>
            <a:lvl1pPr>
              <a:defRPr sz="2800" b="1" i="0" cap="all" baseline="0">
                <a:solidFill>
                  <a:srgbClr val="80224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87777"/>
            <a:ext cx="7886700" cy="498918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20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200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6156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FAA51-2707-70C1-B9FD-0A2056DE2B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7"/>
            <a:ext cx="7886700" cy="698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9B3594-BD97-DF3E-E414-16DA0005CD9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8650" y="1948475"/>
            <a:ext cx="7886700" cy="41270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4173F5-291E-CCC3-862A-195CFF1E9D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1222375"/>
            <a:ext cx="7886700" cy="567594"/>
          </a:xfrm>
        </p:spPr>
        <p:txBody>
          <a:bodyPr/>
          <a:lstStyle>
            <a:lvl1pPr marL="0" indent="0">
              <a:buNone/>
              <a:defRPr b="1">
                <a:solidFill>
                  <a:srgbClr val="5F5F5F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58498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3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3512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7130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1761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345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AFF6F6B-817B-6556-CCE3-C008A767E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GB" b="1">
                <a:solidFill>
                  <a:srgbClr val="7D2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0821233-2516-6251-AAA6-875075124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en-GB" sz="2000" b="0" i="0" err="1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GB" sz="2000" b="0" i="0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err="1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GB" sz="2000" b="0" i="0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err="1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endParaRPr lang="en-GB" sz="2000" b="0" i="0">
              <a:solidFill>
                <a:srgbClr val="7B889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0" i="0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2000" b="0" i="0" err="1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2000" b="0" i="0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2000" b="0" i="0" err="1">
                <a:solidFill>
                  <a:srgbClr val="7B88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GB" sz="320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landscape with trees and buildings&#10;&#10;Description automatically generated">
            <a:extLst>
              <a:ext uri="{FF2B5EF4-FFF2-40B4-BE49-F238E27FC236}">
                <a16:creationId xmlns:a16="http://schemas.microsoft.com/office/drawing/2014/main" id="{9CE28A11-ED30-6145-5807-F6BC7775F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914" y="681037"/>
            <a:ext cx="4176804" cy="2549044"/>
          </a:xfrm>
          <a:prstGeom prst="rect">
            <a:avLst/>
          </a:prstGeom>
        </p:spPr>
      </p:pic>
      <p:pic>
        <p:nvPicPr>
          <p:cNvPr id="8" name="Picture 7" descr="A large field with trees in the background">
            <a:extLst>
              <a:ext uri="{FF2B5EF4-FFF2-40B4-BE49-F238E27FC236}">
                <a16:creationId xmlns:a16="http://schemas.microsoft.com/office/drawing/2014/main" id="{90246F55-1BEC-00D4-CC18-C7687FCC77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182669" cy="222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597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2673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280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43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10732"/>
            <a:ext cx="7886700" cy="1917700"/>
          </a:xfrm>
          <a:prstGeom prst="rect">
            <a:avLst/>
          </a:prstGeom>
        </p:spPr>
        <p:txBody>
          <a:bodyPr anchor="b"/>
          <a:lstStyle>
            <a:lvl1pPr>
              <a:defRPr sz="4800" b="1" i="0">
                <a:solidFill>
                  <a:srgbClr val="80224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751263"/>
            <a:ext cx="7886700" cy="14811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57396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270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C8F58-C886-7E99-4CA6-EA55E909E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453029-8C2F-1B58-43F3-079AA470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C535BF-3B1E-9232-CC8C-B6DFCB855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8A37F0-C631-699E-5AF6-23E49E03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4882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solidFill>
          <a:srgbClr val="7D2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Body text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and white image of a black border&#10;&#10;Description automatically generated">
            <a:extLst>
              <a:ext uri="{FF2B5EF4-FFF2-40B4-BE49-F238E27FC236}">
                <a16:creationId xmlns:a16="http://schemas.microsoft.com/office/drawing/2014/main" id="{7BBE4D58-EAEA-5E0F-27AA-F884251AE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" b="28706"/>
          <a:stretch/>
        </p:blipFill>
        <p:spPr>
          <a:xfrm>
            <a:off x="1" y="5502810"/>
            <a:ext cx="9144000" cy="135519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E1995AD6-C6A2-2224-B721-CC876607EC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509" y="6375631"/>
            <a:ext cx="1487655" cy="31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12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22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Tx/>
              <a:buBlip>
                <a:blip r:embed="rId2"/>
              </a:buBlip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Tx/>
              <a:buBlip>
                <a:blip r:embed="rId2"/>
              </a:buBlip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Tx/>
              <a:buBlip>
                <a:blip r:embed="rId2"/>
              </a:buBlip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Tx/>
              <a:buBlip>
                <a:blip r:embed="rId2"/>
              </a:buBlip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880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876300" y="1103313"/>
            <a:ext cx="7607300" cy="4043362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2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Tx/>
              <a:buBlip>
                <a:blip r:embed="rId2"/>
              </a:buBlip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Tx/>
              <a:buBlip>
                <a:blip r:embed="rId2"/>
              </a:buBlip>
              <a:defRPr sz="160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07813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/>
            </a:lvl1pPr>
            <a:lvl2pPr marL="685800" indent="-228600">
              <a:buFontTx/>
              <a:buBlip>
                <a:blip r:embed="rId2"/>
              </a:buBlip>
              <a:defRPr sz="2200"/>
            </a:lvl2pPr>
            <a:lvl3pPr marL="1143000" indent="-228600">
              <a:buFontTx/>
              <a:buBlip>
                <a:blip r:embed="rId2"/>
              </a:buBlip>
              <a:defRPr sz="2000"/>
            </a:lvl3pPr>
            <a:lvl4pPr marL="1600200" indent="-228600">
              <a:buFontTx/>
              <a:buBlip>
                <a:blip r:embed="rId2"/>
              </a:buBlip>
              <a:defRPr sz="18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4931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7D2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Body text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and white image of a black border&#10;&#10;Description automatically generated">
            <a:extLst>
              <a:ext uri="{FF2B5EF4-FFF2-40B4-BE49-F238E27FC236}">
                <a16:creationId xmlns:a16="http://schemas.microsoft.com/office/drawing/2014/main" id="{7BBE4D58-EAEA-5E0F-27AA-F884251AE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" b="28706"/>
          <a:stretch/>
        </p:blipFill>
        <p:spPr>
          <a:xfrm>
            <a:off x="1" y="5502810"/>
            <a:ext cx="9144000" cy="135519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E1995AD6-C6A2-2224-B721-CC876607EC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509" y="6375631"/>
            <a:ext cx="1487655" cy="31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770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240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226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D2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3D32953-4CD2-0B45-9E4A-3089C24A82C1}"/>
              </a:ext>
            </a:extLst>
          </p:cNvPr>
          <p:cNvSpPr txBox="1">
            <a:spLocks/>
          </p:cNvSpPr>
          <p:nvPr/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54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5AFB76D-0888-A546-B828-5BE5966ED6B3}"/>
              </a:ext>
            </a:extLst>
          </p:cNvPr>
          <p:cNvSpPr txBox="1">
            <a:spLocks/>
          </p:cNvSpPr>
          <p:nvPr/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AFEFDC-0386-774C-962C-019FC46BDC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39344" y="5597517"/>
            <a:ext cx="3491346" cy="19629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A93A86-51C9-D343-89B2-9592834D29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257800"/>
            <a:ext cx="9172765" cy="116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40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3D32953-4CD2-0B45-9E4A-3089C24A82C1}"/>
              </a:ext>
            </a:extLst>
          </p:cNvPr>
          <p:cNvSpPr txBox="1">
            <a:spLocks/>
          </p:cNvSpPr>
          <p:nvPr/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54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5AFB76D-0888-A546-B828-5BE5966ED6B3}"/>
              </a:ext>
            </a:extLst>
          </p:cNvPr>
          <p:cNvSpPr txBox="1">
            <a:spLocks/>
          </p:cNvSpPr>
          <p:nvPr/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29" name="Picture 3">
            <a:extLst>
              <a:ext uri="{FF2B5EF4-FFF2-40B4-BE49-F238E27FC236}">
                <a16:creationId xmlns:a16="http://schemas.microsoft.com/office/drawing/2014/main" id="{8936EF9D-9715-F74F-BC02-5E7D5B341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0" y="6438900"/>
            <a:ext cx="1341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ED69E2-1F43-F841-966B-112A53E3E69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5349875"/>
            <a:ext cx="9144000" cy="116282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90" r:id="rId4"/>
    <p:sldLayoutId id="2147483688" r:id="rId5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7D0D9-A846-4D0E-B350-D19A34B433DD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14F1E-0555-4DB3-BE7B-3C0D3A5BF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74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690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828BF33B-E818-94BA-B86B-FD517BB668A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509" y="6375631"/>
            <a:ext cx="1487655" cy="31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40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7D22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2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3.svg"/><Relationship Id="rId5" Type="http://schemas.openxmlformats.org/officeDocument/2006/relationships/image" Target="../media/image32.svg"/><Relationship Id="rId4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10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10" Type="http://schemas.openxmlformats.org/officeDocument/2006/relationships/image" Target="../media/image40.png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chart" Target="../charts/chart4.xml"/><Relationship Id="rId5" Type="http://schemas.openxmlformats.org/officeDocument/2006/relationships/image" Target="../media/image42.svg"/><Relationship Id="rId4" Type="http://schemas.openxmlformats.org/officeDocument/2006/relationships/image" Target="../media/image4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chart" Target="../charts/chart5.xml"/><Relationship Id="rId5" Type="http://schemas.openxmlformats.org/officeDocument/2006/relationships/image" Target="../media/image44.svg"/><Relationship Id="rId4" Type="http://schemas.openxmlformats.org/officeDocument/2006/relationships/image" Target="../media/image4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6.svg"/><Relationship Id="rId4" Type="http://schemas.openxmlformats.org/officeDocument/2006/relationships/image" Target="../media/image4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0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6" Type="http://schemas.openxmlformats.org/officeDocument/2006/relationships/image" Target="cid:image001.png@01DCB086.F2631C00" TargetMode="External"/><Relationship Id="rId5" Type="http://schemas.openxmlformats.org/officeDocument/2006/relationships/image" Target="../media/image51.png"/><Relationship Id="rId4" Type="http://schemas.openxmlformats.org/officeDocument/2006/relationships/image" Target="../media/image50.jpeg"/><Relationship Id="rId9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cid:18fb6e98-bf2a-44f8-b68d-30e5a5fc8b39@GBRP123.PROD.OUTLOOK.COM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jpeg"/><Relationship Id="rId11" Type="http://schemas.openxmlformats.org/officeDocument/2006/relationships/image" Target="../media/image17.jpeg"/><Relationship Id="rId5" Type="http://schemas.openxmlformats.org/officeDocument/2006/relationships/image" Target="../media/image12.jpeg"/><Relationship Id="rId10" Type="http://schemas.openxmlformats.org/officeDocument/2006/relationships/image" Target="../media/image16.emf"/><Relationship Id="rId4" Type="http://schemas.openxmlformats.org/officeDocument/2006/relationships/image" Target="../media/image11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2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38512-4F88-1DB0-B8BA-BFC3061EBF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939" y="2084661"/>
            <a:ext cx="6838122" cy="1987826"/>
          </a:xfrm>
        </p:spPr>
        <p:txBody>
          <a:bodyPr>
            <a:noAutofit/>
          </a:bodyPr>
          <a:lstStyle/>
          <a:p>
            <a:r>
              <a:rPr lang="en-GB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Prosperity Fund Board </a:t>
            </a:r>
            <a:br>
              <a:rPr lang="en-GB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400"/>
            </a:br>
            <a:r>
              <a:rPr lang="en-GB" sz="4400"/>
              <a:t>11 June 2026</a:t>
            </a:r>
            <a:endParaRPr lang="en-GB" sz="4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ack and white image of a black border&#10;&#10;Description automatically generated">
            <a:extLst>
              <a:ext uri="{FF2B5EF4-FFF2-40B4-BE49-F238E27FC236}">
                <a16:creationId xmlns:a16="http://schemas.microsoft.com/office/drawing/2014/main" id="{F17F2AC7-1ACC-17E3-FE64-85E618C288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" b="28706"/>
          <a:stretch/>
        </p:blipFill>
        <p:spPr>
          <a:xfrm>
            <a:off x="1" y="5502810"/>
            <a:ext cx="9144000" cy="1355190"/>
          </a:xfrm>
          <a:prstGeom prst="rect">
            <a:avLst/>
          </a:prstGeom>
        </p:spPr>
      </p:pic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C202ED9-E098-807E-7402-11B7DE8A6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0FDD4D6-B0FF-2B33-51FC-8C37F7DC4D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858" y="6370370"/>
            <a:ext cx="1473305" cy="3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58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572F5-5848-9FDC-0FA3-CA880303E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ADE948D-9D7D-6253-E552-E7B0FB695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810637"/>
              </p:ext>
            </p:extLst>
          </p:nvPr>
        </p:nvGraphicFramePr>
        <p:xfrm>
          <a:off x="454466" y="3438525"/>
          <a:ext cx="3984943" cy="2163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738">
                  <a:extLst>
                    <a:ext uri="{9D8B030D-6E8A-4147-A177-3AD203B41FA5}">
                      <a16:colId xmlns:a16="http://schemas.microsoft.com/office/drawing/2014/main" val="1993847033"/>
                    </a:ext>
                  </a:extLst>
                </a:gridCol>
                <a:gridCol w="1243911">
                  <a:extLst>
                    <a:ext uri="{9D8B030D-6E8A-4147-A177-3AD203B41FA5}">
                      <a16:colId xmlns:a16="http://schemas.microsoft.com/office/drawing/2014/main" val="541329916"/>
                    </a:ext>
                  </a:extLst>
                </a:gridCol>
                <a:gridCol w="1462294">
                  <a:extLst>
                    <a:ext uri="{9D8B030D-6E8A-4147-A177-3AD203B41FA5}">
                      <a16:colId xmlns:a16="http://schemas.microsoft.com/office/drawing/2014/main" val="1556189052"/>
                    </a:ext>
                  </a:extLst>
                </a:gridCol>
              </a:tblGrid>
              <a:tr h="94423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Creative entrepreneurs engaged</a:t>
                      </a:r>
                      <a:endParaRPr lang="en-GB" sz="32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8711295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Events supported</a:t>
                      </a:r>
                      <a:endParaRPr lang="en-GB" sz="32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76221"/>
                  </a:ext>
                </a:extLst>
              </a:tr>
              <a:tr h="276446">
                <a:tc gridSpan="3">
                  <a:txBody>
                    <a:bodyPr/>
                    <a:lstStyle/>
                    <a:p>
                      <a:r>
                        <a:rPr lang="en-GB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 for creative businesses and freelancers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22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900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309836"/>
                  </a:ext>
                </a:extLst>
              </a:tr>
            </a:tbl>
          </a:graphicData>
        </a:graphic>
      </p:graphicFrame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9F85353-BED4-EDF3-A813-0DB2E1F44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2810F24-A99D-DE8D-540E-716E9C0EBA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026768"/>
              </p:ext>
            </p:extLst>
          </p:nvPr>
        </p:nvGraphicFramePr>
        <p:xfrm>
          <a:off x="454467" y="1734288"/>
          <a:ext cx="3984943" cy="1285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738">
                  <a:extLst>
                    <a:ext uri="{9D8B030D-6E8A-4147-A177-3AD203B41FA5}">
                      <a16:colId xmlns:a16="http://schemas.microsoft.com/office/drawing/2014/main" val="1333842450"/>
                    </a:ext>
                  </a:extLst>
                </a:gridCol>
                <a:gridCol w="1243911">
                  <a:extLst>
                    <a:ext uri="{9D8B030D-6E8A-4147-A177-3AD203B41FA5}">
                      <a16:colId xmlns:a16="http://schemas.microsoft.com/office/drawing/2014/main" val="2901143862"/>
                    </a:ext>
                  </a:extLst>
                </a:gridCol>
                <a:gridCol w="1462294">
                  <a:extLst>
                    <a:ext uri="{9D8B030D-6E8A-4147-A177-3AD203B41FA5}">
                      <a16:colId xmlns:a16="http://schemas.microsoft.com/office/drawing/2014/main" val="4003162545"/>
                    </a:ext>
                  </a:extLst>
                </a:gridCol>
              </a:tblGrid>
              <a:tr h="980559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Digital projects supported</a:t>
                      </a:r>
                      <a:endParaRPr lang="en-GB" sz="32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079277"/>
                  </a:ext>
                </a:extLst>
              </a:tr>
              <a:tr h="282658"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Developing digital capability in businesses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22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9900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37832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EBFB4F6-3BDB-A804-0B57-312D4E551D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073035"/>
              </p:ext>
            </p:extLst>
          </p:nvPr>
        </p:nvGraphicFramePr>
        <p:xfrm>
          <a:off x="4749607" y="2594270"/>
          <a:ext cx="4066169" cy="2190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398">
                  <a:extLst>
                    <a:ext uri="{9D8B030D-6E8A-4147-A177-3AD203B41FA5}">
                      <a16:colId xmlns:a16="http://schemas.microsoft.com/office/drawing/2014/main" val="1940177119"/>
                    </a:ext>
                  </a:extLst>
                </a:gridCol>
                <a:gridCol w="1371398">
                  <a:extLst>
                    <a:ext uri="{9D8B030D-6E8A-4147-A177-3AD203B41FA5}">
                      <a16:colId xmlns:a16="http://schemas.microsoft.com/office/drawing/2014/main" val="841740949"/>
                    </a:ext>
                  </a:extLst>
                </a:gridCol>
                <a:gridCol w="1323373">
                  <a:extLst>
                    <a:ext uri="{9D8B030D-6E8A-4147-A177-3AD203B41FA5}">
                      <a16:colId xmlns:a16="http://schemas.microsoft.com/office/drawing/2014/main" val="3426974613"/>
                    </a:ext>
                  </a:extLst>
                </a:gridCol>
              </a:tblGrid>
              <a:tr h="987817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650m2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Commercial space improved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871640"/>
                  </a:ext>
                </a:extLst>
              </a:tr>
              <a:tr h="89548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Businesses supported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511263"/>
                  </a:ext>
                </a:extLst>
              </a:tr>
              <a:tr h="307078"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Supporting local economic growth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22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900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359851"/>
                  </a:ext>
                </a:extLst>
              </a:tr>
            </a:tbl>
          </a:graphicData>
        </a:graphic>
      </p:graphicFrame>
      <p:pic>
        <p:nvPicPr>
          <p:cNvPr id="7" name="Graphic 6" descr="Computer outline">
            <a:extLst>
              <a:ext uri="{FF2B5EF4-FFF2-40B4-BE49-F238E27FC236}">
                <a16:creationId xmlns:a16="http://schemas.microsoft.com/office/drawing/2014/main" id="{258C14AD-9823-CF4B-0F4C-0DA8B16797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360" y="1741169"/>
            <a:ext cx="914400" cy="914400"/>
          </a:xfrm>
          <a:prstGeom prst="rect">
            <a:avLst/>
          </a:prstGeom>
        </p:spPr>
      </p:pic>
      <p:pic>
        <p:nvPicPr>
          <p:cNvPr id="10" name="Graphic 9" descr="Boardroom with solid fill">
            <a:extLst>
              <a:ext uri="{FF2B5EF4-FFF2-40B4-BE49-F238E27FC236}">
                <a16:creationId xmlns:a16="http://schemas.microsoft.com/office/drawing/2014/main" id="{F033EC0B-F217-AF06-494D-9025695F6C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99787" y="3588863"/>
            <a:ext cx="914400" cy="914400"/>
          </a:xfrm>
          <a:prstGeom prst="rect">
            <a:avLst/>
          </a:prstGeom>
        </p:spPr>
      </p:pic>
      <p:pic>
        <p:nvPicPr>
          <p:cNvPr id="11" name="Graphic 10" descr="Store with solid fill">
            <a:extLst>
              <a:ext uri="{FF2B5EF4-FFF2-40B4-BE49-F238E27FC236}">
                <a16:creationId xmlns:a16="http://schemas.microsoft.com/office/drawing/2014/main" id="{87AB4F32-FF60-5F78-C682-1E62FCD6A4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17251" y="2775569"/>
            <a:ext cx="679473" cy="679473"/>
          </a:xfrm>
          <a:prstGeom prst="rect">
            <a:avLst/>
          </a:prstGeom>
        </p:spPr>
      </p:pic>
      <p:pic>
        <p:nvPicPr>
          <p:cNvPr id="8" name="Graphic 7" descr="Drama with solid fill">
            <a:extLst>
              <a:ext uri="{FF2B5EF4-FFF2-40B4-BE49-F238E27FC236}">
                <a16:creationId xmlns:a16="http://schemas.microsoft.com/office/drawing/2014/main" id="{69F5DC95-36A6-12FB-6B3E-777B90472F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7841" y="3522211"/>
            <a:ext cx="791919" cy="791919"/>
          </a:xfrm>
          <a:prstGeom prst="rect">
            <a:avLst/>
          </a:prstGeom>
        </p:spPr>
      </p:pic>
      <p:pic>
        <p:nvPicPr>
          <p:cNvPr id="9" name="Graphic 8" descr="Circus Tent with solid fill">
            <a:extLst>
              <a:ext uri="{FF2B5EF4-FFF2-40B4-BE49-F238E27FC236}">
                <a16:creationId xmlns:a16="http://schemas.microsoft.com/office/drawing/2014/main" id="{F89FE6FA-1FAB-C89A-F071-38EC4E5192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7842" y="4388692"/>
            <a:ext cx="791918" cy="791918"/>
          </a:xfrm>
          <a:prstGeom prst="rect">
            <a:avLst/>
          </a:prstGeom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DD9982B0-60EC-82EA-0FE9-658BC926D9B7}"/>
              </a:ext>
            </a:extLst>
          </p:cNvPr>
          <p:cNvSpPr txBox="1">
            <a:spLocks/>
          </p:cNvSpPr>
          <p:nvPr/>
        </p:nvSpPr>
        <p:spPr>
          <a:xfrm>
            <a:off x="493059" y="394942"/>
            <a:ext cx="8465203" cy="4952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7D22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800"/>
              <a:t>Award alignment with our investment priorities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EFCEDF-CAAB-F150-EBBF-5515EFA7E509}"/>
              </a:ext>
            </a:extLst>
          </p:cNvPr>
          <p:cNvSpPr txBox="1"/>
          <p:nvPr/>
        </p:nvSpPr>
        <p:spPr>
          <a:xfrm>
            <a:off x="493059" y="897742"/>
            <a:ext cx="4645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Arial" panose="020B0604020202020204" pitchFamily="34" charset="0"/>
                <a:cs typeface="Arial" panose="020B0604020202020204" pitchFamily="34" charset="0"/>
              </a:rPr>
              <a:t>Supporting local businesses</a:t>
            </a:r>
          </a:p>
        </p:txBody>
      </p:sp>
    </p:spTree>
    <p:extLst>
      <p:ext uri="{BB962C8B-B14F-4D97-AF65-F5344CB8AC3E}">
        <p14:creationId xmlns:p14="http://schemas.microsoft.com/office/powerpoint/2010/main" val="25258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507DA-2429-2849-F20B-BC3CA6C89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2950E71-9EBF-1C65-E3B8-0D5EB49C8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248A8C8-EBEC-8DBB-1C28-906C1D9309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123710"/>
              </p:ext>
            </p:extLst>
          </p:nvPr>
        </p:nvGraphicFramePr>
        <p:xfrm>
          <a:off x="473182" y="1856232"/>
          <a:ext cx="3913307" cy="1515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874">
                  <a:extLst>
                    <a:ext uri="{9D8B030D-6E8A-4147-A177-3AD203B41FA5}">
                      <a16:colId xmlns:a16="http://schemas.microsoft.com/office/drawing/2014/main" val="3581256566"/>
                    </a:ext>
                  </a:extLst>
                </a:gridCol>
                <a:gridCol w="1230181">
                  <a:extLst>
                    <a:ext uri="{9D8B030D-6E8A-4147-A177-3AD203B41FA5}">
                      <a16:colId xmlns:a16="http://schemas.microsoft.com/office/drawing/2014/main" val="589803780"/>
                    </a:ext>
                  </a:extLst>
                </a:gridCol>
                <a:gridCol w="1414252">
                  <a:extLst>
                    <a:ext uri="{9D8B030D-6E8A-4147-A177-3AD203B41FA5}">
                      <a16:colId xmlns:a16="http://schemas.microsoft.com/office/drawing/2014/main" val="577846867"/>
                    </a:ext>
                  </a:extLst>
                </a:gridCol>
              </a:tblGrid>
              <a:tr h="1157187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Residents achieving qualification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201744"/>
                  </a:ext>
                </a:extLst>
              </a:tr>
              <a:tr h="358004"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Increasing residents’ digital skills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22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28149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EFB701C-28C6-E9BB-3184-20EC4BEF7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621368"/>
              </p:ext>
            </p:extLst>
          </p:nvPr>
        </p:nvGraphicFramePr>
        <p:xfrm>
          <a:off x="4757513" y="2441448"/>
          <a:ext cx="3913307" cy="2490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874">
                  <a:extLst>
                    <a:ext uri="{9D8B030D-6E8A-4147-A177-3AD203B41FA5}">
                      <a16:colId xmlns:a16="http://schemas.microsoft.com/office/drawing/2014/main" val="3581256566"/>
                    </a:ext>
                  </a:extLst>
                </a:gridCol>
                <a:gridCol w="1230181">
                  <a:extLst>
                    <a:ext uri="{9D8B030D-6E8A-4147-A177-3AD203B41FA5}">
                      <a16:colId xmlns:a16="http://schemas.microsoft.com/office/drawing/2014/main" val="589803780"/>
                    </a:ext>
                  </a:extLst>
                </a:gridCol>
                <a:gridCol w="1414252">
                  <a:extLst>
                    <a:ext uri="{9D8B030D-6E8A-4147-A177-3AD203B41FA5}">
                      <a16:colId xmlns:a16="http://schemas.microsoft.com/office/drawing/2014/main" val="577846867"/>
                    </a:ext>
                  </a:extLst>
                </a:gridCol>
              </a:tblGrid>
              <a:tr h="1078611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Residents achieving qualification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201744"/>
                  </a:ext>
                </a:extLst>
              </a:tr>
              <a:tr h="1078611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Farms adopting new technologies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480770"/>
                  </a:ext>
                </a:extLst>
              </a:tr>
              <a:tr h="333695"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Increasing green / low carbon skills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22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281492"/>
                  </a:ext>
                </a:extLst>
              </a:tr>
            </a:tbl>
          </a:graphicData>
        </a:graphic>
      </p:graphicFrame>
      <p:pic>
        <p:nvPicPr>
          <p:cNvPr id="12" name="Graphic 11" descr="Computer outline">
            <a:extLst>
              <a:ext uri="{FF2B5EF4-FFF2-40B4-BE49-F238E27FC236}">
                <a16:creationId xmlns:a16="http://schemas.microsoft.com/office/drawing/2014/main" id="{131FC8C3-9980-501A-1C9F-752AB388F5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772" y="1990407"/>
            <a:ext cx="914400" cy="914400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D2C8651-CBB0-98E2-E995-5B2B26174E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755389"/>
              </p:ext>
            </p:extLst>
          </p:nvPr>
        </p:nvGraphicFramePr>
        <p:xfrm>
          <a:off x="473182" y="3825403"/>
          <a:ext cx="3913306" cy="1592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874">
                  <a:extLst>
                    <a:ext uri="{9D8B030D-6E8A-4147-A177-3AD203B41FA5}">
                      <a16:colId xmlns:a16="http://schemas.microsoft.com/office/drawing/2014/main" val="3581256566"/>
                    </a:ext>
                  </a:extLst>
                </a:gridCol>
                <a:gridCol w="1230180">
                  <a:extLst>
                    <a:ext uri="{9D8B030D-6E8A-4147-A177-3AD203B41FA5}">
                      <a16:colId xmlns:a16="http://schemas.microsoft.com/office/drawing/2014/main" val="589803780"/>
                    </a:ext>
                  </a:extLst>
                </a:gridCol>
                <a:gridCol w="1414252">
                  <a:extLst>
                    <a:ext uri="{9D8B030D-6E8A-4147-A177-3AD203B41FA5}">
                      <a16:colId xmlns:a16="http://schemas.microsoft.com/office/drawing/2014/main" val="577846867"/>
                    </a:ext>
                  </a:extLst>
                </a:gridCol>
              </a:tblGrid>
              <a:tr h="1267499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Residents attending training workshops and sessions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201744"/>
                  </a:ext>
                </a:extLst>
              </a:tr>
              <a:tr h="324817"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Increasing employability skills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22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281492"/>
                  </a:ext>
                </a:extLst>
              </a:tr>
            </a:tbl>
          </a:graphicData>
        </a:graphic>
      </p:graphicFrame>
      <p:pic>
        <p:nvPicPr>
          <p:cNvPr id="15" name="Graphic 14" descr="Sprouting Seed with solid fill">
            <a:extLst>
              <a:ext uri="{FF2B5EF4-FFF2-40B4-BE49-F238E27FC236}">
                <a16:creationId xmlns:a16="http://schemas.microsoft.com/office/drawing/2014/main" id="{1E9DA562-3BEE-5771-A77C-F4A5561216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29779" y="2458768"/>
            <a:ext cx="914400" cy="914400"/>
          </a:xfrm>
          <a:prstGeom prst="rect">
            <a:avLst/>
          </a:prstGeom>
        </p:spPr>
      </p:pic>
      <p:pic>
        <p:nvPicPr>
          <p:cNvPr id="16" name="Graphic 15" descr="Graduation cap with solid fill">
            <a:extLst>
              <a:ext uri="{FF2B5EF4-FFF2-40B4-BE49-F238E27FC236}">
                <a16:creationId xmlns:a16="http://schemas.microsoft.com/office/drawing/2014/main" id="{D92A78B0-4F41-FA2A-5BC8-52F2287858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772" y="4070196"/>
            <a:ext cx="914400" cy="914400"/>
          </a:xfrm>
          <a:prstGeom prst="rect">
            <a:avLst/>
          </a:prstGeom>
        </p:spPr>
      </p:pic>
      <p:pic>
        <p:nvPicPr>
          <p:cNvPr id="4" name="Graphic 3" descr="Sheep with solid fill">
            <a:extLst>
              <a:ext uri="{FF2B5EF4-FFF2-40B4-BE49-F238E27FC236}">
                <a16:creationId xmlns:a16="http://schemas.microsoft.com/office/drawing/2014/main" id="{61DA7F84-28AA-5669-5216-398F5FDA6D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7940" y="3598466"/>
            <a:ext cx="914400" cy="914400"/>
          </a:xfrm>
          <a:prstGeom prst="rect">
            <a:avLst/>
          </a:prstGeom>
        </p:spPr>
      </p:pic>
      <p:sp>
        <p:nvSpPr>
          <p:cNvPr id="18" name="Title 2">
            <a:extLst>
              <a:ext uri="{FF2B5EF4-FFF2-40B4-BE49-F238E27FC236}">
                <a16:creationId xmlns:a16="http://schemas.microsoft.com/office/drawing/2014/main" id="{7BA8731A-6671-5935-A2E6-EC21C48E9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59" y="394942"/>
            <a:ext cx="8465203" cy="495245"/>
          </a:xfrm>
        </p:spPr>
        <p:txBody>
          <a:bodyPr>
            <a:noAutofit/>
          </a:bodyPr>
          <a:lstStyle/>
          <a:p>
            <a:r>
              <a:rPr lang="en-GB" sz="2800"/>
              <a:t>Award alignment with our investment priorities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FDA800-0EB9-B3D9-04AD-AAED54A6D174}"/>
              </a:ext>
            </a:extLst>
          </p:cNvPr>
          <p:cNvSpPr txBox="1"/>
          <p:nvPr/>
        </p:nvSpPr>
        <p:spPr>
          <a:xfrm>
            <a:off x="493059" y="897742"/>
            <a:ext cx="4645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Arial" panose="020B0604020202020204" pitchFamily="34" charset="0"/>
                <a:cs typeface="Arial" panose="020B0604020202020204" pitchFamily="34" charset="0"/>
              </a:rPr>
              <a:t>People and skills</a:t>
            </a:r>
          </a:p>
        </p:txBody>
      </p:sp>
    </p:spTree>
    <p:extLst>
      <p:ext uri="{BB962C8B-B14F-4D97-AF65-F5344CB8AC3E}">
        <p14:creationId xmlns:p14="http://schemas.microsoft.com/office/powerpoint/2010/main" val="470011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FBD19-7124-18E8-5CA0-F7C07BEA4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79DA1EB-CE40-51FB-436E-47758615C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AADC2E2A-A05F-381A-032C-CCFE84BA8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59" y="394942"/>
            <a:ext cx="8177759" cy="698500"/>
          </a:xfrm>
        </p:spPr>
        <p:txBody>
          <a:bodyPr>
            <a:noAutofit/>
          </a:bodyPr>
          <a:lstStyle/>
          <a:p>
            <a:r>
              <a:rPr lang="en-GB" sz="3200"/>
              <a:t>37 external projects supported (1 of 2)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59212E8-875B-6EDE-FCB3-AE0030D729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821720"/>
              </p:ext>
            </p:extLst>
          </p:nvPr>
        </p:nvGraphicFramePr>
        <p:xfrm>
          <a:off x="493059" y="1467294"/>
          <a:ext cx="8177758" cy="4642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6708">
                  <a:extLst>
                    <a:ext uri="{9D8B030D-6E8A-4147-A177-3AD203B41FA5}">
                      <a16:colId xmlns:a16="http://schemas.microsoft.com/office/drawing/2014/main" val="73169635"/>
                    </a:ext>
                  </a:extLst>
                </a:gridCol>
                <a:gridCol w="4433777">
                  <a:extLst>
                    <a:ext uri="{9D8B030D-6E8A-4147-A177-3AD203B41FA5}">
                      <a16:colId xmlns:a16="http://schemas.microsoft.com/office/drawing/2014/main" val="3809101475"/>
                    </a:ext>
                  </a:extLst>
                </a:gridCol>
                <a:gridCol w="1047273">
                  <a:extLst>
                    <a:ext uri="{9D8B030D-6E8A-4147-A177-3AD203B41FA5}">
                      <a16:colId xmlns:a16="http://schemas.microsoft.com/office/drawing/2014/main" val="4122599873"/>
                    </a:ext>
                  </a:extLst>
                </a:gridCol>
              </a:tblGrid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Organisation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Expenditure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7D2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412473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Bearface</a:t>
                      </a: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Theatre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events with HMP Winchester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£18,500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876841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Bishops Waltham Men's Shed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 purchase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£2,973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331220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Bishops Waltham Parish Council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Priory car park extension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£49,000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465867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Colden Common Parish Church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Under-pew heating and LED lighting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£5,226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02877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CPRE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Meadow management training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862262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Durley Parish Council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 park improvement including EV chargers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£2,695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09442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Fairthorne YMCA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Solar-powered battery packs for campers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£576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685267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Farming and Wildlife Advisory Group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Feasibility study into shared flock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£3,216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354730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Hampshire County Council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County-wide retrofit construction training courses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£55,000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350589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Hampshire Cultural Trust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Recruitment and training of volunteers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£12,000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83312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Hampshire Cultural Trust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Planters and seating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£34,904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601584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Handmade Cyclist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Retrofit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£30,440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078309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INCA Design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Digital equipment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£1,498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339896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Littleton Village Hall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Additional solar panels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£8,825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993694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Marwell Wildlife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Crayfish and sand lizard habitat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£10,000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181263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Micheldever Village Store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Climatisation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£8,729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042271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Morton Pattison 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Tractor and flail attachment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£30,000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992170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Mythic Tabletop Games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Energy efficient refurb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£9,103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42489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3F49323-7ACD-A96F-19F2-C3B0322742D1}"/>
              </a:ext>
            </a:extLst>
          </p:cNvPr>
          <p:cNvSpPr txBox="1"/>
          <p:nvPr/>
        </p:nvSpPr>
        <p:spPr>
          <a:xfrm>
            <a:off x="493059" y="897742"/>
            <a:ext cx="4645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Arial" panose="020B0604020202020204" pitchFamily="34" charset="0"/>
                <a:cs typeface="Arial" panose="020B0604020202020204" pitchFamily="34" charset="0"/>
              </a:rPr>
              <a:t>Total expenditure = £739,153</a:t>
            </a:r>
          </a:p>
        </p:txBody>
      </p:sp>
    </p:spTree>
    <p:extLst>
      <p:ext uri="{BB962C8B-B14F-4D97-AF65-F5344CB8AC3E}">
        <p14:creationId xmlns:p14="http://schemas.microsoft.com/office/powerpoint/2010/main" val="76380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C77A-33C5-8C94-36A1-EE825C863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4EA2806-3FE9-4941-7AF4-7B96D081C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DD8F31A-CC2A-09FD-AD00-B557BCF25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339155"/>
              </p:ext>
            </p:extLst>
          </p:nvPr>
        </p:nvGraphicFramePr>
        <p:xfrm>
          <a:off x="493058" y="984341"/>
          <a:ext cx="8173104" cy="52135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2563">
                  <a:extLst>
                    <a:ext uri="{9D8B030D-6E8A-4147-A177-3AD203B41FA5}">
                      <a16:colId xmlns:a16="http://schemas.microsoft.com/office/drawing/2014/main" val="1243893551"/>
                    </a:ext>
                  </a:extLst>
                </a:gridCol>
                <a:gridCol w="4433777">
                  <a:extLst>
                    <a:ext uri="{9D8B030D-6E8A-4147-A177-3AD203B41FA5}">
                      <a16:colId xmlns:a16="http://schemas.microsoft.com/office/drawing/2014/main" val="3005488150"/>
                    </a:ext>
                  </a:extLst>
                </a:gridCol>
                <a:gridCol w="1016764">
                  <a:extLst>
                    <a:ext uri="{9D8B030D-6E8A-4147-A177-3AD203B41FA5}">
                      <a16:colId xmlns:a16="http://schemas.microsoft.com/office/drawing/2014/main" val="2655056324"/>
                    </a:ext>
                  </a:extLst>
                </a:gridCol>
              </a:tblGrid>
              <a:tr h="23068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Organisation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13" marR="3713" marT="3713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13" marR="3713" marT="3713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Expenditure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13" marR="3713" marT="3713" marB="0" anchor="ctr">
                    <a:solidFill>
                      <a:srgbClr val="7D2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294776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Northbrook Arms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 chargers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£1,672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594005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Northbrook Hall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Damp treatment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£2,274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118818"/>
                  </a:ext>
                </a:extLst>
              </a:tr>
              <a:tr h="2755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 to the Crowd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 fair promotion and community engagement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£60,400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4731465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 to the Crowd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Enhancement of Winchester festival programme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£31,000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6194291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 Corbett Holden Farm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Cladding for outdoor café container units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£4,500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213962"/>
                  </a:ext>
                </a:extLst>
              </a:tr>
              <a:tr h="28641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Shedfield</a:t>
                      </a: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House Dairy Business Centre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Construction of new business unit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£10,000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267247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South Downs National Park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Carbon offset and tree planting scheme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£61,000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821611"/>
                  </a:ext>
                </a:extLst>
              </a:tr>
              <a:tr h="28641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Sparsholt College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Solar panelling and electric vehicle chargers: training for installers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£35,000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749664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Sparsholt College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Digital skills for farmers*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£70,207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469371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Sparsholt College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Farm-specific energy efficiency training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£30,000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758279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SuperReel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Digital training equipment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£8,202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081541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Sustrans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Development of new health walks and training of volunteers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£10,000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242547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Colour Factory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Energy efficient refurb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£9,785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599737"/>
                  </a:ext>
                </a:extLst>
              </a:tr>
              <a:tr h="28641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Cycle Company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Purchase of 20 e-bikes for individual and commercial lease plans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£24,999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167069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University of Winchester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 mic night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£9,379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488520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Wickham Estate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and energy efficiency improvements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£20,000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903466"/>
                  </a:ext>
                </a:extLst>
              </a:tr>
              <a:tr h="28641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Winchester Action on Climate Change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climate action projects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£18,688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432911"/>
                  </a:ext>
                </a:extLst>
              </a:tr>
              <a:tr h="28641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Winchester Action on Climate Change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Solar audits on community buildings across the district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£30,000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0354526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Wonderseekers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Conservation with children: exhibition materials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£14,362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190897"/>
                  </a:ext>
                </a:extLst>
              </a:tr>
              <a:tr h="23394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TOTAL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£739,153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130762"/>
                  </a:ext>
                </a:extLst>
              </a:tr>
            </a:tbl>
          </a:graphicData>
        </a:graphic>
      </p:graphicFrame>
      <p:sp>
        <p:nvSpPr>
          <p:cNvPr id="2" name="Title 2">
            <a:extLst>
              <a:ext uri="{FF2B5EF4-FFF2-40B4-BE49-F238E27FC236}">
                <a16:creationId xmlns:a16="http://schemas.microsoft.com/office/drawing/2014/main" id="{C17BCAA4-4475-D2BB-1BF7-2E3078AB7D79}"/>
              </a:ext>
            </a:extLst>
          </p:cNvPr>
          <p:cNvSpPr txBox="1">
            <a:spLocks/>
          </p:cNvSpPr>
          <p:nvPr/>
        </p:nvSpPr>
        <p:spPr>
          <a:xfrm>
            <a:off x="493059" y="394942"/>
            <a:ext cx="8177759" cy="698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7D22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200"/>
              <a:t>37 external projects supported (2 of 2)</a:t>
            </a:r>
          </a:p>
        </p:txBody>
      </p:sp>
    </p:spTree>
    <p:extLst>
      <p:ext uri="{BB962C8B-B14F-4D97-AF65-F5344CB8AC3E}">
        <p14:creationId xmlns:p14="http://schemas.microsoft.com/office/powerpoint/2010/main" val="2847054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5CF18-14A4-B78A-B3B4-C0A927A74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116328D-5D92-FE66-1057-C2DAD8A16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9480ABE4-FE38-84E2-164A-A9560506BE15}"/>
              </a:ext>
            </a:extLst>
          </p:cNvPr>
          <p:cNvSpPr txBox="1">
            <a:spLocks/>
          </p:cNvSpPr>
          <p:nvPr/>
        </p:nvSpPr>
        <p:spPr>
          <a:xfrm>
            <a:off x="493059" y="394942"/>
            <a:ext cx="8177759" cy="698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7D22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200"/>
              <a:t>15 WCC projects supported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06B031-2806-04D9-E225-BE9CAEE57246}"/>
              </a:ext>
            </a:extLst>
          </p:cNvPr>
          <p:cNvSpPr txBox="1"/>
          <p:nvPr/>
        </p:nvSpPr>
        <p:spPr>
          <a:xfrm>
            <a:off x="493059" y="897742"/>
            <a:ext cx="4645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Arial" panose="020B0604020202020204" pitchFamily="34" charset="0"/>
                <a:cs typeface="Arial" panose="020B0604020202020204" pitchFamily="34" charset="0"/>
              </a:rPr>
              <a:t>Total expenditure = £476,957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842718E-71E5-2209-6AC1-84CF450ABB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317542"/>
              </p:ext>
            </p:extLst>
          </p:nvPr>
        </p:nvGraphicFramePr>
        <p:xfrm>
          <a:off x="493059" y="1467294"/>
          <a:ext cx="8177758" cy="41536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6708">
                  <a:extLst>
                    <a:ext uri="{9D8B030D-6E8A-4147-A177-3AD203B41FA5}">
                      <a16:colId xmlns:a16="http://schemas.microsoft.com/office/drawing/2014/main" val="73169635"/>
                    </a:ext>
                  </a:extLst>
                </a:gridCol>
                <a:gridCol w="4433777">
                  <a:extLst>
                    <a:ext uri="{9D8B030D-6E8A-4147-A177-3AD203B41FA5}">
                      <a16:colId xmlns:a16="http://schemas.microsoft.com/office/drawing/2014/main" val="3809101475"/>
                    </a:ext>
                  </a:extLst>
                </a:gridCol>
                <a:gridCol w="1047273">
                  <a:extLst>
                    <a:ext uri="{9D8B030D-6E8A-4147-A177-3AD203B41FA5}">
                      <a16:colId xmlns:a16="http://schemas.microsoft.com/office/drawing/2014/main" val="4122599873"/>
                    </a:ext>
                  </a:extLst>
                </a:gridCol>
              </a:tblGrid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Investment priority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Expenditure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7D2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412473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Visitor Economy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Made in Winchester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£19,100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876841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Sustainable tourism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£13,000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331220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Jane Austen 250</a:t>
                      </a:r>
                      <a:r>
                        <a:rPr lang="en-GB" sz="1200" b="0" u="none" strike="noStrike" baseline="30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anniversary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£10,000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465867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 festival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£45,000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02877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Nunnaminster</a:t>
                      </a: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improvements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£5,420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862262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Market improvements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£1,000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09442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Skills training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 growth factory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£32,923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685267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Creative growth programme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£8,960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354730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Digital skills for residents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£24,071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350589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Green space improvement 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 Walls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£30,000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83312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 Giles Hill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£30,000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601584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public realm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CWR </a:t>
                      </a:r>
                      <a:r>
                        <a:rPr lang="en-GB" sz="1200" b="0" u="none" strike="noStrike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Friarsgate</a:t>
                      </a: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Kings Walk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£191,319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078309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Sports tournament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£10,178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339896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Stanmore community network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£29,373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993694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 and wellbeing strategy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£26,613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181263"/>
                  </a:ext>
                </a:extLst>
              </a:tr>
              <a:tr h="2443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b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£476,957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042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6738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224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9B6561-914A-09F0-273A-AA7649967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F844-C03B-1922-78DB-8D3D733535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941" y="2084661"/>
            <a:ext cx="7002118" cy="1987826"/>
          </a:xfrm>
        </p:spPr>
        <p:txBody>
          <a:bodyPr anchor="ctr">
            <a:noAutofit/>
          </a:bodyPr>
          <a:lstStyle/>
          <a:p>
            <a:r>
              <a:rPr lang="en-GB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Rural England Prosperity Fund 2025-2026</a:t>
            </a:r>
          </a:p>
        </p:txBody>
      </p:sp>
      <p:pic>
        <p:nvPicPr>
          <p:cNvPr id="5" name="Picture 4" descr="A black and white image of a black border&#10;&#10;Description automatically generated">
            <a:extLst>
              <a:ext uri="{FF2B5EF4-FFF2-40B4-BE49-F238E27FC236}">
                <a16:creationId xmlns:a16="http://schemas.microsoft.com/office/drawing/2014/main" id="{6FD5A80B-5A4E-95D2-1964-E69B51026E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" b="28706"/>
          <a:stretch/>
        </p:blipFill>
        <p:spPr>
          <a:xfrm>
            <a:off x="1" y="5502810"/>
            <a:ext cx="9144000" cy="1355190"/>
          </a:xfrm>
          <a:prstGeom prst="rect">
            <a:avLst/>
          </a:prstGeom>
        </p:spPr>
      </p:pic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DC19545-8A2F-DDC9-3B05-D47919CB15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390C89D-1BD9-E079-8E28-2722E28049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958" y="6370370"/>
            <a:ext cx="1512206" cy="3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99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186AB-6979-CC6A-90B7-C1313E98C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D86002F-756D-0EF5-AEB3-3908180F1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E116E534-AE59-F6A3-6B16-209CEE5D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60" y="371164"/>
            <a:ext cx="7886700" cy="586982"/>
          </a:xfrm>
        </p:spPr>
        <p:txBody>
          <a:bodyPr>
            <a:normAutofit/>
          </a:bodyPr>
          <a:lstStyle/>
          <a:p>
            <a:r>
              <a:rPr lang="en-GB" sz="3200"/>
              <a:t>Projects supported by REPF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1E0F7C-F256-E86F-DA7A-1C2E95B614D4}"/>
              </a:ext>
            </a:extLst>
          </p:cNvPr>
          <p:cNvSpPr txBox="1"/>
          <p:nvPr/>
        </p:nvSpPr>
        <p:spPr>
          <a:xfrm>
            <a:off x="493059" y="1092481"/>
            <a:ext cx="8114227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800100" lvl="1" indent="-342900">
              <a:buFont typeface="+mj-lt"/>
              <a:buAutoNum type="arabicPeriod"/>
            </a:pPr>
            <a:endParaRPr lang="en-GB" sz="2200" b="1">
              <a:solidFill>
                <a:srgbClr val="99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endParaRPr lang="en-GB" sz="2200" b="1">
              <a:solidFill>
                <a:srgbClr val="99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95A2DE-8057-7AE7-3417-8245466A9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3011" y="1048280"/>
            <a:ext cx="2064801" cy="27423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3FF3C0-FCCE-7658-0157-BF10406385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95"/>
          <a:stretch>
            <a:fillRect/>
          </a:stretch>
        </p:blipFill>
        <p:spPr>
          <a:xfrm>
            <a:off x="6373360" y="4168158"/>
            <a:ext cx="2284573" cy="1485619"/>
          </a:xfrm>
          <a:prstGeom prst="rect">
            <a:avLst/>
          </a:prstGeom>
        </p:spPr>
      </p:pic>
      <p:pic>
        <p:nvPicPr>
          <p:cNvPr id="7" name="drawing">
            <a:extLst>
              <a:ext uri="{FF2B5EF4-FFF2-40B4-BE49-F238E27FC236}">
                <a16:creationId xmlns:a16="http://schemas.microsoft.com/office/drawing/2014/main" id="{EFE05AE7-F2F4-331A-A7B1-6E43131427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096" y="3783008"/>
            <a:ext cx="2362200" cy="177292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710CDC6-0B9A-D9EB-86E2-108F287D6D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0" b="8676"/>
          <a:stretch>
            <a:fillRect/>
          </a:stretch>
        </p:blipFill>
        <p:spPr bwMode="auto">
          <a:xfrm>
            <a:off x="3471042" y="4883413"/>
            <a:ext cx="2284572" cy="148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FFBF88-F6F4-24AB-3EF2-771759426DA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6453" t="-633" r="5661" b="633"/>
          <a:stretch>
            <a:fillRect/>
          </a:stretch>
        </p:blipFill>
        <p:spPr>
          <a:xfrm>
            <a:off x="708308" y="1293589"/>
            <a:ext cx="1841139" cy="1772920"/>
          </a:xfrm>
          <a:prstGeom prst="rect">
            <a:avLst/>
          </a:prstGeom>
        </p:spPr>
      </p:pic>
      <p:pic>
        <p:nvPicPr>
          <p:cNvPr id="10" name="drawing">
            <a:extLst>
              <a:ext uri="{FF2B5EF4-FFF2-40B4-BE49-F238E27FC236}">
                <a16:creationId xmlns:a16="http://schemas.microsoft.com/office/drawing/2014/main" id="{7BA47548-D810-5530-CDBC-B475B82970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6284"/>
          <a:stretch>
            <a:fillRect/>
          </a:stretch>
        </p:blipFill>
        <p:spPr>
          <a:xfrm>
            <a:off x="2989907" y="1053503"/>
            <a:ext cx="3075816" cy="1520378"/>
          </a:xfrm>
          <a:prstGeom prst="rect">
            <a:avLst/>
          </a:prstGeom>
        </p:spPr>
      </p:pic>
      <p:pic>
        <p:nvPicPr>
          <p:cNvPr id="11" name="Picture 10" descr="A group of people looking at a statue&#10;&#10;AI-generated content may be incorrect.">
            <a:extLst>
              <a:ext uri="{FF2B5EF4-FFF2-40B4-BE49-F238E27FC236}">
                <a16:creationId xmlns:a16="http://schemas.microsoft.com/office/drawing/2014/main" id="{028AA578-BC69-1438-B968-37FFC40266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4"/>
          <a:stretch>
            <a:fillRect/>
          </a:stretch>
        </p:blipFill>
        <p:spPr bwMode="auto">
          <a:xfrm>
            <a:off x="3191299" y="2939085"/>
            <a:ext cx="2761402" cy="152161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197B52-CF47-F125-59F1-BD9D12DAE982}"/>
              </a:ext>
            </a:extLst>
          </p:cNvPr>
          <p:cNvSpPr txBox="1"/>
          <p:nvPr/>
        </p:nvSpPr>
        <p:spPr>
          <a:xfrm>
            <a:off x="3191299" y="4236714"/>
            <a:ext cx="2761402" cy="400110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Dust extractor enabling local stonemason to teach his craft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A84077-D7CC-870B-C48F-02BB7AE277F1}"/>
              </a:ext>
            </a:extLst>
          </p:cNvPr>
          <p:cNvSpPr txBox="1"/>
          <p:nvPr/>
        </p:nvSpPr>
        <p:spPr>
          <a:xfrm>
            <a:off x="3471042" y="6245921"/>
            <a:ext cx="2284572" cy="246221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Community bus for Bishops Waltham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6AE7BF-7CA3-F14B-EF53-E5D0A39933F2}"/>
              </a:ext>
            </a:extLst>
          </p:cNvPr>
          <p:cNvSpPr txBox="1"/>
          <p:nvPr/>
        </p:nvSpPr>
        <p:spPr>
          <a:xfrm>
            <a:off x="491096" y="5555928"/>
            <a:ext cx="2362200" cy="246221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Pottery workshops at HMP Winchester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AA252B-2BFE-BBF5-CAA9-3DD8A218B829}"/>
              </a:ext>
            </a:extLst>
          </p:cNvPr>
          <p:cNvSpPr txBox="1"/>
          <p:nvPr/>
        </p:nvSpPr>
        <p:spPr>
          <a:xfrm>
            <a:off x="708309" y="2910731"/>
            <a:ext cx="1839820" cy="400110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Tractor and flail for meadow management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2DAF12-32F7-8164-88B3-5795F8EA810B}"/>
              </a:ext>
            </a:extLst>
          </p:cNvPr>
          <p:cNvSpPr txBox="1"/>
          <p:nvPr/>
        </p:nvSpPr>
        <p:spPr>
          <a:xfrm>
            <a:off x="2989906" y="2428201"/>
            <a:ext cx="3075816" cy="246221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 err="1">
                <a:latin typeface="Arial" panose="020B0604020202020204" pitchFamily="34" charset="0"/>
                <a:cs typeface="Arial" panose="020B0604020202020204" pitchFamily="34" charset="0"/>
              </a:rPr>
              <a:t>Sandlizard</a:t>
            </a: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 and crayfish habitat for Marwell Wildlife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590876-2D95-8771-819F-C22A9A0ECCB9}"/>
              </a:ext>
            </a:extLst>
          </p:cNvPr>
          <p:cNvSpPr txBox="1"/>
          <p:nvPr/>
        </p:nvSpPr>
        <p:spPr>
          <a:xfrm>
            <a:off x="6493011" y="3634739"/>
            <a:ext cx="2064801" cy="246221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Electric van for local gardeners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EB2F3E-F817-BC86-E1B6-78FFBAEE2102}"/>
              </a:ext>
            </a:extLst>
          </p:cNvPr>
          <p:cNvSpPr txBox="1"/>
          <p:nvPr/>
        </p:nvSpPr>
        <p:spPr>
          <a:xfrm>
            <a:off x="6373360" y="5652608"/>
            <a:ext cx="2284573" cy="400110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Solar panelling for Victoria Hall, Sutton Scotney</a:t>
            </a:r>
          </a:p>
        </p:txBody>
      </p:sp>
    </p:spTree>
    <p:extLst>
      <p:ext uri="{BB962C8B-B14F-4D97-AF65-F5344CB8AC3E}">
        <p14:creationId xmlns:p14="http://schemas.microsoft.com/office/powerpoint/2010/main" val="3335057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F739-EB93-DF5B-72D7-C813FE340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34E96FE-ECA6-9833-DDEB-D7EFAA807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FE727E68-6CC3-B187-B42A-64B7FC5D0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60" y="371164"/>
            <a:ext cx="7886700" cy="586982"/>
          </a:xfrm>
        </p:spPr>
        <p:txBody>
          <a:bodyPr>
            <a:normAutofit/>
          </a:bodyPr>
          <a:lstStyle/>
          <a:p>
            <a:r>
              <a:rPr lang="en-GB" sz="3200"/>
              <a:t>Our investment priorities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518F57-B2B8-B0E3-50E0-E73B57684C3C}"/>
              </a:ext>
            </a:extLst>
          </p:cNvPr>
          <p:cNvSpPr txBox="1"/>
          <p:nvPr/>
        </p:nvSpPr>
        <p:spPr>
          <a:xfrm>
            <a:off x="493059" y="1092481"/>
            <a:ext cx="8114227" cy="44935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The challenge of meeting net zero carbon and addressing climate impacts </a:t>
            </a:r>
          </a:p>
          <a:p>
            <a:endParaRPr lang="en-GB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Deprivation and access to services in rural communities and the need for improved / expanded community facilities </a:t>
            </a:r>
          </a:p>
          <a:p>
            <a:endParaRPr lang="en-GB" sz="2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GB" sz="2200" b="1">
                <a:solidFill>
                  <a:srgbClr val="7D2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zero / climate mitigation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2200" b="1">
                <a:solidFill>
                  <a:srgbClr val="7D2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infrastructure and assets improvement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2200" b="1">
                <a:solidFill>
                  <a:srgbClr val="7D2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spaces enhancement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2200" b="1">
                <a:solidFill>
                  <a:srgbClr val="7D2248"/>
                </a:solidFill>
                <a:latin typeface="Arial"/>
                <a:cs typeface="Arial"/>
              </a:rPr>
              <a:t>Local business support, culture, arts and tourism development </a:t>
            </a:r>
          </a:p>
          <a:p>
            <a:pPr marL="800100" lvl="1" indent="-342900">
              <a:buFont typeface="+mj-lt"/>
              <a:buAutoNum type="arabicPeriod"/>
            </a:pPr>
            <a:endParaRPr lang="en-GB" sz="2200" b="1">
              <a:solidFill>
                <a:srgbClr val="99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endParaRPr lang="en-GB" sz="2200" b="1">
              <a:solidFill>
                <a:srgbClr val="99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241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EC21E-8162-AC2B-BC51-C698BFEB3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0930343-32D9-F6AF-6ED0-3A15EC4C1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71E0CEA-3DC7-0F65-5AC4-72308CCA9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055728"/>
              </p:ext>
            </p:extLst>
          </p:nvPr>
        </p:nvGraphicFramePr>
        <p:xfrm>
          <a:off x="431067" y="1600201"/>
          <a:ext cx="4140933" cy="3682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311">
                  <a:extLst>
                    <a:ext uri="{9D8B030D-6E8A-4147-A177-3AD203B41FA5}">
                      <a16:colId xmlns:a16="http://schemas.microsoft.com/office/drawing/2014/main" val="2947826705"/>
                    </a:ext>
                  </a:extLst>
                </a:gridCol>
                <a:gridCol w="1380311">
                  <a:extLst>
                    <a:ext uri="{9D8B030D-6E8A-4147-A177-3AD203B41FA5}">
                      <a16:colId xmlns:a16="http://schemas.microsoft.com/office/drawing/2014/main" val="1602600940"/>
                    </a:ext>
                  </a:extLst>
                </a:gridCol>
                <a:gridCol w="1380311">
                  <a:extLst>
                    <a:ext uri="{9D8B030D-6E8A-4147-A177-3AD203B41FA5}">
                      <a16:colId xmlns:a16="http://schemas.microsoft.com/office/drawing/2014/main" val="2975834274"/>
                    </a:ext>
                  </a:extLst>
                </a:gridCol>
              </a:tblGrid>
              <a:tr h="1133855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 chargers installed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931355"/>
                  </a:ext>
                </a:extLst>
              </a:tr>
              <a:tr h="1117601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Tonnes equivalent from 21 projects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328047"/>
                  </a:ext>
                </a:extLst>
              </a:tr>
              <a:tr h="1125768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Tonnes equivalent from one SF6 project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530901"/>
                  </a:ext>
                </a:extLst>
              </a:tr>
              <a:tr h="265915"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CO2 emissions avoided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22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2400" b="1">
                        <a:solidFill>
                          <a:srgbClr val="7D2248"/>
                        </a:solidFill>
                      </a:endParaRPr>
                    </a:p>
                  </a:txBody>
                  <a:tcPr>
                    <a:solidFill>
                      <a:srgbClr val="7D22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b="1"/>
                    </a:p>
                  </a:txBody>
                  <a:tcPr>
                    <a:solidFill>
                      <a:srgbClr val="7D2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149007"/>
                  </a:ext>
                </a:extLst>
              </a:tr>
            </a:tbl>
          </a:graphicData>
        </a:graphic>
      </p:graphicFrame>
      <p:pic>
        <p:nvPicPr>
          <p:cNvPr id="4" name="Graphic 3" descr="Plugged Unplugged with solid fill">
            <a:extLst>
              <a:ext uri="{FF2B5EF4-FFF2-40B4-BE49-F238E27FC236}">
                <a16:creationId xmlns:a16="http://schemas.microsoft.com/office/drawing/2014/main" id="{B351439B-0673-667C-BCAC-0DDC2666F3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529" y="1777940"/>
            <a:ext cx="914400" cy="914400"/>
          </a:xfrm>
          <a:prstGeom prst="rect">
            <a:avLst/>
          </a:prstGeom>
        </p:spPr>
      </p:pic>
      <p:pic>
        <p:nvPicPr>
          <p:cNvPr id="6" name="Graphic 5" descr="Power Plant with solid fill">
            <a:extLst>
              <a:ext uri="{FF2B5EF4-FFF2-40B4-BE49-F238E27FC236}">
                <a16:creationId xmlns:a16="http://schemas.microsoft.com/office/drawing/2014/main" id="{D23300DC-A39C-5979-4E11-3B05B03D6A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9817" y="2872532"/>
            <a:ext cx="914400" cy="914400"/>
          </a:xfrm>
          <a:prstGeom prst="rect">
            <a:avLst/>
          </a:prstGeom>
        </p:spPr>
      </p:pic>
      <p:pic>
        <p:nvPicPr>
          <p:cNvPr id="7" name="Graphic 6" descr="Power Plant with solid fill">
            <a:extLst>
              <a:ext uri="{FF2B5EF4-FFF2-40B4-BE49-F238E27FC236}">
                <a16:creationId xmlns:a16="http://schemas.microsoft.com/office/drawing/2014/main" id="{A4BC9A9B-4080-1F19-53C5-63DF37DFE6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0673" y="3901521"/>
            <a:ext cx="914400" cy="914400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F1DD43E-9E49-1BB1-A41B-9D57B61E1E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8682759"/>
              </p:ext>
            </p:extLst>
          </p:nvPr>
        </p:nvGraphicFramePr>
        <p:xfrm>
          <a:off x="4953303" y="1171327"/>
          <a:ext cx="4004959" cy="487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Title 2">
            <a:extLst>
              <a:ext uri="{FF2B5EF4-FFF2-40B4-BE49-F238E27FC236}">
                <a16:creationId xmlns:a16="http://schemas.microsoft.com/office/drawing/2014/main" id="{D11A6A0E-2F11-8695-7F36-CF6AAC6B204C}"/>
              </a:ext>
            </a:extLst>
          </p:cNvPr>
          <p:cNvSpPr txBox="1">
            <a:spLocks/>
          </p:cNvSpPr>
          <p:nvPr/>
        </p:nvSpPr>
        <p:spPr>
          <a:xfrm>
            <a:off x="493059" y="394942"/>
            <a:ext cx="8465203" cy="4952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7D22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800"/>
              <a:t>Award alignment with our investment priorities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4FAB0A-9A17-EA44-098A-1BB512FB5DDE}"/>
              </a:ext>
            </a:extLst>
          </p:cNvPr>
          <p:cNvSpPr txBox="1"/>
          <p:nvPr/>
        </p:nvSpPr>
        <p:spPr>
          <a:xfrm>
            <a:off x="493059" y="897742"/>
            <a:ext cx="4645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Arial" panose="020B0604020202020204" pitchFamily="34" charset="0"/>
                <a:cs typeface="Arial" panose="020B0604020202020204" pitchFamily="34" charset="0"/>
              </a:rPr>
              <a:t>Net zero / climate mitigation </a:t>
            </a:r>
          </a:p>
        </p:txBody>
      </p:sp>
    </p:spTree>
    <p:extLst>
      <p:ext uri="{BB962C8B-B14F-4D97-AF65-F5344CB8AC3E}">
        <p14:creationId xmlns:p14="http://schemas.microsoft.com/office/powerpoint/2010/main" val="177771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E8C7A-40D9-0E50-BD45-494029D41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0F415B8-03CD-C14B-E4AB-F4504E77B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CB635638-AB89-793B-C6BD-6FA17E75B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822003"/>
              </p:ext>
            </p:extLst>
          </p:nvPr>
        </p:nvGraphicFramePr>
        <p:xfrm>
          <a:off x="378618" y="2213525"/>
          <a:ext cx="3876261" cy="1599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225">
                  <a:extLst>
                    <a:ext uri="{9D8B030D-6E8A-4147-A177-3AD203B41FA5}">
                      <a16:colId xmlns:a16="http://schemas.microsoft.com/office/drawing/2014/main" val="3581256566"/>
                    </a:ext>
                  </a:extLst>
                </a:gridCol>
                <a:gridCol w="1143927">
                  <a:extLst>
                    <a:ext uri="{9D8B030D-6E8A-4147-A177-3AD203B41FA5}">
                      <a16:colId xmlns:a16="http://schemas.microsoft.com/office/drawing/2014/main" val="589803780"/>
                    </a:ext>
                  </a:extLst>
                </a:gridCol>
                <a:gridCol w="1394109">
                  <a:extLst>
                    <a:ext uri="{9D8B030D-6E8A-4147-A177-3AD203B41FA5}">
                      <a16:colId xmlns:a16="http://schemas.microsoft.com/office/drawing/2014/main" val="577846867"/>
                    </a:ext>
                  </a:extLst>
                </a:gridCol>
              </a:tblGrid>
              <a:tr h="1227667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Community buildings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supported to remain viable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33127"/>
                  </a:ext>
                </a:extLst>
              </a:tr>
              <a:tr h="372129">
                <a:tc gridSpan="3"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Energy efficiency measures introduced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28149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12E4D01-26AE-7E5A-A24E-F69687831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09828"/>
              </p:ext>
            </p:extLst>
          </p:nvPr>
        </p:nvGraphicFramePr>
        <p:xfrm>
          <a:off x="378619" y="4081093"/>
          <a:ext cx="3876261" cy="1554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3170">
                  <a:extLst>
                    <a:ext uri="{9D8B030D-6E8A-4147-A177-3AD203B41FA5}">
                      <a16:colId xmlns:a16="http://schemas.microsoft.com/office/drawing/2014/main" val="3581256566"/>
                    </a:ext>
                  </a:extLst>
                </a:gridCol>
                <a:gridCol w="1234346">
                  <a:extLst>
                    <a:ext uri="{9D8B030D-6E8A-4147-A177-3AD203B41FA5}">
                      <a16:colId xmlns:a16="http://schemas.microsoft.com/office/drawing/2014/main" val="589803780"/>
                    </a:ext>
                  </a:extLst>
                </a:gridCol>
                <a:gridCol w="1368745">
                  <a:extLst>
                    <a:ext uri="{9D8B030D-6E8A-4147-A177-3AD203B41FA5}">
                      <a16:colId xmlns:a16="http://schemas.microsoft.com/office/drawing/2014/main" val="577846867"/>
                    </a:ext>
                  </a:extLst>
                </a:gridCol>
              </a:tblGrid>
              <a:tr h="1182023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Safe new play area created</a:t>
                      </a:r>
                    </a:p>
                  </a:txBody>
                  <a:tcPr anchor="ctr"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201744"/>
                  </a:ext>
                </a:extLst>
              </a:tr>
              <a:tr h="372140">
                <a:tc gridSpan="3"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Improvements to community facilities</a:t>
                      </a:r>
                    </a:p>
                  </a:txBody>
                  <a:tcPr anchor="ctr"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281492"/>
                  </a:ext>
                </a:extLst>
              </a:tr>
            </a:tbl>
          </a:graphicData>
        </a:graphic>
      </p:graphicFrame>
      <p:pic>
        <p:nvPicPr>
          <p:cNvPr id="9" name="Graphic 8" descr="House with solid fill">
            <a:extLst>
              <a:ext uri="{FF2B5EF4-FFF2-40B4-BE49-F238E27FC236}">
                <a16:creationId xmlns:a16="http://schemas.microsoft.com/office/drawing/2014/main" id="{FDBA57AC-8CD0-0009-89F1-24B694DFC3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2915" y="2314437"/>
            <a:ext cx="914400" cy="914400"/>
          </a:xfrm>
          <a:prstGeom prst="rect">
            <a:avLst/>
          </a:prstGeom>
        </p:spPr>
      </p:pic>
      <p:pic>
        <p:nvPicPr>
          <p:cNvPr id="15" name="Graphic 14" descr="Playground with solid fill">
            <a:extLst>
              <a:ext uri="{FF2B5EF4-FFF2-40B4-BE49-F238E27FC236}">
                <a16:creationId xmlns:a16="http://schemas.microsoft.com/office/drawing/2014/main" id="{1D7E155C-D73A-2AA0-CA17-B8882C7B2C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2915" y="4180076"/>
            <a:ext cx="914400" cy="914400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38B0191-E36B-E663-E3E8-F87B4E886B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575565"/>
              </p:ext>
            </p:extLst>
          </p:nvPr>
        </p:nvGraphicFramePr>
        <p:xfrm>
          <a:off x="4508600" y="1892595"/>
          <a:ext cx="4256781" cy="4254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E10EE2A-2EF7-D466-8BFE-569EBE285BFE}"/>
              </a:ext>
            </a:extLst>
          </p:cNvPr>
          <p:cNvSpPr txBox="1">
            <a:spLocks/>
          </p:cNvSpPr>
          <p:nvPr/>
        </p:nvSpPr>
        <p:spPr>
          <a:xfrm>
            <a:off x="493059" y="394942"/>
            <a:ext cx="8465203" cy="4952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7D22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800"/>
              <a:t>Award alignment with our investment priorities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B75A46-548E-C04F-08E8-B86B17428457}"/>
              </a:ext>
            </a:extLst>
          </p:cNvPr>
          <p:cNvSpPr txBox="1"/>
          <p:nvPr/>
        </p:nvSpPr>
        <p:spPr>
          <a:xfrm>
            <a:off x="480841" y="890187"/>
            <a:ext cx="8055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Arial" panose="020B0604020202020204" pitchFamily="34" charset="0"/>
                <a:cs typeface="Arial" panose="020B0604020202020204" pitchFamily="34" charset="0"/>
              </a:rPr>
              <a:t>Predicted impact: Improvements to community infrastructure and green space enhancements</a:t>
            </a:r>
          </a:p>
        </p:txBody>
      </p:sp>
    </p:spTree>
    <p:extLst>
      <p:ext uri="{BB962C8B-B14F-4D97-AF65-F5344CB8AC3E}">
        <p14:creationId xmlns:p14="http://schemas.microsoft.com/office/powerpoint/2010/main" val="2481598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CB3EC6A-C316-69C0-9CCA-020B378C1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6EABB8D-9EDD-CB69-184B-B7ADAE2E6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60" y="371164"/>
            <a:ext cx="7886700" cy="586982"/>
          </a:xfrm>
        </p:spPr>
        <p:txBody>
          <a:bodyPr>
            <a:normAutofit/>
          </a:bodyPr>
          <a:lstStyle/>
          <a:p>
            <a:r>
              <a:rPr lang="en-GB" sz="3200"/>
              <a:t>Agenda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52FD1F2-4BF3-3415-45F3-C90E29118B16}"/>
              </a:ext>
            </a:extLst>
          </p:cNvPr>
          <p:cNvGrpSpPr/>
          <p:nvPr/>
        </p:nvGrpSpPr>
        <p:grpSpPr>
          <a:xfrm>
            <a:off x="493060" y="1336119"/>
            <a:ext cx="8283192" cy="4185761"/>
            <a:chOff x="493060" y="1088840"/>
            <a:chExt cx="8283192" cy="418576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2B16EAE-08D3-64AF-3637-EF5641A25612}"/>
                </a:ext>
              </a:extLst>
            </p:cNvPr>
            <p:cNvSpPr txBox="1"/>
            <p:nvPr/>
          </p:nvSpPr>
          <p:spPr>
            <a:xfrm>
              <a:off x="493060" y="1100746"/>
              <a:ext cx="6036365" cy="39703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b="1">
                  <a:solidFill>
                    <a:srgbClr val="7D2248"/>
                  </a:solidFill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10am</a:t>
              </a:r>
              <a:r>
                <a:rPr lang="en-GB" sz="1400">
                  <a:effectLst/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		</a:t>
              </a:r>
              <a:r>
                <a:rPr lang="en-GB" sz="1400" b="1">
                  <a:solidFill>
                    <a:srgbClr val="7D2248"/>
                  </a:solidFill>
                  <a:effectLst/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Welcome and Introductions</a:t>
              </a:r>
              <a:endParaRPr lang="en-GB" sz="1400">
                <a:solidFill>
                  <a:srgbClr val="7D2248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pPr lvl="4"/>
              <a:r>
                <a:rPr lang="en-GB" sz="1400">
                  <a:latin typeface="Arial" panose="020B0604020202020204" pitchFamily="34" charset="0"/>
                </a:rPr>
                <a:t>Declarations of interest</a:t>
              </a:r>
            </a:p>
            <a:p>
              <a:pPr lvl="4"/>
              <a:r>
                <a:rPr lang="en-GB" sz="1400">
                  <a:latin typeface="Arial" panose="020B0604020202020204" pitchFamily="34" charset="0"/>
                </a:rPr>
                <a:t>Minutes/Action Log</a:t>
              </a:r>
            </a:p>
            <a:p>
              <a:r>
                <a:rPr lang="en-GB" sz="1400">
                  <a:latin typeface="Arial" panose="020B0604020202020204" pitchFamily="34" charset="0"/>
                </a:rPr>
                <a:t> </a:t>
              </a:r>
            </a:p>
            <a:p>
              <a:r>
                <a:rPr lang="en-GB" sz="1400" b="1">
                  <a:solidFill>
                    <a:srgbClr val="7D2248"/>
                  </a:solidFill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10:15am</a:t>
              </a:r>
              <a:r>
                <a:rPr lang="en-GB" sz="1400">
                  <a:effectLst/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		</a:t>
              </a:r>
              <a:r>
                <a:rPr lang="en-GB" sz="1400" b="1">
                  <a:solidFill>
                    <a:srgbClr val="7D2248"/>
                  </a:solidFill>
                  <a:effectLst/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Programme funding summary</a:t>
              </a:r>
              <a:r>
                <a:rPr lang="en-GB" sz="1400">
                  <a:effectLst/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	</a:t>
              </a:r>
              <a:r>
                <a:rPr lang="en-GB" sz="1400"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	</a:t>
              </a:r>
              <a:endParaRPr lang="en-GB" sz="120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pPr lvl="4"/>
              <a:r>
                <a:rPr lang="en-GB" sz="1400">
                  <a:latin typeface="Arial" panose="020B0604020202020204" pitchFamily="34" charset="0"/>
                </a:rPr>
                <a:t>UK Shared Prosperity Fund</a:t>
              </a:r>
            </a:p>
            <a:p>
              <a:pPr marL="2571750" lvl="5" indent="-285750">
                <a:buFont typeface="Arial" panose="020B0604020202020204" pitchFamily="34" charset="0"/>
                <a:buChar char="•"/>
              </a:pPr>
              <a:r>
                <a:rPr lang="en-GB" sz="1400">
                  <a:latin typeface="Arial" panose="020B0604020202020204" pitchFamily="34" charset="0"/>
                </a:rPr>
                <a:t>Alignment with fund priorities</a:t>
              </a:r>
            </a:p>
            <a:p>
              <a:pPr marL="2571750" lvl="5" indent="-285750">
                <a:buFont typeface="Arial" panose="020B0604020202020204" pitchFamily="34" charset="0"/>
                <a:buChar char="•"/>
              </a:pPr>
              <a:r>
                <a:rPr lang="en-GB" sz="1400">
                  <a:latin typeface="Arial" panose="020B0604020202020204" pitchFamily="34" charset="0"/>
                </a:rPr>
                <a:t>Projects supported</a:t>
              </a:r>
            </a:p>
            <a:p>
              <a:pPr lvl="4"/>
              <a:r>
                <a:rPr lang="en-GB" sz="1400">
                  <a:latin typeface="Arial" panose="020B0604020202020204" pitchFamily="34" charset="0"/>
                </a:rPr>
                <a:t>Rural England Prosperity Fund</a:t>
              </a:r>
            </a:p>
            <a:p>
              <a:pPr marL="2571750" lvl="5" indent="-285750">
                <a:buFont typeface="Arial" panose="020B0604020202020204" pitchFamily="34" charset="0"/>
                <a:buChar char="•"/>
              </a:pPr>
              <a:r>
                <a:rPr lang="en-GB" sz="1400">
                  <a:latin typeface="Arial" panose="020B0604020202020204" pitchFamily="34" charset="0"/>
                </a:rPr>
                <a:t>Alignment with fund priorities</a:t>
              </a:r>
            </a:p>
            <a:p>
              <a:pPr marL="2571750" lvl="5" indent="-285750">
                <a:buFont typeface="Arial" panose="020B0604020202020204" pitchFamily="34" charset="0"/>
                <a:buChar char="•"/>
              </a:pPr>
              <a:r>
                <a:rPr lang="en-GB" sz="1400">
                  <a:latin typeface="Arial" panose="020B0604020202020204" pitchFamily="34" charset="0"/>
                </a:rPr>
                <a:t>Projects supported</a:t>
              </a:r>
            </a:p>
            <a:p>
              <a:pPr lvl="4"/>
              <a:r>
                <a:rPr lang="en-GB" sz="1400">
                  <a:latin typeface="Arial" panose="020B0604020202020204" pitchFamily="34" charset="0"/>
                </a:rPr>
                <a:t>Additional impact and lessons learned</a:t>
              </a:r>
            </a:p>
            <a:p>
              <a:pPr marL="2571750" lvl="5" indent="-285750">
                <a:buFont typeface="Arial" panose="020B0604020202020204" pitchFamily="34" charset="0"/>
                <a:buChar char="•"/>
              </a:pPr>
              <a:r>
                <a:rPr lang="en-GB" sz="1400">
                  <a:latin typeface="Arial" panose="020B0604020202020204" pitchFamily="34" charset="0"/>
                </a:rPr>
                <a:t>Geographical distribution</a:t>
              </a:r>
            </a:p>
            <a:p>
              <a:pPr marL="2571750" lvl="5" indent="-285750">
                <a:buFont typeface="Arial" panose="020B0604020202020204" pitchFamily="34" charset="0"/>
                <a:buChar char="•"/>
              </a:pPr>
              <a:r>
                <a:rPr lang="en-GB" sz="1400">
                  <a:latin typeface="Arial" panose="020B0604020202020204" pitchFamily="34" charset="0"/>
                </a:rPr>
                <a:t>Publicity</a:t>
              </a:r>
            </a:p>
            <a:p>
              <a:r>
                <a:rPr lang="en-GB" sz="1400" b="1">
                  <a:solidFill>
                    <a:srgbClr val="990033"/>
                  </a:solidFill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		</a:t>
              </a:r>
              <a:endParaRPr lang="en-GB" sz="1200" b="1">
                <a:solidFill>
                  <a:srgbClr val="990033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r>
                <a:rPr lang="en-GB" sz="1400" b="1">
                  <a:solidFill>
                    <a:srgbClr val="7D2248"/>
                  </a:solidFill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11:45am</a:t>
              </a:r>
              <a:r>
                <a:rPr lang="en-GB" sz="1400"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		</a:t>
              </a:r>
              <a:r>
                <a:rPr lang="en-GB" sz="1400" b="1">
                  <a:solidFill>
                    <a:srgbClr val="7D2248"/>
                  </a:solidFill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Final items</a:t>
              </a:r>
              <a:r>
                <a:rPr lang="en-GB" sz="1400" b="1">
                  <a:solidFill>
                    <a:srgbClr val="990033"/>
                  </a:solidFill>
                  <a:effectLst/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			</a:t>
              </a:r>
              <a:r>
                <a:rPr lang="en-GB" sz="1400">
                  <a:solidFill>
                    <a:srgbClr val="990033"/>
                  </a:solidFill>
                  <a:effectLst/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			</a:t>
              </a:r>
              <a:endParaRPr lang="en-GB" sz="12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r>
                <a:rPr lang="en-GB" sz="1400" b="1">
                  <a:solidFill>
                    <a:srgbClr val="7D2248"/>
                  </a:solidFill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12 noon	</a:t>
              </a:r>
              <a:r>
                <a:rPr lang="en-GB" sz="1400">
                  <a:effectLst/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	</a:t>
              </a:r>
              <a:r>
                <a:rPr lang="en-GB" sz="1400" b="1">
                  <a:solidFill>
                    <a:srgbClr val="7D2248"/>
                  </a:solidFill>
                  <a:effectLst/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Close</a:t>
              </a:r>
              <a:r>
                <a:rPr lang="en-GB" sz="1400" b="1">
                  <a:solidFill>
                    <a:srgbClr val="990033"/>
                  </a:solidFill>
                  <a:effectLst/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				</a:t>
              </a:r>
              <a:endParaRPr lang="en-GB" sz="1200" b="1">
                <a:solidFill>
                  <a:srgbClr val="990033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B86F87F-0AA7-B152-4C6C-480BF66206C3}"/>
                </a:ext>
              </a:extLst>
            </p:cNvPr>
            <p:cNvSpPr txBox="1"/>
            <p:nvPr/>
          </p:nvSpPr>
          <p:spPr>
            <a:xfrm>
              <a:off x="6529425" y="1088840"/>
              <a:ext cx="2246827" cy="41857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b="1">
                  <a:solidFill>
                    <a:srgbClr val="7D2248"/>
                  </a:solidFill>
                  <a:effectLst/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Cllr Lucille Thompson</a:t>
              </a: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r>
                <a:rPr lang="en-GB" sz="1400" b="1">
                  <a:solidFill>
                    <a:srgbClr val="7D2248"/>
                  </a:solidFill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Camilla Sharp</a:t>
              </a: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r>
                <a:rPr lang="en-GB" sz="1400" b="1">
                  <a:solidFill>
                    <a:srgbClr val="7D2248"/>
                  </a:solidFill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Camilla Sharp</a:t>
              </a: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r>
                <a:rPr lang="en-GB" sz="1400" b="1">
                  <a:solidFill>
                    <a:srgbClr val="7D2248"/>
                  </a:solidFill>
                  <a:latin typeface="Arial" panose="020B0604020202020204" pitchFamily="34" charset="0"/>
                  <a:ea typeface="Aptos" panose="020B0004020202020204" pitchFamily="34" charset="0"/>
                  <a:cs typeface="Aptos" panose="020B0004020202020204" pitchFamily="34" charset="0"/>
                </a:rPr>
                <a:t>Cllr Lucille Thompson</a:t>
              </a:r>
            </a:p>
            <a:p>
              <a:endParaRPr lang="en-GB" sz="1400" b="1">
                <a:solidFill>
                  <a:srgbClr val="990033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8695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92DBA-E687-E1A3-FFC7-10130E743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D078B27-D329-08C6-6767-746887E6F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EC62065-64A2-2F29-6C55-CA19A2CB7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144920"/>
              </p:ext>
            </p:extLst>
          </p:nvPr>
        </p:nvGraphicFramePr>
        <p:xfrm>
          <a:off x="4601520" y="1970661"/>
          <a:ext cx="3913307" cy="1653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874">
                  <a:extLst>
                    <a:ext uri="{9D8B030D-6E8A-4147-A177-3AD203B41FA5}">
                      <a16:colId xmlns:a16="http://schemas.microsoft.com/office/drawing/2014/main" val="3581256566"/>
                    </a:ext>
                  </a:extLst>
                </a:gridCol>
                <a:gridCol w="1230181">
                  <a:extLst>
                    <a:ext uri="{9D8B030D-6E8A-4147-A177-3AD203B41FA5}">
                      <a16:colId xmlns:a16="http://schemas.microsoft.com/office/drawing/2014/main" val="589803780"/>
                    </a:ext>
                  </a:extLst>
                </a:gridCol>
                <a:gridCol w="1414252">
                  <a:extLst>
                    <a:ext uri="{9D8B030D-6E8A-4147-A177-3AD203B41FA5}">
                      <a16:colId xmlns:a16="http://schemas.microsoft.com/office/drawing/2014/main" val="577846867"/>
                    </a:ext>
                  </a:extLst>
                </a:gridCol>
              </a:tblGrid>
              <a:tr h="1308358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Jobs created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201744"/>
                  </a:ext>
                </a:extLst>
              </a:tr>
              <a:tr h="345226"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Increased business productivity requires labour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281492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AB2B44A7-5DAE-C2AF-ABFD-C8D5BE5A18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437131"/>
              </p:ext>
            </p:extLst>
          </p:nvPr>
        </p:nvGraphicFramePr>
        <p:xfrm>
          <a:off x="526562" y="1978359"/>
          <a:ext cx="3876261" cy="1645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6257">
                  <a:extLst>
                    <a:ext uri="{9D8B030D-6E8A-4147-A177-3AD203B41FA5}">
                      <a16:colId xmlns:a16="http://schemas.microsoft.com/office/drawing/2014/main" val="3581256566"/>
                    </a:ext>
                  </a:extLst>
                </a:gridCol>
                <a:gridCol w="1255895">
                  <a:extLst>
                    <a:ext uri="{9D8B030D-6E8A-4147-A177-3AD203B41FA5}">
                      <a16:colId xmlns:a16="http://schemas.microsoft.com/office/drawing/2014/main" val="589803780"/>
                    </a:ext>
                  </a:extLst>
                </a:gridCol>
                <a:gridCol w="1394109">
                  <a:extLst>
                    <a:ext uri="{9D8B030D-6E8A-4147-A177-3AD203B41FA5}">
                      <a16:colId xmlns:a16="http://schemas.microsoft.com/office/drawing/2014/main" val="577846867"/>
                    </a:ext>
                  </a:extLst>
                </a:gridCol>
              </a:tblGrid>
              <a:tr h="1271864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Businesses supported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33127"/>
                  </a:ext>
                </a:extLst>
              </a:tr>
              <a:tr h="374022"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Enabling local businesses to grow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281492"/>
                  </a:ext>
                </a:extLst>
              </a:tr>
            </a:tbl>
          </a:graphicData>
        </a:graphic>
      </p:graphicFrame>
      <p:pic>
        <p:nvPicPr>
          <p:cNvPr id="3" name="Graphic 2" descr="Boardroom with solid fill">
            <a:extLst>
              <a:ext uri="{FF2B5EF4-FFF2-40B4-BE49-F238E27FC236}">
                <a16:creationId xmlns:a16="http://schemas.microsoft.com/office/drawing/2014/main" id="{3FB9B234-6E0D-6542-FC17-39C5A6BD3C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982" y="2167093"/>
            <a:ext cx="914400" cy="91440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DDF735F-274B-2968-8172-CA5772566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4430"/>
              </p:ext>
            </p:extLst>
          </p:nvPr>
        </p:nvGraphicFramePr>
        <p:xfrm>
          <a:off x="2529320" y="4016398"/>
          <a:ext cx="3913307" cy="1621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874">
                  <a:extLst>
                    <a:ext uri="{9D8B030D-6E8A-4147-A177-3AD203B41FA5}">
                      <a16:colId xmlns:a16="http://schemas.microsoft.com/office/drawing/2014/main" val="3581256566"/>
                    </a:ext>
                  </a:extLst>
                </a:gridCol>
                <a:gridCol w="1230181">
                  <a:extLst>
                    <a:ext uri="{9D8B030D-6E8A-4147-A177-3AD203B41FA5}">
                      <a16:colId xmlns:a16="http://schemas.microsoft.com/office/drawing/2014/main" val="589803780"/>
                    </a:ext>
                  </a:extLst>
                </a:gridCol>
                <a:gridCol w="1414252">
                  <a:extLst>
                    <a:ext uri="{9D8B030D-6E8A-4147-A177-3AD203B41FA5}">
                      <a16:colId xmlns:a16="http://schemas.microsoft.com/office/drawing/2014/main" val="577846867"/>
                    </a:ext>
                  </a:extLst>
                </a:gridCol>
              </a:tblGrid>
              <a:tr h="1282059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Visitor economy businesses supported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201744"/>
                  </a:ext>
                </a:extLst>
              </a:tr>
              <a:tr h="339466"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Improvements to the visitor experience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281492"/>
                  </a:ext>
                </a:extLst>
              </a:tr>
            </a:tbl>
          </a:graphicData>
        </a:graphic>
      </p:graphicFrame>
      <p:pic>
        <p:nvPicPr>
          <p:cNvPr id="10" name="Graphic 9" descr="Business Growth with solid fill">
            <a:extLst>
              <a:ext uri="{FF2B5EF4-FFF2-40B4-BE49-F238E27FC236}">
                <a16:creationId xmlns:a16="http://schemas.microsoft.com/office/drawing/2014/main" id="{4F73B44B-FFF4-73E1-4B30-5EE54B80A6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0473" y="2167093"/>
            <a:ext cx="914400" cy="914400"/>
          </a:xfrm>
          <a:prstGeom prst="rect">
            <a:avLst/>
          </a:prstGeom>
        </p:spPr>
      </p:pic>
      <p:pic>
        <p:nvPicPr>
          <p:cNvPr id="14" name="Graphic 13" descr="Shoe footprints with solid fill">
            <a:extLst>
              <a:ext uri="{FF2B5EF4-FFF2-40B4-BE49-F238E27FC236}">
                <a16:creationId xmlns:a16="http://schemas.microsoft.com/office/drawing/2014/main" id="{A9EB78C5-827D-38FE-B5C9-6396A1D945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29425" y="4283139"/>
            <a:ext cx="914400" cy="914400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EC940368-46A3-3556-9094-43C6FC1200AB}"/>
              </a:ext>
            </a:extLst>
          </p:cNvPr>
          <p:cNvSpPr txBox="1">
            <a:spLocks/>
          </p:cNvSpPr>
          <p:nvPr/>
        </p:nvSpPr>
        <p:spPr>
          <a:xfrm>
            <a:off x="431067" y="385953"/>
            <a:ext cx="9120851" cy="4952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7D22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800"/>
              <a:t>Award alignment with our investment priorities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5F6892-97F3-74D4-3CED-433506D421FD}"/>
              </a:ext>
            </a:extLst>
          </p:cNvPr>
          <p:cNvSpPr txBox="1"/>
          <p:nvPr/>
        </p:nvSpPr>
        <p:spPr>
          <a:xfrm>
            <a:off x="415306" y="911020"/>
            <a:ext cx="8647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Supporting local business and tourism development</a:t>
            </a:r>
          </a:p>
        </p:txBody>
      </p:sp>
    </p:spTree>
    <p:extLst>
      <p:ext uri="{BB962C8B-B14F-4D97-AF65-F5344CB8AC3E}">
        <p14:creationId xmlns:p14="http://schemas.microsoft.com/office/powerpoint/2010/main" val="2965671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D83AD-5D38-A702-11DE-D3A7BCD40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890C975-0BEA-89AF-F04A-D6A01C781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C83312F5-2C4A-4DED-6A34-9D20AF68E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59" y="394942"/>
            <a:ext cx="8177759" cy="698500"/>
          </a:xfrm>
        </p:spPr>
        <p:txBody>
          <a:bodyPr>
            <a:noAutofit/>
          </a:bodyPr>
          <a:lstStyle/>
          <a:p>
            <a:r>
              <a:rPr lang="en-GB" sz="3200"/>
              <a:t>39 external projects supported (1 of 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BB7A1F-D90D-1BBC-729F-49C9F4D3655D}"/>
              </a:ext>
            </a:extLst>
          </p:cNvPr>
          <p:cNvSpPr txBox="1"/>
          <p:nvPr/>
        </p:nvSpPr>
        <p:spPr>
          <a:xfrm>
            <a:off x="493059" y="897742"/>
            <a:ext cx="4645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Arial" panose="020B0604020202020204" pitchFamily="34" charset="0"/>
                <a:cs typeface="Arial" panose="020B0604020202020204" pitchFamily="34" charset="0"/>
              </a:rPr>
              <a:t>Total expenditure = £966,034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A66B820-0117-970C-2A5B-94D1DF31D2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828741"/>
              </p:ext>
            </p:extLst>
          </p:nvPr>
        </p:nvGraphicFramePr>
        <p:xfrm>
          <a:off x="493059" y="1467295"/>
          <a:ext cx="8177758" cy="4700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6708">
                  <a:extLst>
                    <a:ext uri="{9D8B030D-6E8A-4147-A177-3AD203B41FA5}">
                      <a16:colId xmlns:a16="http://schemas.microsoft.com/office/drawing/2014/main" val="73169635"/>
                    </a:ext>
                  </a:extLst>
                </a:gridCol>
                <a:gridCol w="4433777">
                  <a:extLst>
                    <a:ext uri="{9D8B030D-6E8A-4147-A177-3AD203B41FA5}">
                      <a16:colId xmlns:a16="http://schemas.microsoft.com/office/drawing/2014/main" val="3809101475"/>
                    </a:ext>
                  </a:extLst>
                </a:gridCol>
                <a:gridCol w="1047273">
                  <a:extLst>
                    <a:ext uri="{9D8B030D-6E8A-4147-A177-3AD203B41FA5}">
                      <a16:colId xmlns:a16="http://schemas.microsoft.com/office/drawing/2014/main" val="4122599873"/>
                    </a:ext>
                  </a:extLst>
                </a:gridCol>
              </a:tblGrid>
              <a:tr h="22999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Organisation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Expenditure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7D2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412473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6th Winchester Scout Group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Utilities infrastructure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£32,186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876841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Alexander Graham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Solar panelling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£22,021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331220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Bishops Waltham Minibus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 minibus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£15,000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465867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Colden Common Pavilion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Solar panelling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£18,478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02877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Denmead Community Centre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Solar panelling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£24,999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862262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Durley Car Park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 park reconfiguration and EV chargers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£24,423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09442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Easton Village Hall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Solar panelling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£25,000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685267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GKCE The Cricketers Easton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Kitchen and bathroom refurb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£25,000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354730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Honey Bee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Electric van purchase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£22,499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350589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Itchen Abbas and Avington Village Hall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Ground source heat pump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£28,000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83312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Marwell wildlife 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Crayfish and sand lizard houses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£39,954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601584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Melanie Legge, ceramicist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Potter's wheel and kiln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£14,109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078309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Morton Pattison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Tractor and attachment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£10,000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339896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Northbrook Arms 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 chargers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£4,050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993694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Northbrook Hall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Solar panelling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£10,252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181263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Oakridge Smallholdings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Shepherd's hut and solar panelling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£24,183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042271"/>
                  </a:ext>
                </a:extLst>
              </a:tr>
              <a:tr h="330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OHCO Coffee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Electric tuk </a:t>
                      </a:r>
                      <a:r>
                        <a:rPr lang="en-GB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tuk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£28,702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992170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RAC Corbett, Holden Farm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 mobile shelters for café visitors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£24,126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424899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Richard Lewis Communications</a:t>
                      </a:r>
                    </a:p>
                  </a:txBody>
                  <a:tcPr marL="6350" marR="6350" marT="6350" marB="0" anchor="b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Solar panelling</a:t>
                      </a:r>
                    </a:p>
                  </a:txBody>
                  <a:tcPr marL="6350" marR="6350" marT="6350" marB="0" anchor="b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£40,000</a:t>
                      </a:r>
                    </a:p>
                  </a:txBody>
                  <a:tcPr marL="6350" marR="6350" marT="6350" marB="0" anchor="b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479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532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F4054-C840-91F1-6329-EAB4E154F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AB7F362-6ED5-8453-0C90-643C4296C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C0D0DF0A-1251-E230-94CA-91A5CA8DB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59" y="394942"/>
            <a:ext cx="8177759" cy="698500"/>
          </a:xfrm>
        </p:spPr>
        <p:txBody>
          <a:bodyPr>
            <a:noAutofit/>
          </a:bodyPr>
          <a:lstStyle/>
          <a:p>
            <a:r>
              <a:rPr lang="en-GB" sz="3200"/>
              <a:t>39 external projects supported (2 of 2)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09F74DF-D93C-6CE1-FD76-503331D98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757697"/>
              </p:ext>
            </p:extLst>
          </p:nvPr>
        </p:nvGraphicFramePr>
        <p:xfrm>
          <a:off x="493060" y="1029645"/>
          <a:ext cx="8177758" cy="51478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6708">
                  <a:extLst>
                    <a:ext uri="{9D8B030D-6E8A-4147-A177-3AD203B41FA5}">
                      <a16:colId xmlns:a16="http://schemas.microsoft.com/office/drawing/2014/main" val="73169635"/>
                    </a:ext>
                  </a:extLst>
                </a:gridCol>
                <a:gridCol w="4433777">
                  <a:extLst>
                    <a:ext uri="{9D8B030D-6E8A-4147-A177-3AD203B41FA5}">
                      <a16:colId xmlns:a16="http://schemas.microsoft.com/office/drawing/2014/main" val="3809101475"/>
                    </a:ext>
                  </a:extLst>
                </a:gridCol>
                <a:gridCol w="1047273">
                  <a:extLst>
                    <a:ext uri="{9D8B030D-6E8A-4147-A177-3AD203B41FA5}">
                      <a16:colId xmlns:a16="http://schemas.microsoft.com/office/drawing/2014/main" val="4122599873"/>
                    </a:ext>
                  </a:extLst>
                </a:gridCol>
              </a:tblGrid>
              <a:tr h="23146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Organisation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2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Expenditure</a:t>
                      </a:r>
                      <a:endParaRPr lang="en-GB" sz="1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7D2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412473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River Coffee Roasters Ltd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Larger coffee roaster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£32,713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331220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SF6 Recovery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Purchase of pump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£45,000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465867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Shedfield House Dairy Business Centre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 business unit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£46,250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02877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SN Technologies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Wifi</a:t>
                      </a: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-controlled H&amp;V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£21,600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154529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Sparsholt College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Digital inclusion; skills for farmers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£19,793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172285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Swarraton</a:t>
                      </a: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and Northington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 space creation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£10,000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270529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Tectonics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Solar panelling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£14,310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571286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Garden Guys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Electric van purchase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£33,581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862262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n-N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Upham New Millenium Hall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Solar panelling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£23,300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09442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Victoria Hall, Sutton Scotney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Solar panelling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£8,845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685267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 Meon VH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Energy efficiency: air source heat pump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£16,463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354730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Wickham Community Association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Mobile staging and A/V equipment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£21,525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350589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Wickham Estate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Windows and track resurfacing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£35,281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83312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Will Davies, stonemason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Dust extractor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£12,863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601584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Winchester District Scout Council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Foundations for new scout barn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£38,000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078309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Winchester Golf Academy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Solar panelling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£24,999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339896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Wonderseekers 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Fencing and pathways for new area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£37,478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993694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Woodhams Farm Day Nursery 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Baby balcony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£40,000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181263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YMCA Fairthorne Manor 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Roof repairs x 4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£29,991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042271"/>
                  </a:ext>
                </a:extLst>
              </a:tr>
              <a:tr h="2870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Plough, Itchen Abbas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Kitchen and bathroom refurb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£21,060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992170"/>
                  </a:ext>
                </a:extLst>
              </a:tr>
              <a:tr h="2314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£966,034</a:t>
                      </a:r>
                    </a:p>
                  </a:txBody>
                  <a:tcPr marL="6350" marR="6350" marT="6350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424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6558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BBE17-D518-028D-5846-576364D3D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354D7-48D6-FE5C-E55A-D5F0B89FB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941" y="2084661"/>
            <a:ext cx="7002118" cy="1987826"/>
          </a:xfrm>
        </p:spPr>
        <p:txBody>
          <a:bodyPr anchor="ctr">
            <a:noAutofit/>
          </a:bodyPr>
          <a:lstStyle/>
          <a:p>
            <a:r>
              <a:rPr lang="en-GB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impact and lessons learned</a:t>
            </a:r>
          </a:p>
        </p:txBody>
      </p:sp>
      <p:pic>
        <p:nvPicPr>
          <p:cNvPr id="5" name="Picture 4" descr="A black and white image of a black border&#10;&#10;Description automatically generated">
            <a:extLst>
              <a:ext uri="{FF2B5EF4-FFF2-40B4-BE49-F238E27FC236}">
                <a16:creationId xmlns:a16="http://schemas.microsoft.com/office/drawing/2014/main" id="{22250857-B745-C766-F84C-B5A1471C9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" b="28706"/>
          <a:stretch/>
        </p:blipFill>
        <p:spPr>
          <a:xfrm>
            <a:off x="1" y="5502810"/>
            <a:ext cx="9144000" cy="1355190"/>
          </a:xfrm>
          <a:prstGeom prst="rect">
            <a:avLst/>
          </a:prstGeom>
        </p:spPr>
      </p:pic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BE7BE64-3E56-D376-D230-C959B08B0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EB3FD667-CB91-C303-C459-1B08E48042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958" y="6370370"/>
            <a:ext cx="1512206" cy="3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40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26A20-60ED-4222-7BB4-6C30F67C4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E1D642D-A4CF-3D2D-1A27-873540A0C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956F6528-C745-C87F-AF0A-28B3B5A86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60" y="371164"/>
            <a:ext cx="7886700" cy="586982"/>
          </a:xfrm>
        </p:spPr>
        <p:txBody>
          <a:bodyPr>
            <a:normAutofit/>
          </a:bodyPr>
          <a:lstStyle/>
          <a:p>
            <a:r>
              <a:rPr lang="en-GB" sz="3200"/>
              <a:t>Prosperity Funds 2022 to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8E9953-A14D-8E67-2534-075A2C2E6EA5}"/>
              </a:ext>
            </a:extLst>
          </p:cNvPr>
          <p:cNvSpPr txBox="1"/>
          <p:nvPr/>
        </p:nvSpPr>
        <p:spPr>
          <a:xfrm>
            <a:off x="493060" y="977636"/>
            <a:ext cx="78867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>
                <a:solidFill>
                  <a:srgbClr val="7D2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impact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83 projects supported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across the district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Strong leverage of funding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: every £1 of prosperity funding has unlocked a further 92p in match funding, resulting in a total investment of £4.32m over the four-year period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25 villages or market towns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have benefited from grants supporting community facilities or local businesses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Grant recipients have provided </a:t>
            </a: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extensive promotion for UK Government and WCC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in their marketing activities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Delivered through </a:t>
            </a: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a collaborative effort of 11 colleagues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from across the Council delivering projects, scoring and many more contributing in other valuable ways </a:t>
            </a: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>
                <a:solidFill>
                  <a:srgbClr val="7D2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Lessons learned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Effective promotion is critical: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The first funding round was undersubscribed due to limited awareness. By contrast, later rounds, supported by stronger communications were 2.5 times oversubscribed, leading to a significantly higher quality of applications and selected projects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While a</a:t>
            </a: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 competitive programme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is time-consuming and resource-intensive to manage, it is widely </a:t>
            </a: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perceived as transparent and fair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, strengthening stakeholder confidence in the process.</a:t>
            </a: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668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05A33-A508-009A-0C0C-61A1A763B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FC81A02-4D91-0973-0408-3A09E6F9E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74693684-B4A1-4CC3-42E9-A89C6AD81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59" y="394942"/>
            <a:ext cx="8177759" cy="698500"/>
          </a:xfrm>
        </p:spPr>
        <p:txBody>
          <a:bodyPr>
            <a:noAutofit/>
          </a:bodyPr>
          <a:lstStyle/>
          <a:p>
            <a:r>
              <a:rPr lang="en-GB" sz="2700">
                <a:latin typeface="Arial"/>
                <a:cs typeface="Arial"/>
              </a:rPr>
              <a:t>Geographical distribution of REPF 2023 to 2026</a:t>
            </a:r>
          </a:p>
        </p:txBody>
      </p:sp>
      <p:pic>
        <p:nvPicPr>
          <p:cNvPr id="2" name="Picture 1" descr="A map with many points&#10;&#10;AI-generated content may be incorrect.">
            <a:extLst>
              <a:ext uri="{FF2B5EF4-FFF2-40B4-BE49-F238E27FC236}">
                <a16:creationId xmlns:a16="http://schemas.microsoft.com/office/drawing/2014/main" id="{11703051-957B-2790-AAE6-56C9070CF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6763" y="1419885"/>
            <a:ext cx="4776632" cy="46293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91BB2D-AED3-89C4-FD42-BEB8FCB7291B}"/>
              </a:ext>
            </a:extLst>
          </p:cNvPr>
          <p:cNvSpPr txBox="1"/>
          <p:nvPr/>
        </p:nvSpPr>
        <p:spPr>
          <a:xfrm>
            <a:off x="567865" y="1617785"/>
            <a:ext cx="173249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Key:</a:t>
            </a:r>
            <a:endParaRPr lang="en-GB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BB50AEB-3532-0F40-599C-B5F7C94A8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403088"/>
              </p:ext>
            </p:extLst>
          </p:nvPr>
        </p:nvGraphicFramePr>
        <p:xfrm>
          <a:off x="635569" y="2244995"/>
          <a:ext cx="2139153" cy="3106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961">
                  <a:extLst>
                    <a:ext uri="{9D8B030D-6E8A-4147-A177-3AD203B41FA5}">
                      <a16:colId xmlns:a16="http://schemas.microsoft.com/office/drawing/2014/main" val="2111451713"/>
                    </a:ext>
                  </a:extLst>
                </a:gridCol>
                <a:gridCol w="1362192">
                  <a:extLst>
                    <a:ext uri="{9D8B030D-6E8A-4147-A177-3AD203B41FA5}">
                      <a16:colId xmlns:a16="http://schemas.microsoft.com/office/drawing/2014/main" val="1436458790"/>
                    </a:ext>
                  </a:extLst>
                </a:gridCol>
              </a:tblGrid>
              <a:tr h="830340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2023-2025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lvl="0"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Round 1</a:t>
                      </a:r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5338828"/>
                  </a:ext>
                </a:extLst>
              </a:tr>
              <a:tr h="758596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2023-2025</a:t>
                      </a:r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>
                        <a:buNone/>
                      </a:pPr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Round 2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1824578"/>
                  </a:ext>
                </a:extLst>
              </a:tr>
              <a:tr h="758596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2023-2025</a:t>
                      </a:r>
                    </a:p>
                    <a:p>
                      <a:pPr lvl="0">
                        <a:buNone/>
                      </a:pPr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Round 3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4431397"/>
                  </a:ext>
                </a:extLst>
              </a:tr>
              <a:tr h="758596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2025-2026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48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935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7F1D5-291B-6B3A-A8A1-E3D1F7DFB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D3D879D-DE90-0147-AD4D-D97CA22ED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7B37BFE2-6D52-CB3C-C112-18CBD658E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59" y="394942"/>
            <a:ext cx="8177759" cy="698500"/>
          </a:xfrm>
        </p:spPr>
        <p:txBody>
          <a:bodyPr>
            <a:noAutofit/>
          </a:bodyPr>
          <a:lstStyle/>
          <a:p>
            <a:r>
              <a:rPr lang="en-GB" sz="2700">
                <a:latin typeface="Arial"/>
                <a:cs typeface="Arial"/>
              </a:rPr>
              <a:t>Geographical distribution of UKSPF 2023 to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CE078D-4495-8CF8-C16E-ADCF6A4363C0}"/>
              </a:ext>
            </a:extLst>
          </p:cNvPr>
          <p:cNvSpPr txBox="1"/>
          <p:nvPr/>
        </p:nvSpPr>
        <p:spPr>
          <a:xfrm>
            <a:off x="410763" y="4079292"/>
            <a:ext cx="173249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Key:</a:t>
            </a:r>
            <a:endParaRPr lang="en-GB" sz="16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AAD4552-5B5F-D4F7-888C-20C5DC742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010370"/>
              </p:ext>
            </p:extLst>
          </p:nvPr>
        </p:nvGraphicFramePr>
        <p:xfrm>
          <a:off x="493059" y="4538421"/>
          <a:ext cx="2262084" cy="131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614">
                  <a:extLst>
                    <a:ext uri="{9D8B030D-6E8A-4147-A177-3AD203B41FA5}">
                      <a16:colId xmlns:a16="http://schemas.microsoft.com/office/drawing/2014/main" val="2111451713"/>
                    </a:ext>
                  </a:extLst>
                </a:gridCol>
                <a:gridCol w="1722470">
                  <a:extLst>
                    <a:ext uri="{9D8B030D-6E8A-4147-A177-3AD203B41FA5}">
                      <a16:colId xmlns:a16="http://schemas.microsoft.com/office/drawing/2014/main" val="1436458790"/>
                    </a:ext>
                  </a:extLst>
                </a:gridCol>
              </a:tblGrid>
              <a:tr h="642304">
                <a:tc>
                  <a:txBody>
                    <a:bodyPr/>
                    <a:lstStyle/>
                    <a:p>
                      <a:endParaRPr lang="en-GB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0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2023-2026</a:t>
                      </a:r>
                    </a:p>
                    <a:p>
                      <a:pPr lvl="0">
                        <a:buNone/>
                      </a:pPr>
                      <a:r>
                        <a:rPr lang="en-GB" sz="1600" b="0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WCC Projects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5338828"/>
                  </a:ext>
                </a:extLst>
              </a:tr>
              <a:tr h="676757">
                <a:tc>
                  <a:txBody>
                    <a:bodyPr/>
                    <a:lstStyle/>
                    <a:p>
                      <a:endParaRPr lang="en-GB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2023-2026 External Projects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48243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4D963393-02E5-B2BE-9A40-C47BC8EDB297}"/>
              </a:ext>
            </a:extLst>
          </p:cNvPr>
          <p:cNvSpPr txBox="1"/>
          <p:nvPr/>
        </p:nvSpPr>
        <p:spPr>
          <a:xfrm>
            <a:off x="2913920" y="4268751"/>
            <a:ext cx="299994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en-GB" sz="1200" b="1">
                <a:solidFill>
                  <a:srgbClr val="7D2248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District-wide WCC Projects </a:t>
            </a:r>
          </a:p>
          <a:p>
            <a:pPr lvl="0">
              <a:buNone/>
            </a:pPr>
            <a:r>
              <a:rPr lang="en-GB" sz="1200" b="1" i="1">
                <a:solidFill>
                  <a:srgbClr val="7D2248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(not plotted on map)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Made in Winchester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Sustainable tourism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Jane Austen 250</a:t>
            </a:r>
            <a:r>
              <a:rPr lang="en-GB" sz="1200" baseline="3000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 anniversary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Business growth factory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Creative growth programme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Digital skills for residents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Community and wellbeing strategy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377E23-0871-A5B2-C3A5-5CEBAA7B3069}"/>
              </a:ext>
            </a:extLst>
          </p:cNvPr>
          <p:cNvSpPr txBox="1"/>
          <p:nvPr/>
        </p:nvSpPr>
        <p:spPr>
          <a:xfrm>
            <a:off x="5491779" y="4268751"/>
            <a:ext cx="42740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en-GB" sz="1200" b="1">
                <a:solidFill>
                  <a:srgbClr val="7D2248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District-wide External Projects </a:t>
            </a:r>
          </a:p>
          <a:p>
            <a:pPr lvl="0">
              <a:buNone/>
            </a:pPr>
            <a:r>
              <a:rPr lang="en-GB" sz="1200" b="1" i="1">
                <a:solidFill>
                  <a:srgbClr val="7D2248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(not plotted on map)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Feasibility study into shared flock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Retrofit construction training courses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Recruitment and training of volunteers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Hat fair promotion and community engagement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Carbon offset and tree planting scheme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New health walks and training of volunteers</a:t>
            </a:r>
          </a:p>
          <a:p>
            <a:pPr eaLnBrk="1" fontAlgn="ctr" hangingPunct="1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Climate action projects and solar audits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20B10CF-22E8-F413-2FFA-B198F5598F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474" t="11599" r="23826" b="20797"/>
          <a:stretch>
            <a:fillRect/>
          </a:stretch>
        </p:blipFill>
        <p:spPr>
          <a:xfrm>
            <a:off x="777240" y="1093442"/>
            <a:ext cx="3287633" cy="276532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AB4ABE6-4241-C482-57AE-FE3C0F7BC5A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99" r="12879"/>
          <a:stretch>
            <a:fillRect/>
          </a:stretch>
        </p:blipFill>
        <p:spPr>
          <a:xfrm>
            <a:off x="4490648" y="1092884"/>
            <a:ext cx="3870570" cy="276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215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FC31E-FFDE-0C3F-58AC-E93BAA4E8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6BA3C47-37A7-FD35-561F-08E036BFE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7A841F5-7E8D-22B7-E0F0-8B70BDB415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6"/>
          <a:stretch>
            <a:fillRect/>
          </a:stretch>
        </p:blipFill>
        <p:spPr bwMode="auto">
          <a:xfrm>
            <a:off x="6523048" y="489390"/>
            <a:ext cx="2175516" cy="2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53FD51F-FABB-7279-4B20-DE1DADDFE15E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693" y="3524250"/>
            <a:ext cx="2260871" cy="207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5C8723-F278-EAFA-5C66-D834EA75EA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5743" y="3185447"/>
            <a:ext cx="3015932" cy="23910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0AD007-9B5D-4E31-28EC-B071A05342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35615" y="915081"/>
            <a:ext cx="3068629" cy="17577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41FBE4-A904-5336-CDDA-B6456EF1D0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990" y="1656327"/>
            <a:ext cx="2364740" cy="33738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7700DA-A171-88F8-D976-425FB4C418A7}"/>
              </a:ext>
            </a:extLst>
          </p:cNvPr>
          <p:cNvSpPr txBox="1"/>
          <p:nvPr/>
        </p:nvSpPr>
        <p:spPr>
          <a:xfrm>
            <a:off x="424989" y="5030223"/>
            <a:ext cx="2364739" cy="244049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University of Winchester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EEB5B2-3313-1B5A-2AD0-1A2D4AC38B6D}"/>
              </a:ext>
            </a:extLst>
          </p:cNvPr>
          <p:cNvSpPr txBox="1"/>
          <p:nvPr/>
        </p:nvSpPr>
        <p:spPr>
          <a:xfrm>
            <a:off x="3105743" y="5576456"/>
            <a:ext cx="3015932" cy="244049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 err="1">
                <a:latin typeface="Arial" panose="020B0604020202020204" pitchFamily="34" charset="0"/>
                <a:cs typeface="Arial" panose="020B0604020202020204" pitchFamily="34" charset="0"/>
              </a:rPr>
              <a:t>Bearface</a:t>
            </a: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 Theatre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33B197-D0CC-13D4-AC32-9E7894EA8BE1}"/>
              </a:ext>
            </a:extLst>
          </p:cNvPr>
          <p:cNvSpPr txBox="1"/>
          <p:nvPr/>
        </p:nvSpPr>
        <p:spPr>
          <a:xfrm>
            <a:off x="6437693" y="5582176"/>
            <a:ext cx="2260871" cy="244049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Tectonics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D468C7-9B9D-05E2-D801-0FD64EC4B4E9}"/>
              </a:ext>
            </a:extLst>
          </p:cNvPr>
          <p:cNvSpPr txBox="1"/>
          <p:nvPr/>
        </p:nvSpPr>
        <p:spPr>
          <a:xfrm>
            <a:off x="6523048" y="2867273"/>
            <a:ext cx="2175515" cy="244049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SF6 Recovery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0B382E-ABDB-79FE-F9DF-03262E1B4C65}"/>
              </a:ext>
            </a:extLst>
          </p:cNvPr>
          <p:cNvSpPr txBox="1"/>
          <p:nvPr/>
        </p:nvSpPr>
        <p:spPr>
          <a:xfrm>
            <a:off x="3135614" y="2666290"/>
            <a:ext cx="3068629" cy="244049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 err="1">
                <a:latin typeface="Arial" panose="020B0604020202020204" pitchFamily="34" charset="0"/>
                <a:cs typeface="Arial" panose="020B0604020202020204" pitchFamily="34" charset="0"/>
              </a:rPr>
              <a:t>Wonderseekers</a:t>
            </a: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 (Winchester Science Centre)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9A31CE76-472C-E304-B2CB-7DD7BCBF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60" y="371164"/>
            <a:ext cx="7886700" cy="586982"/>
          </a:xfrm>
        </p:spPr>
        <p:txBody>
          <a:bodyPr>
            <a:normAutofit/>
          </a:bodyPr>
          <a:lstStyle/>
          <a:p>
            <a:r>
              <a:rPr lang="en-GB" sz="3200"/>
              <a:t>Publicity</a:t>
            </a:r>
          </a:p>
        </p:txBody>
      </p:sp>
    </p:spTree>
    <p:extLst>
      <p:ext uri="{BB962C8B-B14F-4D97-AF65-F5344CB8AC3E}">
        <p14:creationId xmlns:p14="http://schemas.microsoft.com/office/powerpoint/2010/main" val="3207009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B6AC5-F656-0457-FAA2-5A9CBA889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58D19-767E-F1E9-0663-E0E1ADB7D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941" y="2084661"/>
            <a:ext cx="7002118" cy="1987826"/>
          </a:xfrm>
        </p:spPr>
        <p:txBody>
          <a:bodyPr anchor="ctr">
            <a:noAutofit/>
          </a:bodyPr>
          <a:lstStyle/>
          <a:p>
            <a:r>
              <a:rPr lang="en-GB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items</a:t>
            </a:r>
          </a:p>
        </p:txBody>
      </p:sp>
      <p:pic>
        <p:nvPicPr>
          <p:cNvPr id="5" name="Picture 4" descr="A black and white image of a black border&#10;&#10;Description automatically generated">
            <a:extLst>
              <a:ext uri="{FF2B5EF4-FFF2-40B4-BE49-F238E27FC236}">
                <a16:creationId xmlns:a16="http://schemas.microsoft.com/office/drawing/2014/main" id="{A52F74EE-2D68-C5C4-6FC8-D773563E82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" b="28706"/>
          <a:stretch/>
        </p:blipFill>
        <p:spPr>
          <a:xfrm>
            <a:off x="1" y="5502810"/>
            <a:ext cx="9144000" cy="1355190"/>
          </a:xfrm>
          <a:prstGeom prst="rect">
            <a:avLst/>
          </a:prstGeom>
        </p:spPr>
      </p:pic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E5C2EA1-CF62-4C30-0ED5-72978DAAD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8AAE36DF-72E7-83CB-B5CC-910CCE52D4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958" y="6370370"/>
            <a:ext cx="1512206" cy="3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552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D1C09-385D-01D4-4803-1F41E138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348CDB2-A636-9F1F-B4D7-091C89FDA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81200ADD-2ECC-40E1-78DC-9807AA5B8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290" y="644270"/>
            <a:ext cx="7886700" cy="780930"/>
          </a:xfrm>
        </p:spPr>
        <p:txBody>
          <a:bodyPr>
            <a:normAutofit fontScale="90000"/>
          </a:bodyPr>
          <a:lstStyle/>
          <a:p>
            <a:r>
              <a:rPr lang="en-GB" sz="3200">
                <a:latin typeface="Arial"/>
                <a:cs typeface="Arial"/>
              </a:rPr>
              <a:t>And THANK YOU to our Board </a:t>
            </a:r>
            <a:br>
              <a:rPr lang="en-GB" sz="3200"/>
            </a:br>
            <a:endParaRPr lang="en-GB" sz="3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187838-6E66-8339-E7B8-386EB7E33901}"/>
              </a:ext>
            </a:extLst>
          </p:cNvPr>
          <p:cNvSpPr txBox="1"/>
          <p:nvPr/>
        </p:nvSpPr>
        <p:spPr>
          <a:xfrm>
            <a:off x="91035" y="4216272"/>
            <a:ext cx="8714232" cy="21544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1" algn="ctr"/>
            <a:endParaRPr lang="en-GB" sz="1600" b="1">
              <a:latin typeface="Arial"/>
              <a:cs typeface="Arial"/>
            </a:endParaRPr>
          </a:p>
          <a:p>
            <a:pPr lvl="1" algn="ctr"/>
            <a:endParaRPr lang="en-GB" sz="1600" b="1">
              <a:latin typeface="Arial"/>
              <a:cs typeface="Arial"/>
            </a:endParaRPr>
          </a:p>
          <a:p>
            <a:pPr lvl="1" algn="ctr"/>
            <a:r>
              <a:rPr lang="en-GB" sz="1600" b="1">
                <a:latin typeface="Arial"/>
                <a:cs typeface="Arial"/>
              </a:rPr>
              <a:t>Thank you to the board for your expertise, local insight, and invaluable support in both selection and promotion. </a:t>
            </a:r>
            <a:endParaRPr lang="en-GB"/>
          </a:p>
          <a:p>
            <a:pPr lvl="1" algn="ctr"/>
            <a:endParaRPr lang="en-GB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endParaRPr lang="en-GB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1600" b="1">
              <a:solidFill>
                <a:srgbClr val="99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sz="2200" b="1">
              <a:solidFill>
                <a:srgbClr val="99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Applause Free PNG Image">
            <a:extLst>
              <a:ext uri="{FF2B5EF4-FFF2-40B4-BE49-F238E27FC236}">
                <a16:creationId xmlns:a16="http://schemas.microsoft.com/office/drawing/2014/main" id="{25D44F22-B1F5-DBBF-C832-CE957DA55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928" y="1564946"/>
            <a:ext cx="2865605" cy="282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496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AE9D6-DC71-3547-AFFD-5D3700252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136BE07-E73C-BEE4-924F-C84CC55AE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F8F3EE-71C5-5AB0-996F-7A787BB7AFCB}"/>
              </a:ext>
            </a:extLst>
          </p:cNvPr>
          <p:cNvSpPr txBox="1"/>
          <p:nvPr/>
        </p:nvSpPr>
        <p:spPr>
          <a:xfrm>
            <a:off x="290206" y="4796943"/>
            <a:ext cx="8563587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In the period 2022-2025, 99.9% of the funds were awarded, leaving an underspend of £7,630 </a:t>
            </a: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In the period 2025-2026/7, we have an underspend of £29,000 from projects that were completed without using their full budget allocation.  We plan to spend this full sum on one final project.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A938595-853A-FF8E-664F-1D2D8730A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265068"/>
              </p:ext>
            </p:extLst>
          </p:nvPr>
        </p:nvGraphicFramePr>
        <p:xfrm>
          <a:off x="645910" y="1091303"/>
          <a:ext cx="7852180" cy="3450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8742">
                  <a:extLst>
                    <a:ext uri="{9D8B030D-6E8A-4147-A177-3AD203B41FA5}">
                      <a16:colId xmlns:a16="http://schemas.microsoft.com/office/drawing/2014/main" val="3418858725"/>
                    </a:ext>
                  </a:extLst>
                </a:gridCol>
                <a:gridCol w="1742419">
                  <a:extLst>
                    <a:ext uri="{9D8B030D-6E8A-4147-A177-3AD203B41FA5}">
                      <a16:colId xmlns:a16="http://schemas.microsoft.com/office/drawing/2014/main" val="1636645032"/>
                    </a:ext>
                  </a:extLst>
                </a:gridCol>
                <a:gridCol w="1449318">
                  <a:extLst>
                    <a:ext uri="{9D8B030D-6E8A-4147-A177-3AD203B41FA5}">
                      <a16:colId xmlns:a16="http://schemas.microsoft.com/office/drawing/2014/main" val="1384222168"/>
                    </a:ext>
                  </a:extLst>
                </a:gridCol>
                <a:gridCol w="1681701">
                  <a:extLst>
                    <a:ext uri="{9D8B030D-6E8A-4147-A177-3AD203B41FA5}">
                      <a16:colId xmlns:a16="http://schemas.microsoft.com/office/drawing/2014/main" val="3085261801"/>
                    </a:ext>
                  </a:extLst>
                </a:gridCol>
              </a:tblGrid>
              <a:tr h="491821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0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UKSPF</a:t>
                      </a:r>
                      <a:endParaRPr lang="en-GB" sz="20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REPF</a:t>
                      </a:r>
                      <a:endParaRPr lang="en-GB" sz="20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7D22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GB" sz="20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7D2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313172"/>
                  </a:ext>
                </a:extLst>
              </a:tr>
              <a:tr h="415382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Allocated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£1,327,146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£968,489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£2,295,635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739016"/>
                  </a:ext>
                </a:extLst>
              </a:tr>
              <a:tr h="415382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Awarded 2022-2026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£1,216,110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£966,034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£2,168,998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437"/>
                  </a:ext>
                </a:extLst>
              </a:tr>
              <a:tr h="660002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Underspend returned to UK Gov 2025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£7,630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£7,630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542061"/>
                  </a:ext>
                </a:extLst>
              </a:tr>
              <a:tr h="637041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 and Administration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£77,242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£77,242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248608"/>
                  </a:ext>
                </a:extLst>
              </a:tr>
              <a:tr h="415382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Underspend </a:t>
                      </a: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£26,164</a:t>
                      </a: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£2,455</a:t>
                      </a: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£28,619</a:t>
                      </a: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739575"/>
                  </a:ext>
                </a:extLst>
              </a:tr>
              <a:tr h="415382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GB" sz="20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TOTALS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£1,327,146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£968,489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GB" sz="20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£2,295,634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2" marR="4352" marT="4352" marB="0" anchor="ctr">
                    <a:solidFill>
                      <a:srgbClr val="F4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74190"/>
                  </a:ext>
                </a:extLst>
              </a:tr>
            </a:tbl>
          </a:graphicData>
        </a:graphic>
      </p:graphicFrame>
      <p:sp>
        <p:nvSpPr>
          <p:cNvPr id="7" name="Title 2">
            <a:extLst>
              <a:ext uri="{FF2B5EF4-FFF2-40B4-BE49-F238E27FC236}">
                <a16:creationId xmlns:a16="http://schemas.microsoft.com/office/drawing/2014/main" id="{6D6415EE-EA16-B7F9-9060-AD8DC3EA8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60" y="371164"/>
            <a:ext cx="7886700" cy="586982"/>
          </a:xfrm>
        </p:spPr>
        <p:txBody>
          <a:bodyPr>
            <a:normAutofit/>
          </a:bodyPr>
          <a:lstStyle/>
          <a:p>
            <a:r>
              <a:rPr lang="en-GB" sz="3200"/>
              <a:t>Funding distribution 2022 to 2026</a:t>
            </a:r>
          </a:p>
        </p:txBody>
      </p:sp>
    </p:spTree>
    <p:extLst>
      <p:ext uri="{BB962C8B-B14F-4D97-AF65-F5344CB8AC3E}">
        <p14:creationId xmlns:p14="http://schemas.microsoft.com/office/powerpoint/2010/main" val="3709178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224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9AE231-95DB-862B-9296-EA8626D4F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29548-C841-7827-C086-633C817737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7665" y="2084661"/>
            <a:ext cx="6748669" cy="1987826"/>
          </a:xfrm>
        </p:spPr>
        <p:txBody>
          <a:bodyPr anchor="ctr">
            <a:noAutofit/>
          </a:bodyPr>
          <a:lstStyle/>
          <a:p>
            <a:r>
              <a:rPr lang="en-GB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 Shared Prosperity Fund 2022-2026</a:t>
            </a:r>
          </a:p>
        </p:txBody>
      </p:sp>
      <p:pic>
        <p:nvPicPr>
          <p:cNvPr id="5" name="Picture 4" descr="A black and white image of a black border&#10;&#10;Description automatically generated">
            <a:extLst>
              <a:ext uri="{FF2B5EF4-FFF2-40B4-BE49-F238E27FC236}">
                <a16:creationId xmlns:a16="http://schemas.microsoft.com/office/drawing/2014/main" id="{4C3F5442-423C-EF61-0A43-2DE7DAD5E5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" b="28706"/>
          <a:stretch/>
        </p:blipFill>
        <p:spPr>
          <a:xfrm>
            <a:off x="1" y="5502810"/>
            <a:ext cx="9144000" cy="1355190"/>
          </a:xfrm>
          <a:prstGeom prst="rect">
            <a:avLst/>
          </a:prstGeom>
        </p:spPr>
      </p:pic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95B8722-2A45-8F80-6252-00056711E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2FB8B52E-0BC1-E7CD-3907-AA6A60685F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858" y="6370370"/>
            <a:ext cx="1473305" cy="3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16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91A8C-6B23-A603-E01D-6C4B800E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0506399-B60A-6A15-29AF-1013EE0B4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pic>
        <p:nvPicPr>
          <p:cNvPr id="4" name="Picture 3" descr="A collage of images of different colors&#10;&#10;Description automatically generated">
            <a:extLst>
              <a:ext uri="{FF2B5EF4-FFF2-40B4-BE49-F238E27FC236}">
                <a16:creationId xmlns:a16="http://schemas.microsoft.com/office/drawing/2014/main" id="{9CB5A89A-A8E0-66FB-EE74-8C2DD4121FE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53"/>
          <a:stretch>
            <a:fillRect/>
          </a:stretch>
        </p:blipFill>
        <p:spPr bwMode="auto">
          <a:xfrm>
            <a:off x="6262712" y="4277635"/>
            <a:ext cx="2284050" cy="1465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E065A54C-41D1-C450-7E26-FE92E2346F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8389" y="958146"/>
            <a:ext cx="1857558" cy="2830949"/>
          </a:xfrm>
          <a:prstGeom prst="rect">
            <a:avLst/>
          </a:prstGeom>
        </p:spPr>
      </p:pic>
      <p:pic>
        <p:nvPicPr>
          <p:cNvPr id="2052" name="Picture 4" descr="The bold artwork outside Theatre Royal Winchester ">
            <a:extLst>
              <a:ext uri="{FF2B5EF4-FFF2-40B4-BE49-F238E27FC236}">
                <a16:creationId xmlns:a16="http://schemas.microsoft.com/office/drawing/2014/main" id="{DF4FC13F-CAD8-67F3-F8B6-67996CE04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191" y="4837119"/>
            <a:ext cx="2538313" cy="169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0217AB-170D-C20F-1A1F-CDAF52C7A775}"/>
              </a:ext>
            </a:extLst>
          </p:cNvPr>
          <p:cNvSpPr txBox="1"/>
          <p:nvPr/>
        </p:nvSpPr>
        <p:spPr>
          <a:xfrm>
            <a:off x="3133191" y="6306065"/>
            <a:ext cx="2538312" cy="246221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Hearing loop for Theatre Royal</a:t>
            </a:r>
            <a:endParaRPr lang="en-GB" sz="1000">
              <a:solidFill>
                <a:schemeClr val="bg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F06CA6-6632-4653-1F65-DEFA674593EE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8" r="17362"/>
          <a:stretch>
            <a:fillRect/>
          </a:stretch>
        </p:blipFill>
        <p:spPr bwMode="auto">
          <a:xfrm>
            <a:off x="620869" y="1274565"/>
            <a:ext cx="1485900" cy="161114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AutoShape 2" descr="Photo">
            <a:extLst>
              <a:ext uri="{FF2B5EF4-FFF2-40B4-BE49-F238E27FC236}">
                <a16:creationId xmlns:a16="http://schemas.microsoft.com/office/drawing/2014/main" id="{79E9C6A4-E5BC-57C7-FC11-359CA336A0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30652" y="5654419"/>
            <a:ext cx="1671630" cy="167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9B402E-9742-1A07-054E-E7E8155B6FC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1" t="19299" r="21136" b="26709"/>
          <a:stretch/>
        </p:blipFill>
        <p:spPr bwMode="auto">
          <a:xfrm rot="10800000">
            <a:off x="4618198" y="958146"/>
            <a:ext cx="1947464" cy="1527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1B7FE0-92AD-89C6-8D8A-8C0B7C1274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085" y="3713031"/>
            <a:ext cx="1956173" cy="1475761"/>
          </a:xfrm>
          <a:prstGeom prst="rect">
            <a:avLst/>
          </a:prstGeom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BB5A9D88-2684-E09C-1588-825CB6FAE2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1"/>
          <a:stretch>
            <a:fillRect/>
          </a:stretch>
        </p:blipFill>
        <p:spPr bwMode="auto">
          <a:xfrm>
            <a:off x="2349496" y="958145"/>
            <a:ext cx="2056254" cy="132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6379F5-A78A-102A-82EA-AE4A4A7DEB4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21968" b="12546"/>
          <a:stretch>
            <a:fillRect/>
          </a:stretch>
        </p:blipFill>
        <p:spPr>
          <a:xfrm>
            <a:off x="2881289" y="2992294"/>
            <a:ext cx="3143847" cy="137250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91A60F2-78A8-0531-DAAC-B97C7420C467}"/>
              </a:ext>
            </a:extLst>
          </p:cNvPr>
          <p:cNvSpPr txBox="1"/>
          <p:nvPr/>
        </p:nvSpPr>
        <p:spPr>
          <a:xfrm>
            <a:off x="2881289" y="4268983"/>
            <a:ext cx="3143846" cy="400110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Archaeology event during the transformation of the Friarsgate area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3789339-98F9-9B47-AD57-557CE9EEB6DD}"/>
              </a:ext>
            </a:extLst>
          </p:cNvPr>
          <p:cNvSpPr txBox="1">
            <a:spLocks/>
          </p:cNvSpPr>
          <p:nvPr/>
        </p:nvSpPr>
        <p:spPr>
          <a:xfrm>
            <a:off x="493060" y="371164"/>
            <a:ext cx="7886700" cy="5869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7D22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200">
                <a:latin typeface="Arial"/>
                <a:cs typeface="Arial"/>
              </a:rPr>
              <a:t>Projects supported through UKSPF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77BAE8-4360-2646-8226-C0958303A094}"/>
              </a:ext>
            </a:extLst>
          </p:cNvPr>
          <p:cNvSpPr txBox="1"/>
          <p:nvPr/>
        </p:nvSpPr>
        <p:spPr>
          <a:xfrm>
            <a:off x="6808389" y="3786775"/>
            <a:ext cx="1857558" cy="248445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Sustainable Tourism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217239-5F54-D506-AC26-C3E6F9EE62FD}"/>
              </a:ext>
            </a:extLst>
          </p:cNvPr>
          <p:cNvSpPr txBox="1"/>
          <p:nvPr/>
        </p:nvSpPr>
        <p:spPr>
          <a:xfrm>
            <a:off x="617467" y="2842613"/>
            <a:ext cx="1485900" cy="553998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Energy efficient ventilation for South Downs Social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31B304-2C5F-470F-8839-92FBBDEB9D22}"/>
              </a:ext>
            </a:extLst>
          </p:cNvPr>
          <p:cNvSpPr txBox="1"/>
          <p:nvPr/>
        </p:nvSpPr>
        <p:spPr>
          <a:xfrm>
            <a:off x="601593" y="5188792"/>
            <a:ext cx="1956173" cy="553998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 err="1">
                <a:latin typeface="Arial" panose="020B0604020202020204" pitchFamily="34" charset="0"/>
                <a:cs typeface="Arial" panose="020B0604020202020204" pitchFamily="34" charset="0"/>
              </a:rPr>
              <a:t>Bearface</a:t>
            </a: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 Theatre’s inclusive project studying perceptions of safety and crime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D3C60F-6717-F348-19F9-084EA5BAEFCF}"/>
              </a:ext>
            </a:extLst>
          </p:cNvPr>
          <p:cNvSpPr txBox="1"/>
          <p:nvPr/>
        </p:nvSpPr>
        <p:spPr>
          <a:xfrm>
            <a:off x="6262712" y="5742790"/>
            <a:ext cx="2284050" cy="246221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Light Festival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9C3823-D80C-AEA9-1BE5-A43C25C2D13F}"/>
              </a:ext>
            </a:extLst>
          </p:cNvPr>
          <p:cNvSpPr txBox="1"/>
          <p:nvPr/>
        </p:nvSpPr>
        <p:spPr>
          <a:xfrm>
            <a:off x="4618198" y="2474437"/>
            <a:ext cx="1956173" cy="246221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Winchester Health Walks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B3DD2D-3D68-4A61-5492-0CCD97EAEC3D}"/>
              </a:ext>
            </a:extLst>
          </p:cNvPr>
          <p:cNvSpPr txBox="1"/>
          <p:nvPr/>
        </p:nvSpPr>
        <p:spPr>
          <a:xfrm>
            <a:off x="2349496" y="2286683"/>
            <a:ext cx="2052852" cy="400110"/>
          </a:xfrm>
          <a:prstGeom prst="rect">
            <a:avLst/>
          </a:prstGeom>
          <a:solidFill>
            <a:srgbClr val="F4DCE2"/>
          </a:solidFill>
        </p:spPr>
        <p:txBody>
          <a:bodyPr wrap="square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Tools for Bishop’s Waltham Men’s Shed</a:t>
            </a:r>
          </a:p>
        </p:txBody>
      </p:sp>
    </p:spTree>
    <p:extLst>
      <p:ext uri="{BB962C8B-B14F-4D97-AF65-F5344CB8AC3E}">
        <p14:creationId xmlns:p14="http://schemas.microsoft.com/office/powerpoint/2010/main" val="3539362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CB625-B9AF-6BB2-521F-0BAFC1BBC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147CDE2-2582-35D3-3786-0F2365839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pic>
        <p:nvPicPr>
          <p:cNvPr id="2" name="Picture 1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E7793FA4-F7AB-27C6-BA72-7F3CAD21B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404" y="958146"/>
            <a:ext cx="7953356" cy="527424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ADD58D9-ED63-9A5F-6532-3550CE424767}"/>
              </a:ext>
            </a:extLst>
          </p:cNvPr>
          <p:cNvSpPr txBox="1">
            <a:spLocks/>
          </p:cNvSpPr>
          <p:nvPr/>
        </p:nvSpPr>
        <p:spPr>
          <a:xfrm>
            <a:off x="493060" y="371164"/>
            <a:ext cx="7886700" cy="5869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7D22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200"/>
              <a:t>UK Government investment priorities</a:t>
            </a:r>
          </a:p>
        </p:txBody>
      </p:sp>
    </p:spTree>
    <p:extLst>
      <p:ext uri="{BB962C8B-B14F-4D97-AF65-F5344CB8AC3E}">
        <p14:creationId xmlns:p14="http://schemas.microsoft.com/office/powerpoint/2010/main" val="3185621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08F56-9CC5-91BE-D8CD-A2942DF55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C56A454-EA30-0F26-BF4C-D257EA81F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E58BBDDC-2A6D-C253-8D59-4A51497D1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60" y="371164"/>
            <a:ext cx="7886700" cy="586982"/>
          </a:xfrm>
        </p:spPr>
        <p:txBody>
          <a:bodyPr>
            <a:normAutofit/>
          </a:bodyPr>
          <a:lstStyle/>
          <a:p>
            <a:r>
              <a:rPr lang="en-GB" sz="3200"/>
              <a:t>WCC investment priorities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DDA62B-4E89-1EA8-5676-35FB58CD0333}"/>
              </a:ext>
            </a:extLst>
          </p:cNvPr>
          <p:cNvSpPr txBox="1"/>
          <p:nvPr/>
        </p:nvSpPr>
        <p:spPr>
          <a:xfrm>
            <a:off x="493060" y="1231627"/>
            <a:ext cx="7886700" cy="50167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600" b="1">
                <a:solidFill>
                  <a:srgbClr val="7D2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Communities and place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Pockets of deprivation across the district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The need to enhance and increase community infrastructure and access to green space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Improvements to local high streets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Developing greater social and community participation in local life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/>
                <a:cs typeface="Arial"/>
              </a:rPr>
              <a:t>Supporting and facilitating cultural and wellbeing provision</a:t>
            </a: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>
                <a:solidFill>
                  <a:srgbClr val="7D2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local business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Support high street businesses and street markets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Developing digital capability in businesses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Supporting land-based businesses/ farmers to diversity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/>
                <a:cs typeface="Arial"/>
              </a:rPr>
              <a:t>Support and growing creative businesses, entrepreneurs and freelancers</a:t>
            </a: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>
                <a:solidFill>
                  <a:srgbClr val="7D2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 and people </a:t>
            </a:r>
          </a:p>
          <a:p>
            <a:r>
              <a:rPr lang="en-GB" sz="1600">
                <a:latin typeface="Arial"/>
                <a:cs typeface="Arial"/>
              </a:rPr>
              <a:t>Increasing: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/>
                <a:cs typeface="Arial"/>
              </a:rPr>
              <a:t>Residents’ digital skills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/>
                <a:cs typeface="Arial"/>
              </a:rPr>
              <a:t>green / low carbon skills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>
                <a:latin typeface="Arial"/>
                <a:cs typeface="Arial"/>
              </a:rPr>
              <a:t>employability skills</a:t>
            </a: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084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8A61F-8787-3DE8-9078-85F29E1DE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7397B15-D44C-048B-563B-AC28C02A0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19FB0863-133D-FD4F-15FC-D6D501D2F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67" y="385953"/>
            <a:ext cx="9120851" cy="495245"/>
          </a:xfrm>
        </p:spPr>
        <p:txBody>
          <a:bodyPr>
            <a:noAutofit/>
          </a:bodyPr>
          <a:lstStyle/>
          <a:p>
            <a:r>
              <a:rPr lang="en-GB" sz="2800"/>
              <a:t>Award alignment with our investment priorities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256CC05-D76D-A3D2-2698-0E4069D020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75380"/>
              </p:ext>
            </p:extLst>
          </p:nvPr>
        </p:nvGraphicFramePr>
        <p:xfrm>
          <a:off x="419493" y="163319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256CC05-D76D-A3D2-2698-0E4069D020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2318754"/>
              </p:ext>
            </p:extLst>
          </p:nvPr>
        </p:nvGraphicFramePr>
        <p:xfrm>
          <a:off x="212828" y="996696"/>
          <a:ext cx="4359172" cy="3809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FE5D99D-D18D-D115-362F-C2EA83067C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3857468"/>
              </p:ext>
            </p:extLst>
          </p:nvPr>
        </p:nvGraphicFramePr>
        <p:xfrm>
          <a:off x="4191310" y="2901306"/>
          <a:ext cx="4645982" cy="319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43678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C28A9-813D-D981-031A-94D310F3B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FF6F279-CB9A-7806-81DC-0536BE573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" y="6375631"/>
            <a:ext cx="1786692" cy="318783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0DD7C864-8C58-3CBA-DD5F-3EE432B80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59" y="394942"/>
            <a:ext cx="8465203" cy="495245"/>
          </a:xfrm>
        </p:spPr>
        <p:txBody>
          <a:bodyPr>
            <a:noAutofit/>
          </a:bodyPr>
          <a:lstStyle/>
          <a:p>
            <a:r>
              <a:rPr lang="en-GB" sz="2800"/>
              <a:t>Award alignment with our investment priorities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8DD4D79-58AF-E39B-973F-8BD310F9F2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850888"/>
              </p:ext>
            </p:extLst>
          </p:nvPr>
        </p:nvGraphicFramePr>
        <p:xfrm>
          <a:off x="427342" y="4277432"/>
          <a:ext cx="3766486" cy="376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6486">
                  <a:extLst>
                    <a:ext uri="{9D8B030D-6E8A-4147-A177-3AD203B41FA5}">
                      <a16:colId xmlns:a16="http://schemas.microsoft.com/office/drawing/2014/main" val="3581256566"/>
                    </a:ext>
                  </a:extLst>
                </a:gridCol>
              </a:tblGrid>
              <a:tr h="376227"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Pockets of deprivation across the district</a:t>
                      </a:r>
                    </a:p>
                  </a:txBody>
                  <a:tcPr anchor="ctr">
                    <a:solidFill>
                      <a:srgbClr val="8D23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281492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8078BE41-28E8-8C07-4B4D-A73F237B2D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391965"/>
              </p:ext>
            </p:extLst>
          </p:nvPr>
        </p:nvGraphicFramePr>
        <p:xfrm>
          <a:off x="4396654" y="1771534"/>
          <a:ext cx="4312995" cy="4004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3508">
                  <a:extLst>
                    <a:ext uri="{9D8B030D-6E8A-4147-A177-3AD203B41FA5}">
                      <a16:colId xmlns:a16="http://schemas.microsoft.com/office/drawing/2014/main" val="3581256566"/>
                    </a:ext>
                  </a:extLst>
                </a:gridCol>
                <a:gridCol w="1411356">
                  <a:extLst>
                    <a:ext uri="{9D8B030D-6E8A-4147-A177-3AD203B41FA5}">
                      <a16:colId xmlns:a16="http://schemas.microsoft.com/office/drawing/2014/main" val="589803780"/>
                    </a:ext>
                  </a:extLst>
                </a:gridCol>
                <a:gridCol w="1938131">
                  <a:extLst>
                    <a:ext uri="{9D8B030D-6E8A-4147-A177-3AD203B41FA5}">
                      <a16:colId xmlns:a16="http://schemas.microsoft.com/office/drawing/2014/main" val="577846867"/>
                    </a:ext>
                  </a:extLst>
                </a:gridCol>
              </a:tblGrid>
              <a:tr h="925946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40,000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M2 of green space recovered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151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3,392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M2 public realm improved and/or made accessible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706387"/>
                  </a:ext>
                </a:extLst>
              </a:tr>
              <a:tr h="781659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M2 of new foot and cycle path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33127"/>
                  </a:ext>
                </a:extLst>
              </a:tr>
              <a:tr h="815664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70,000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Trees planned for planting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201744"/>
                  </a:ext>
                </a:extLst>
              </a:tr>
              <a:tr h="536714"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Social and community participation, development of green space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8D2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281492"/>
                  </a:ext>
                </a:extLst>
              </a:tr>
            </a:tbl>
          </a:graphicData>
        </a:graphic>
      </p:graphicFrame>
      <p:pic>
        <p:nvPicPr>
          <p:cNvPr id="23" name="Graphic 22" descr="Deciduous tree with solid fill">
            <a:extLst>
              <a:ext uri="{FF2B5EF4-FFF2-40B4-BE49-F238E27FC236}">
                <a16:creationId xmlns:a16="http://schemas.microsoft.com/office/drawing/2014/main" id="{9A2719A0-7314-03F5-8E09-ADB86AE827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2838" y="4549741"/>
            <a:ext cx="616226" cy="616226"/>
          </a:xfrm>
          <a:prstGeom prst="rect">
            <a:avLst/>
          </a:prstGeom>
        </p:spPr>
      </p:pic>
      <p:pic>
        <p:nvPicPr>
          <p:cNvPr id="24" name="Graphic 23" descr="Woman cycling">
            <a:extLst>
              <a:ext uri="{FF2B5EF4-FFF2-40B4-BE49-F238E27FC236}">
                <a16:creationId xmlns:a16="http://schemas.microsoft.com/office/drawing/2014/main" id="{B34E69A6-A81B-B1E0-F2C8-4E18CB0A27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1097369" flipV="1">
            <a:off x="4725145" y="3818635"/>
            <a:ext cx="403633" cy="516790"/>
          </a:xfrm>
          <a:prstGeom prst="rect">
            <a:avLst/>
          </a:prstGeom>
        </p:spPr>
      </p:pic>
      <p:pic>
        <p:nvPicPr>
          <p:cNvPr id="25" name="Graphic 24" descr="Sprouting Seed with solid fill">
            <a:extLst>
              <a:ext uri="{FF2B5EF4-FFF2-40B4-BE49-F238E27FC236}">
                <a16:creationId xmlns:a16="http://schemas.microsoft.com/office/drawing/2014/main" id="{335CCF19-C4D4-5AB4-8CB6-8AAE1EE734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42823" y="1796929"/>
            <a:ext cx="698501" cy="6985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AE461C-9D6E-F269-2AC0-B30C87501DD6}"/>
              </a:ext>
            </a:extLst>
          </p:cNvPr>
          <p:cNvSpPr txBox="1"/>
          <p:nvPr/>
        </p:nvSpPr>
        <p:spPr>
          <a:xfrm>
            <a:off x="493059" y="897742"/>
            <a:ext cx="4645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Arial" panose="020B0604020202020204" pitchFamily="34" charset="0"/>
                <a:cs typeface="Arial" panose="020B0604020202020204" pitchFamily="34" charset="0"/>
              </a:rPr>
              <a:t>Communities and place</a:t>
            </a:r>
          </a:p>
        </p:txBody>
      </p:sp>
      <p:pic>
        <p:nvPicPr>
          <p:cNvPr id="3" name="Graphic 2" descr="Male in wheelchair">
            <a:extLst>
              <a:ext uri="{FF2B5EF4-FFF2-40B4-BE49-F238E27FC236}">
                <a16:creationId xmlns:a16="http://schemas.microsoft.com/office/drawing/2014/main" id="{72FFE42E-7C1D-317F-EE90-02AFB2C90C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42823" y="2829278"/>
            <a:ext cx="744123" cy="667732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20E35A8-C3D3-D447-9DCC-0A85E6F5DD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556127"/>
              </p:ext>
            </p:extLst>
          </p:nvPr>
        </p:nvGraphicFramePr>
        <p:xfrm>
          <a:off x="430052" y="2302371"/>
          <a:ext cx="3766485" cy="973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194">
                  <a:extLst>
                    <a:ext uri="{9D8B030D-6E8A-4147-A177-3AD203B41FA5}">
                      <a16:colId xmlns:a16="http://schemas.microsoft.com/office/drawing/2014/main" val="2829502421"/>
                    </a:ext>
                  </a:extLst>
                </a:gridCol>
                <a:gridCol w="1123663">
                  <a:extLst>
                    <a:ext uri="{9D8B030D-6E8A-4147-A177-3AD203B41FA5}">
                      <a16:colId xmlns:a16="http://schemas.microsoft.com/office/drawing/2014/main" val="2876986054"/>
                    </a:ext>
                  </a:extLst>
                </a:gridCol>
                <a:gridCol w="1393628">
                  <a:extLst>
                    <a:ext uri="{9D8B030D-6E8A-4147-A177-3AD203B41FA5}">
                      <a16:colId xmlns:a16="http://schemas.microsoft.com/office/drawing/2014/main" val="3718574470"/>
                    </a:ext>
                  </a:extLst>
                </a:gridCol>
              </a:tblGrid>
              <a:tr h="973742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24861"/>
                  </a:ext>
                </a:extLst>
              </a:tr>
            </a:tbl>
          </a:graphicData>
        </a:graphic>
      </p:graphicFrame>
      <p:pic>
        <p:nvPicPr>
          <p:cNvPr id="11" name="Graphic 10" descr="Teacher with solid fill">
            <a:extLst>
              <a:ext uri="{FF2B5EF4-FFF2-40B4-BE49-F238E27FC236}">
                <a16:creationId xmlns:a16="http://schemas.microsoft.com/office/drawing/2014/main" id="{69E8BB81-EC15-CB11-0D24-322AD5C726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5074" y="2392680"/>
            <a:ext cx="914400" cy="914400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90792CD-ADE1-3ABB-DBAB-2996860FA3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202215"/>
              </p:ext>
            </p:extLst>
          </p:nvPr>
        </p:nvGraphicFramePr>
        <p:xfrm>
          <a:off x="427342" y="1600200"/>
          <a:ext cx="3766485" cy="4243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0323">
                  <a:extLst>
                    <a:ext uri="{9D8B030D-6E8A-4147-A177-3AD203B41FA5}">
                      <a16:colId xmlns:a16="http://schemas.microsoft.com/office/drawing/2014/main" val="1379609307"/>
                    </a:ext>
                  </a:extLst>
                </a:gridCol>
                <a:gridCol w="1111678">
                  <a:extLst>
                    <a:ext uri="{9D8B030D-6E8A-4147-A177-3AD203B41FA5}">
                      <a16:colId xmlns:a16="http://schemas.microsoft.com/office/drawing/2014/main" val="1646387507"/>
                    </a:ext>
                  </a:extLst>
                </a:gridCol>
                <a:gridCol w="1384484">
                  <a:extLst>
                    <a:ext uri="{9D8B030D-6E8A-4147-A177-3AD203B41FA5}">
                      <a16:colId xmlns:a16="http://schemas.microsoft.com/office/drawing/2014/main" val="1465307677"/>
                    </a:ext>
                  </a:extLst>
                </a:gridCol>
              </a:tblGrid>
              <a:tr h="924331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Volunteering opportunities created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669166"/>
                  </a:ext>
                </a:extLst>
              </a:tr>
              <a:tr h="1192248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Economically inactive people acquiring new skills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387844"/>
                  </a:ext>
                </a:extLst>
              </a:tr>
              <a:tr h="911258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Residents engaging in sport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870300"/>
                  </a:ext>
                </a:extLst>
              </a:tr>
              <a:tr h="911258">
                <a:tc>
                  <a:txBody>
                    <a:bodyPr/>
                    <a:lstStyle/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events supported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477640"/>
                  </a:ext>
                </a:extLst>
              </a:tr>
              <a:tr h="298062"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40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Addressing pockets of deprivation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224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300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BCC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300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B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34308"/>
                  </a:ext>
                </a:extLst>
              </a:tr>
            </a:tbl>
          </a:graphicData>
        </a:graphic>
      </p:graphicFrame>
      <p:pic>
        <p:nvPicPr>
          <p:cNvPr id="13" name="Graphic 12" descr="Cheers with solid fill">
            <a:extLst>
              <a:ext uri="{FF2B5EF4-FFF2-40B4-BE49-F238E27FC236}">
                <a16:creationId xmlns:a16="http://schemas.microsoft.com/office/drawing/2014/main" id="{8AF2ADDE-E767-7A30-558C-4198EFF277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7149" y="1702806"/>
            <a:ext cx="751789" cy="751789"/>
          </a:xfrm>
          <a:prstGeom prst="rect">
            <a:avLst/>
          </a:prstGeom>
        </p:spPr>
      </p:pic>
      <p:pic>
        <p:nvPicPr>
          <p:cNvPr id="14" name="Graphic 13" descr="Cricket with solid fill">
            <a:extLst>
              <a:ext uri="{FF2B5EF4-FFF2-40B4-BE49-F238E27FC236}">
                <a16:creationId xmlns:a16="http://schemas.microsoft.com/office/drawing/2014/main" id="{03FAB0A1-1EBE-ED46-23BD-E2306E19B5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5990" y="3701606"/>
            <a:ext cx="876232" cy="876232"/>
          </a:xfrm>
          <a:prstGeom prst="rect">
            <a:avLst/>
          </a:prstGeom>
        </p:spPr>
      </p:pic>
      <p:pic>
        <p:nvPicPr>
          <p:cNvPr id="15" name="Graphic 14" descr="Circus Tent with solid fill">
            <a:extLst>
              <a:ext uri="{FF2B5EF4-FFF2-40B4-BE49-F238E27FC236}">
                <a16:creationId xmlns:a16="http://schemas.microsoft.com/office/drawing/2014/main" id="{E0736B91-3A80-AD13-05EF-AEDA32B8CC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9225" y="4636788"/>
            <a:ext cx="822997" cy="822997"/>
          </a:xfrm>
          <a:prstGeom prst="rect">
            <a:avLst/>
          </a:prstGeom>
        </p:spPr>
      </p:pic>
      <p:pic>
        <p:nvPicPr>
          <p:cNvPr id="9" name="Graphic 8" descr="Teacher with solid fill">
            <a:extLst>
              <a:ext uri="{FF2B5EF4-FFF2-40B4-BE49-F238E27FC236}">
                <a16:creationId xmlns:a16="http://schemas.microsoft.com/office/drawing/2014/main" id="{BCDA0CCA-56F3-3745-ED0F-3B8FAC5024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5990" y="263347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8586"/>
      </p:ext>
    </p:extLst>
  </p:cSld>
  <p:clrMapOvr>
    <a:masterClrMapping/>
  </p:clrMapOvr>
</p:sld>
</file>

<file path=ppt/theme/theme1.xml><?xml version="1.0" encoding="utf-8"?>
<a:theme xmlns:a="http://schemas.openxmlformats.org/drawingml/2006/main" name="1_Title and Back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A93FAD-4F30-774A-A8B6-55AB5E46AAA1}" vid="{FD38E099-FD1A-9D45-97B2-B33D5BC0A1BC}"/>
    </a:ext>
  </a:extLst>
</a:theme>
</file>

<file path=ppt/theme/theme2.xml><?xml version="1.0" encoding="utf-8"?>
<a:theme xmlns:a="http://schemas.openxmlformats.org/drawingml/2006/main" name="Conten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A93FAD-4F30-774A-A8B6-55AB5E46AAA1}" vid="{FD38E099-FD1A-9D45-97B2-B33D5BC0A1BC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6cae3da-6b7a-4dd3-b14c-e4b1efed20be">
      <Value>138</Value>
    </TaxCatchAll>
    <eec2f48724774778b61fb074314e8a76 xmlns="76cae3da-6b7a-4dd3-b14c-e4b1efed20be">
      <Terms xmlns="http://schemas.microsoft.com/office/infopath/2007/PartnerControls"/>
    </eec2f48724774778b61fb074314e8a76>
    <OriginalDocumentDate xmlns="76cae3da-6b7a-4dd3-b14c-e4b1efed20b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MS Standard" ma:contentTypeID="0x01010091C58109739162449F8F46053C81D55400B0A7DD78F0910B4F93C62F602B45DDA0" ma:contentTypeVersion="10" ma:contentTypeDescription="" ma:contentTypeScope="" ma:versionID="13925a579043d37e0122787d2c4c2446">
  <xsd:schema xmlns:xsd="http://www.w3.org/2001/XMLSchema" xmlns:xs="http://www.w3.org/2001/XMLSchema" xmlns:p="http://schemas.microsoft.com/office/2006/metadata/properties" xmlns:ns2="76cae3da-6b7a-4dd3-b14c-e4b1efed20be" targetNamespace="http://schemas.microsoft.com/office/2006/metadata/properties" ma:root="true" ma:fieldsID="279d14785e607cc119902921cb15f397" ns2:_="">
    <xsd:import namespace="76cae3da-6b7a-4dd3-b14c-e4b1efed20be"/>
    <xsd:element name="properties">
      <xsd:complexType>
        <xsd:sequence>
          <xsd:element name="documentManagement">
            <xsd:complexType>
              <xsd:all>
                <xsd:element ref="ns2:OriginalDocumentDate" minOccurs="0"/>
                <xsd:element ref="ns2:eec2f48724774778b61fb074314e8a76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cae3da-6b7a-4dd3-b14c-e4b1efed20be" elementFormDefault="qualified">
    <xsd:import namespace="http://schemas.microsoft.com/office/2006/documentManagement/types"/>
    <xsd:import namespace="http://schemas.microsoft.com/office/infopath/2007/PartnerControls"/>
    <xsd:element name="OriginalDocumentDate" ma:index="8" nillable="true" ma:displayName="Original Document Date" ma:format="DateOnly" ma:internalName="OriginalDocumentDate">
      <xsd:simpleType>
        <xsd:restriction base="dms:DateTime"/>
      </xsd:simpleType>
    </xsd:element>
    <xsd:element name="eec2f48724774778b61fb074314e8a76" ma:index="9" nillable="true" ma:taxonomy="true" ma:internalName="eec2f48724774778b61fb074314e8a76" ma:taxonomyFieldName="Document_x0020_Category0" ma:displayName="Document Category" ma:default="" ma:fieldId="{eec2f487-2477-4778-b61f-b074314e8a76}" ma:sspId="2291d1dc-9ca2-4e12-9884-08edc5a3dfaa" ma:termSetId="b3e11366-d852-45ea-af49-933d5bc6d4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36354b88-2c9e-46fa-8ddc-82a05729d459}" ma:internalName="TaxCatchAll" ma:showField="CatchAllData" ma:web="d1c001f0-462e-4ca3-bbd3-541a4779db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36354b88-2c9e-46fa-8ddc-82a05729d459}" ma:internalName="TaxCatchAllLabel" ma:readOnly="true" ma:showField="CatchAllDataLabel" ma:web="d1c001f0-462e-4ca3-bbd3-541a4779db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2291d1dc-9ca2-4e12-9884-08edc5a3dfaa" ContentTypeId="0x01010091C58109739162449F8F46053C81D554" PreviousValue="false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787E78-F578-41DE-AD25-B5E4A724AD6B}">
  <ds:schemaRefs>
    <ds:schemaRef ds:uri="76cae3da-6b7a-4dd3-b14c-e4b1efed20b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C3A1105-BEBA-444F-B372-64E2AD1A6602}">
  <ds:schemaRefs>
    <ds:schemaRef ds:uri="76cae3da-6b7a-4dd3-b14c-e4b1efed20b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7B0DDE1-CEB9-4DE1-AFCE-3697E2F5BBC6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3E2D12BA-DFD8-4258-9154-A4D9924EB81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03c3fb2-a351-4b60-b6e8-989865135af2}" enabled="1" method="Standard" siteId="{b451c354-21e6-4992-b2f4-df6d690b1ad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0</TotalTime>
  <Words>2116</Words>
  <Application>Microsoft Office PowerPoint</Application>
  <PresentationFormat>On-screen Show (4:3)</PresentationFormat>
  <Paragraphs>585</Paragraphs>
  <Slides>29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Aptos</vt:lpstr>
      <vt:lpstr>Arial</vt:lpstr>
      <vt:lpstr>Calibri</vt:lpstr>
      <vt:lpstr>Calibri Light</vt:lpstr>
      <vt:lpstr>1_Title and Back page</vt:lpstr>
      <vt:lpstr>Content page</vt:lpstr>
      <vt:lpstr>Office Theme</vt:lpstr>
      <vt:lpstr>1_Office Theme</vt:lpstr>
      <vt:lpstr>Prosperity Fund Board   11 June 2026</vt:lpstr>
      <vt:lpstr>Agenda</vt:lpstr>
      <vt:lpstr>Funding distribution 2022 to 2026</vt:lpstr>
      <vt:lpstr>UK Shared Prosperity Fund 2022-2026</vt:lpstr>
      <vt:lpstr>PowerPoint Presentation</vt:lpstr>
      <vt:lpstr>PowerPoint Presentation</vt:lpstr>
      <vt:lpstr>WCC investment priorities</vt:lpstr>
      <vt:lpstr>Award alignment with our investment priorities</vt:lpstr>
      <vt:lpstr>Award alignment with our investment priorities</vt:lpstr>
      <vt:lpstr>PowerPoint Presentation</vt:lpstr>
      <vt:lpstr>Award alignment with our investment priorities</vt:lpstr>
      <vt:lpstr>37 external projects supported (1 of 2)</vt:lpstr>
      <vt:lpstr>PowerPoint Presentation</vt:lpstr>
      <vt:lpstr>PowerPoint Presentation</vt:lpstr>
      <vt:lpstr>Rural England Prosperity Fund 2025-2026</vt:lpstr>
      <vt:lpstr>Projects supported by REPF</vt:lpstr>
      <vt:lpstr>Our investment priorities</vt:lpstr>
      <vt:lpstr>PowerPoint Presentation</vt:lpstr>
      <vt:lpstr>PowerPoint Presentation</vt:lpstr>
      <vt:lpstr>PowerPoint Presentation</vt:lpstr>
      <vt:lpstr>39 external projects supported (1 of 2)</vt:lpstr>
      <vt:lpstr>39 external projects supported (2 of 2)</vt:lpstr>
      <vt:lpstr>Additional impact and lessons learned</vt:lpstr>
      <vt:lpstr>Prosperity Funds 2022 to 2026</vt:lpstr>
      <vt:lpstr>Geographical distribution of REPF 2023 to 2026</vt:lpstr>
      <vt:lpstr>Geographical distribution of UKSPF 2023 to 2026</vt:lpstr>
      <vt:lpstr>Publicity</vt:lpstr>
      <vt:lpstr>Final items</vt:lpstr>
      <vt:lpstr>And THANK YOU to our Board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keywords>Slides</cp:keywords>
  <cp:lastModifiedBy>Alison Woods</cp:lastModifiedBy>
  <cp:revision>2</cp:revision>
  <cp:lastPrinted>2024-06-05T16:58:38Z</cp:lastPrinted>
  <dcterms:created xsi:type="dcterms:W3CDTF">2018-09-25T14:32:07Z</dcterms:created>
  <dcterms:modified xsi:type="dcterms:W3CDTF">2026-06-18T14:41:27Z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0x01010091C58109739162449F8F46053C81D55400B0A7DD78F0910B4F93C62F602B45DDA0</vt:lpwstr>
  </property>
  <property fmtid="{D5CDD505-2E9C-101B-9397-08002B2CF9AE}" pid="3" name="Reference">
    <vt:lpwstr/>
  </property>
  <property fmtid="{D5CDD505-2E9C-101B-9397-08002B2CF9AE}" pid="4" name="TaxKeyword">
    <vt:lpwstr>4199;#Slides|a340ffca-2d6f-441c-82a2-eb59d00b30a9</vt:lpwstr>
  </property>
  <property fmtid="{D5CDD505-2E9C-101B-9397-08002B2CF9AE}" pid="5" name="Document Category">
    <vt:lpwstr>138;#Procedures|7f073f02-633f-45a8-83dd-cb3040355a05</vt:lpwstr>
  </property>
  <property fmtid="{D5CDD505-2E9C-101B-9397-08002B2CF9AE}" pid="6" name="_dlc_DocIdItemGuid">
    <vt:lpwstr>7d00d808-a4e9-4154-9927-c1c04b309292</vt:lpwstr>
  </property>
  <property fmtid="{D5CDD505-2E9C-101B-9397-08002B2CF9AE}" pid="7" name="MSIP_Label_003c3fb2-a351-4b60-b6e8-989865135af2_Enabled">
    <vt:lpwstr>true</vt:lpwstr>
  </property>
  <property fmtid="{D5CDD505-2E9C-101B-9397-08002B2CF9AE}" pid="8" name="MSIP_Label_003c3fb2-a351-4b60-b6e8-989865135af2_SetDate">
    <vt:lpwstr>2025-06-27T16:13:58Z</vt:lpwstr>
  </property>
  <property fmtid="{D5CDD505-2E9C-101B-9397-08002B2CF9AE}" pid="9" name="MSIP_Label_003c3fb2-a351-4b60-b6e8-989865135af2_Method">
    <vt:lpwstr>Standard</vt:lpwstr>
  </property>
  <property fmtid="{D5CDD505-2E9C-101B-9397-08002B2CF9AE}" pid="10" name="MSIP_Label_003c3fb2-a351-4b60-b6e8-989865135af2_Name">
    <vt:lpwstr>Open</vt:lpwstr>
  </property>
  <property fmtid="{D5CDD505-2E9C-101B-9397-08002B2CF9AE}" pid="11" name="MSIP_Label_003c3fb2-a351-4b60-b6e8-989865135af2_SiteId">
    <vt:lpwstr>b451c354-21e6-4992-b2f4-df6d690b1adf</vt:lpwstr>
  </property>
  <property fmtid="{D5CDD505-2E9C-101B-9397-08002B2CF9AE}" pid="12" name="MSIP_Label_003c3fb2-a351-4b60-b6e8-989865135af2_ActionId">
    <vt:lpwstr>df44ce26-a0e9-49ff-814c-75dcabf3563c</vt:lpwstr>
  </property>
  <property fmtid="{D5CDD505-2E9C-101B-9397-08002B2CF9AE}" pid="13" name="MSIP_Label_003c3fb2-a351-4b60-b6e8-989865135af2_ContentBits">
    <vt:lpwstr>0</vt:lpwstr>
  </property>
  <property fmtid="{D5CDD505-2E9C-101B-9397-08002B2CF9AE}" pid="14" name="MSIP_Label_003c3fb2-a351-4b60-b6e8-989865135af2_Tag">
    <vt:lpwstr>10, 3, 0, 2</vt:lpwstr>
  </property>
  <property fmtid="{D5CDD505-2E9C-101B-9397-08002B2CF9AE}" pid="15" name="d98f251c789747afb0bda14b5ed087b8">
    <vt:lpwstr>Procedures|7f073f02-633f-45a8-83dd-cb3040355a05</vt:lpwstr>
  </property>
  <property fmtid="{D5CDD505-2E9C-101B-9397-08002B2CF9AE}" pid="16" name="Document_x0020_Category">
    <vt:lpwstr>138;#Procedures|7f073f02-633f-45a8-83dd-cb3040355a05</vt:lpwstr>
  </property>
  <property fmtid="{D5CDD505-2E9C-101B-9397-08002B2CF9AE}" pid="17" name="MediaServiceImageTags">
    <vt:lpwstr/>
  </property>
  <property fmtid="{D5CDD505-2E9C-101B-9397-08002B2CF9AE}" pid="18" name="Document Category0">
    <vt:lpwstr/>
  </property>
  <property fmtid="{D5CDD505-2E9C-101B-9397-08002B2CF9AE}" pid="19" name="Document_x0020_Category0">
    <vt:lpwstr/>
  </property>
  <property fmtid="{D5CDD505-2E9C-101B-9397-08002B2CF9AE}" pid="20" name="RetentionRule">
    <vt:lpwstr>7 years from last modified</vt:lpwstr>
  </property>
  <property fmtid="{D5CDD505-2E9C-101B-9397-08002B2CF9AE}" pid="21" name="lcf76f155ced4ddcb4097134ff3c332f">
    <vt:lpwstr/>
  </property>
</Properties>
</file>