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49" r:id="rId2"/>
  </p:sldMasterIdLst>
  <p:notesMasterIdLst>
    <p:notesMasterId r:id="rId23"/>
  </p:notesMasterIdLst>
  <p:handoutMasterIdLst>
    <p:handoutMasterId r:id="rId24"/>
  </p:handoutMasterIdLst>
  <p:sldIdLst>
    <p:sldId id="305" r:id="rId3"/>
    <p:sldId id="278" r:id="rId4"/>
    <p:sldId id="308" r:id="rId5"/>
    <p:sldId id="307" r:id="rId6"/>
    <p:sldId id="306" r:id="rId7"/>
    <p:sldId id="310" r:id="rId8"/>
    <p:sldId id="317" r:id="rId9"/>
    <p:sldId id="311" r:id="rId10"/>
    <p:sldId id="312" r:id="rId11"/>
    <p:sldId id="313" r:id="rId12"/>
    <p:sldId id="320" r:id="rId13"/>
    <p:sldId id="325" r:id="rId14"/>
    <p:sldId id="319" r:id="rId15"/>
    <p:sldId id="314" r:id="rId16"/>
    <p:sldId id="316" r:id="rId17"/>
    <p:sldId id="318" r:id="rId18"/>
    <p:sldId id="322" r:id="rId19"/>
    <p:sldId id="309" r:id="rId20"/>
    <p:sldId id="321" r:id="rId21"/>
    <p:sldId id="323" r:id="rId22"/>
  </p:sldIdLst>
  <p:sldSz cx="9144000" cy="6858000" type="screen4x3"/>
  <p:notesSz cx="6797675" cy="9926638"/>
  <p:defaultTextStyle>
    <a:defPPr>
      <a:defRPr lang="en-GB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8080"/>
    <a:srgbClr val="006666"/>
    <a:srgbClr val="E2005B"/>
    <a:srgbClr val="3366FF"/>
    <a:srgbClr val="007976"/>
    <a:srgbClr val="006664"/>
    <a:srgbClr val="FF0000"/>
    <a:srgbClr val="4E85B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809" autoAdjust="0"/>
    <p:restoredTop sz="74240" autoAdjust="0"/>
  </p:normalViewPr>
  <p:slideViewPr>
    <p:cSldViewPr>
      <p:cViewPr>
        <p:scale>
          <a:sx n="68" d="100"/>
          <a:sy n="68" d="100"/>
        </p:scale>
        <p:origin x="-1428" y="35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20" d="100"/>
        <a:sy n="12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viewProps" Target="viewProp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handoutMaster" Target="handoutMasters/handoutMaster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6400" cy="496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065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49688" y="0"/>
            <a:ext cx="2946400" cy="496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066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28163"/>
            <a:ext cx="2946400" cy="496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066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49688" y="9428163"/>
            <a:ext cx="2946400" cy="496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1F933B77-CEC5-418B-B960-BCCA12E0811F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4219067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6400" cy="496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49688" y="0"/>
            <a:ext cx="2946400" cy="496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2970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15988" y="744538"/>
            <a:ext cx="4965700" cy="37226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2662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9450" y="4714875"/>
            <a:ext cx="5438775" cy="4467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noProof="0" smtClean="0"/>
              <a:t>Click to edit Master text styles</a:t>
            </a:r>
          </a:p>
          <a:p>
            <a:pPr lvl="1"/>
            <a:r>
              <a:rPr lang="en-GB" noProof="0" smtClean="0"/>
              <a:t>Second level</a:t>
            </a:r>
          </a:p>
          <a:p>
            <a:pPr lvl="2"/>
            <a:r>
              <a:rPr lang="en-GB" noProof="0" smtClean="0"/>
              <a:t>Third level</a:t>
            </a:r>
          </a:p>
          <a:p>
            <a:pPr lvl="3"/>
            <a:r>
              <a:rPr lang="en-GB" noProof="0" smtClean="0"/>
              <a:t>Fourth level</a:t>
            </a:r>
          </a:p>
          <a:p>
            <a:pPr lvl="4"/>
            <a:r>
              <a:rPr lang="en-GB" noProof="0" smtClean="0"/>
              <a:t>Fifth level</a:t>
            </a:r>
          </a:p>
        </p:txBody>
      </p:sp>
      <p:sp>
        <p:nvSpPr>
          <p:cNvPr id="2663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28163"/>
            <a:ext cx="2946400" cy="496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2663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49688" y="9428163"/>
            <a:ext cx="2946400" cy="496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B904A6BA-751E-419E-BDD5-7E6AB0B284C7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0356404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17575" y="744538"/>
            <a:ext cx="4962525" cy="37226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904A6BA-751E-419E-BDD5-7E6AB0B284C7}" type="slidenum">
              <a:rPr lang="en-GB" smtClean="0"/>
              <a:pPr>
                <a:defRPr/>
              </a:pPr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0579997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90606295"/>
      </p:ext>
    </p:extLst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24221386"/>
      </p:ext>
    </p:extLst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45288" y="1600200"/>
            <a:ext cx="2095500" cy="45259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6135688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38170288"/>
      </p:ext>
    </p:extLst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1600200"/>
            <a:ext cx="8383588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04743870"/>
      </p:ext>
    </p:extLst>
  </p:cSld>
  <p:clrMapOvr>
    <a:masterClrMapping/>
  </p:clrMapOvr>
  <p:transition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92126013"/>
      </p:ext>
    </p:extLst>
  </p:cSld>
  <p:clrMapOvr>
    <a:masterClrMapping/>
  </p:clrMapOvr>
  <p:transition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07093724"/>
      </p:ext>
    </p:extLst>
  </p:cSld>
  <p:clrMapOvr>
    <a:masterClrMapping/>
  </p:clrMapOvr>
  <p:transition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937469182"/>
      </p:ext>
    </p:extLst>
  </p:cSld>
  <p:clrMapOvr>
    <a:masterClrMapping/>
  </p:clrMapOvr>
  <p:transition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76966373"/>
      </p:ext>
    </p:extLst>
  </p:cSld>
  <p:clrMapOvr>
    <a:masterClrMapping/>
  </p:clrMapOvr>
  <p:transition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21039099"/>
      </p:ext>
    </p:extLst>
  </p:cSld>
  <p:clrMapOvr>
    <a:masterClrMapping/>
  </p:clrMapOvr>
  <p:transition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25139230"/>
      </p:ext>
    </p:extLst>
  </p:cSld>
  <p:clrMapOvr>
    <a:masterClrMapping/>
  </p:clrMapOvr>
  <p:transition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15840257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17286564"/>
      </p:ext>
    </p:extLst>
  </p:cSld>
  <p:clrMapOvr>
    <a:masterClrMapping/>
  </p:clrMapOvr>
  <p:transition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226716775"/>
      </p:ext>
    </p:extLst>
  </p:cSld>
  <p:clrMapOvr>
    <a:masterClrMapping/>
  </p:clrMapOvr>
  <p:transition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422148405"/>
      </p:ext>
    </p:extLst>
  </p:cSld>
  <p:clrMapOvr>
    <a:masterClrMapping/>
  </p:clrMapOvr>
  <p:transition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46459838"/>
      </p:ext>
    </p:extLst>
  </p:cSld>
  <p:clrMapOvr>
    <a:masterClrMapping/>
  </p:clrMapOvr>
  <p:transition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38925" y="260350"/>
            <a:ext cx="2058988" cy="586581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60350"/>
            <a:ext cx="6029325" cy="586581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94849273"/>
      </p:ext>
    </p:extLst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080330837"/>
      </p:ext>
    </p:extLst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77860484"/>
      </p:ext>
    </p:extLst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43421977"/>
      </p:ext>
    </p:extLst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06747625"/>
      </p:ext>
    </p:extLst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58879083"/>
      </p:ext>
    </p:extLst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520146279"/>
      </p:ext>
    </p:extLst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777363207"/>
      </p:ext>
    </p:extLst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5" Type="http://schemas.openxmlformats.org/officeDocument/2006/relationships/image" Target="../media/image2.jpeg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19" descr="Swish-Pantone"/>
          <p:cNvPicPr>
            <a:picLocks noChangeAspect="1" noChangeArrowheads="1"/>
          </p:cNvPicPr>
          <p:nvPr userDrawn="1"/>
        </p:nvPicPr>
        <p:blipFill>
          <a:blip r:embed="rId14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373688"/>
            <a:ext cx="9144000" cy="1268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17" descr="WCC500px"/>
          <p:cNvPicPr>
            <a:picLocks noChangeAspect="1" noChangeArrowheads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3663" y="6092825"/>
            <a:ext cx="24003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20" descr="Line-Paint_pantone"/>
          <p:cNvPicPr>
            <a:picLocks noChangeAspect="1" noChangeArrowheads="1"/>
          </p:cNvPicPr>
          <p:nvPr userDrawn="1"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65175"/>
            <a:ext cx="8964613" cy="27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9" name="Rectangle 21"/>
          <p:cNvSpPr>
            <a:spLocks noGrp="1" noChangeArrowheads="1"/>
          </p:cNvSpPr>
          <p:nvPr>
            <p:ph type="title"/>
          </p:nvPr>
        </p:nvSpPr>
        <p:spPr bwMode="auto">
          <a:xfrm>
            <a:off x="611188" y="2565400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smtClean="0"/>
              <a:t>Presentation Title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  <p:sldLayoutId id="2147483661" r:id="rId12"/>
  </p:sldLayoutIdLst>
  <p:transition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68313" y="260350"/>
            <a:ext cx="8229600" cy="431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smtClean="0"/>
              <a:t>Click to edit Master title style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smtClean="0"/>
              <a:t>Click to edit Master text styles</a:t>
            </a:r>
          </a:p>
          <a:p>
            <a:pPr lvl="1"/>
            <a:r>
              <a:rPr lang="en-GB" altLang="en-US" smtClean="0"/>
              <a:t>Second level</a:t>
            </a:r>
          </a:p>
          <a:p>
            <a:pPr lvl="2"/>
            <a:r>
              <a:rPr lang="en-GB" altLang="en-US" smtClean="0"/>
              <a:t>Third level</a:t>
            </a:r>
          </a:p>
          <a:p>
            <a:pPr lvl="3"/>
            <a:r>
              <a:rPr lang="en-GB" altLang="en-US" smtClean="0"/>
              <a:t>Fourth level</a:t>
            </a:r>
          </a:p>
          <a:p>
            <a:pPr lvl="4"/>
            <a:r>
              <a:rPr lang="en-GB" altLang="en-US" smtClean="0"/>
              <a:t>Fifth level</a:t>
            </a:r>
          </a:p>
        </p:txBody>
      </p:sp>
      <p:pic>
        <p:nvPicPr>
          <p:cNvPr id="2052" name="Picture 7" descr="Line-Paint_pantone"/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65175"/>
            <a:ext cx="8964613" cy="27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3" name="Picture 8" descr="Swish-Pantone"/>
          <p:cNvPicPr>
            <a:picLocks noChangeAspect="1" noChangeArrowheads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373688"/>
            <a:ext cx="9144000" cy="1268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4" name="Picture 9" descr="WCC500px"/>
          <p:cNvPicPr>
            <a:picLocks noChangeAspect="1" noChangeArrowheads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3663" y="6092825"/>
            <a:ext cx="24003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</p:sldLayoutIdLst>
  <p:transition/>
  <p:txStyles>
    <p:titleStyle>
      <a:lvl1pPr algn="l" rtl="0" eaLnBrk="0" fontAlgn="base" hangingPunct="0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Arial" charset="0"/>
          <a:cs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Arial" charset="0"/>
          <a:cs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Arial" charset="0"/>
          <a:cs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Arial" charset="0"/>
          <a:cs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Arial" charset="0"/>
          <a:cs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Arial" charset="0"/>
          <a:cs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Arial" charset="0"/>
          <a:cs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winchester.gov.uk/assets/files/25140/Final-Local-Plan-Part-2-Publication-ver-with-comments-from-Council-and-CAB-22.10.15.pdf" TargetMode="External"/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7" Type="http://schemas.openxmlformats.org/officeDocument/2006/relationships/image" Target="../media/image9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e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10.emf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818" name="Rectangle 2"/>
          <p:cNvSpPr>
            <a:spLocks noChangeArrowheads="1"/>
          </p:cNvSpPr>
          <p:nvPr/>
        </p:nvSpPr>
        <p:spPr bwMode="auto">
          <a:xfrm>
            <a:off x="611560" y="1124744"/>
            <a:ext cx="7661820" cy="144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GB" sz="4400" b="1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Update </a:t>
            </a:r>
            <a:r>
              <a:rPr lang="en-GB" sz="4400" b="1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for Businesses</a:t>
            </a:r>
          </a:p>
          <a:p>
            <a:pPr algn="ctr">
              <a:defRPr/>
            </a:pPr>
            <a:r>
              <a:rPr lang="en-GB" sz="4400" b="1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Thursday </a:t>
            </a:r>
            <a:r>
              <a:rPr lang="en-GB" sz="4400" b="1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28 January 2016 </a:t>
            </a:r>
            <a:endParaRPr lang="en-GB" sz="4400" b="1" dirty="0">
              <a:solidFill>
                <a:schemeClr val="accent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51519" y="3429000"/>
            <a:ext cx="5982045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 smtClean="0"/>
              <a:t>Eloise Appleby</a:t>
            </a:r>
          </a:p>
          <a:p>
            <a:r>
              <a:rPr lang="en-GB" sz="2800" dirty="0" smtClean="0"/>
              <a:t>Assistant Director </a:t>
            </a:r>
          </a:p>
          <a:p>
            <a:r>
              <a:rPr lang="en-GB" sz="2800" dirty="0" smtClean="0"/>
              <a:t>(Economy &amp; Communities)</a:t>
            </a:r>
            <a:endParaRPr lang="en-GB" sz="2800" dirty="0"/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47633" y="2708920"/>
            <a:ext cx="3670808" cy="26642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66574" y="0"/>
            <a:ext cx="828092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n-GB" sz="4400" b="1" dirty="0" err="1">
                <a:solidFill>
                  <a:srgbClr val="333399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Winnall</a:t>
            </a:r>
            <a:r>
              <a:rPr lang="en-GB" sz="4400" b="1" dirty="0">
                <a:solidFill>
                  <a:srgbClr val="333399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Planning Framework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536" y="1196752"/>
            <a:ext cx="8229600" cy="4525963"/>
          </a:xfrm>
        </p:spPr>
        <p:txBody>
          <a:bodyPr/>
          <a:lstStyle/>
          <a:p>
            <a:r>
              <a:rPr lang="en-GB" sz="2800" dirty="0"/>
              <a:t>Encourage businesses to start up, stay and grow in Winnall</a:t>
            </a:r>
          </a:p>
          <a:p>
            <a:r>
              <a:rPr lang="en-GB" sz="2800" dirty="0" smtClean="0"/>
              <a:t>Provide </a:t>
            </a:r>
            <a:r>
              <a:rPr lang="en-GB" sz="2800" dirty="0"/>
              <a:t>facilities to support business functions that make this a desirable place </a:t>
            </a:r>
            <a:r>
              <a:rPr lang="en-GB" sz="2800" dirty="0" smtClean="0"/>
              <a:t>to work.</a:t>
            </a:r>
          </a:p>
          <a:p>
            <a:r>
              <a:rPr lang="en-GB" sz="2800" dirty="0" smtClean="0"/>
              <a:t>Provide </a:t>
            </a:r>
            <a:r>
              <a:rPr lang="en-GB" sz="2800" dirty="0"/>
              <a:t>space for creative and cultural start-ups, as well as businesses in </a:t>
            </a:r>
            <a:r>
              <a:rPr lang="en-GB" sz="2800" dirty="0" smtClean="0"/>
              <a:t>low carbon </a:t>
            </a:r>
            <a:r>
              <a:rPr lang="en-GB" sz="2800" dirty="0"/>
              <a:t>industries</a:t>
            </a:r>
            <a:r>
              <a:rPr lang="en-GB" sz="2800" dirty="0" smtClean="0"/>
              <a:t>.</a:t>
            </a:r>
          </a:p>
          <a:p>
            <a:r>
              <a:rPr lang="en-GB" sz="2800" dirty="0" smtClean="0"/>
              <a:t>Establish </a:t>
            </a:r>
            <a:r>
              <a:rPr lang="en-GB" sz="2800" dirty="0"/>
              <a:t>a cohesive voice for businesses in the area.</a:t>
            </a:r>
          </a:p>
          <a:p>
            <a:endParaRPr lang="en-GB" dirty="0"/>
          </a:p>
        </p:txBody>
      </p:sp>
      <p:sp>
        <p:nvSpPr>
          <p:cNvPr id="4" name="TextBox 3"/>
          <p:cNvSpPr txBox="1"/>
          <p:nvPr/>
        </p:nvSpPr>
        <p:spPr>
          <a:xfrm>
            <a:off x="251520" y="260648"/>
            <a:ext cx="583264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 smtClean="0"/>
              <a:t>Working in Winnall: Objectives</a:t>
            </a:r>
            <a:endParaRPr lang="en-GB" sz="3200" dirty="0"/>
          </a:p>
        </p:txBody>
      </p:sp>
    </p:spTree>
    <p:extLst>
      <p:ext uri="{BB962C8B-B14F-4D97-AF65-F5344CB8AC3E}">
        <p14:creationId xmlns:p14="http://schemas.microsoft.com/office/powerpoint/2010/main" val="150239356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79512" y="201079"/>
            <a:ext cx="648072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 smtClean="0"/>
              <a:t>Projects Now Under Discussion</a:t>
            </a:r>
            <a:endParaRPr lang="en-GB" sz="3200" dirty="0"/>
          </a:p>
          <a:p>
            <a:endParaRPr lang="en-GB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155186"/>
            <a:ext cx="8229600" cy="4970977"/>
          </a:xfrm>
        </p:spPr>
        <p:txBody>
          <a:bodyPr/>
          <a:lstStyle/>
          <a:p>
            <a:r>
              <a:rPr lang="en-GB" dirty="0" smtClean="0"/>
              <a:t>Planning policies</a:t>
            </a:r>
          </a:p>
          <a:p>
            <a:r>
              <a:rPr lang="en-GB" dirty="0" smtClean="0"/>
              <a:t>Flexible premises</a:t>
            </a:r>
          </a:p>
          <a:p>
            <a:r>
              <a:rPr lang="en-GB" dirty="0" smtClean="0"/>
              <a:t>Business forum</a:t>
            </a:r>
          </a:p>
          <a:p>
            <a:r>
              <a:rPr lang="en-GB" dirty="0" smtClean="0"/>
              <a:t>Branding/marketing/signage strategy</a:t>
            </a:r>
          </a:p>
          <a:p>
            <a:r>
              <a:rPr lang="en-GB" dirty="0" smtClean="0"/>
              <a:t>Faster broadband</a:t>
            </a:r>
          </a:p>
          <a:p>
            <a:r>
              <a:rPr lang="en-GB" dirty="0" smtClean="0"/>
              <a:t>Links with universities</a:t>
            </a:r>
          </a:p>
          <a:p>
            <a:r>
              <a:rPr lang="en-GB" dirty="0" smtClean="0"/>
              <a:t>Remodelling </a:t>
            </a:r>
            <a:r>
              <a:rPr lang="en-GB" dirty="0"/>
              <a:t>of Easton Lane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1272952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548680"/>
            <a:ext cx="3469565" cy="56886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3779912" y="1484784"/>
            <a:ext cx="4608512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Local Plan Part 2</a:t>
            </a:r>
          </a:p>
          <a:p>
            <a:endParaRPr lang="en-GB" dirty="0" smtClean="0"/>
          </a:p>
          <a:p>
            <a:r>
              <a:rPr lang="en-GB" dirty="0" smtClean="0">
                <a:hlinkClick r:id="rId3"/>
              </a:rPr>
              <a:t>www.winchester.gov.uk/assets/files/25140/Final-Local-Plan-Part-2-Publication-ver-with-comments-from-Council-and-CAB-22.10.15.pdf</a:t>
            </a:r>
            <a:endParaRPr lang="en-GB" dirty="0" smtClean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3772844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520" y="1196752"/>
            <a:ext cx="8435280" cy="4929411"/>
          </a:xfrm>
        </p:spPr>
        <p:txBody>
          <a:bodyPr/>
          <a:lstStyle/>
          <a:p>
            <a:r>
              <a:rPr lang="en-GB" sz="2800" dirty="0"/>
              <a:t>There are high levels </a:t>
            </a:r>
            <a:r>
              <a:rPr lang="en-GB" sz="2800" dirty="0" smtClean="0"/>
              <a:t>of on-street </a:t>
            </a:r>
            <a:r>
              <a:rPr lang="en-GB" sz="2800" dirty="0"/>
              <a:t>parking,</a:t>
            </a:r>
          </a:p>
          <a:p>
            <a:r>
              <a:rPr lang="en-GB" sz="2800" dirty="0"/>
              <a:t>particularly on </a:t>
            </a:r>
            <a:r>
              <a:rPr lang="en-GB" sz="2800" dirty="0" smtClean="0"/>
              <a:t>Winnall Valley </a:t>
            </a:r>
            <a:r>
              <a:rPr lang="en-GB" sz="2800" dirty="0"/>
              <a:t>Road, </a:t>
            </a:r>
            <a:r>
              <a:rPr lang="en-GB" sz="2800" dirty="0" err="1" smtClean="0"/>
              <a:t>Moorside</a:t>
            </a:r>
            <a:r>
              <a:rPr lang="en-GB" sz="2800" dirty="0" smtClean="0"/>
              <a:t> Road </a:t>
            </a:r>
            <a:r>
              <a:rPr lang="en-GB" sz="2800" dirty="0"/>
              <a:t>and </a:t>
            </a:r>
            <a:r>
              <a:rPr lang="en-GB" sz="2800" dirty="0" err="1"/>
              <a:t>Garbett</a:t>
            </a:r>
            <a:r>
              <a:rPr lang="en-GB" sz="2800" dirty="0"/>
              <a:t> Road.</a:t>
            </a:r>
          </a:p>
          <a:p>
            <a:r>
              <a:rPr lang="en-GB" sz="2800" dirty="0"/>
              <a:t>There is limited </a:t>
            </a:r>
            <a:r>
              <a:rPr lang="en-GB" sz="2800" dirty="0" smtClean="0"/>
              <a:t>provision for </a:t>
            </a:r>
            <a:r>
              <a:rPr lang="en-GB" sz="2800" dirty="0"/>
              <a:t>heavy good vehicles </a:t>
            </a:r>
            <a:r>
              <a:rPr lang="en-GB" sz="2800" dirty="0" smtClean="0"/>
              <a:t>in employment areas, including </a:t>
            </a:r>
            <a:r>
              <a:rPr lang="en-GB" sz="2800" dirty="0"/>
              <a:t>a lack of </a:t>
            </a:r>
            <a:r>
              <a:rPr lang="en-GB" sz="2800" dirty="0" smtClean="0"/>
              <a:t>turning space</a:t>
            </a:r>
            <a:r>
              <a:rPr lang="en-GB" sz="2800" dirty="0"/>
              <a:t>.</a:t>
            </a:r>
          </a:p>
          <a:p>
            <a:r>
              <a:rPr lang="en-GB" sz="2800" dirty="0"/>
              <a:t>Poor walking and </a:t>
            </a:r>
            <a:r>
              <a:rPr lang="en-GB" sz="2800" dirty="0" smtClean="0"/>
              <a:t>cycling conditions</a:t>
            </a:r>
            <a:r>
              <a:rPr lang="en-GB" sz="2800" dirty="0"/>
              <a:t>, </a:t>
            </a:r>
            <a:r>
              <a:rPr lang="en-GB" sz="2800" dirty="0" smtClean="0"/>
              <a:t>particularly along </a:t>
            </a:r>
            <a:r>
              <a:rPr lang="en-GB" sz="2800" dirty="0"/>
              <a:t>and across </a:t>
            </a:r>
            <a:r>
              <a:rPr lang="en-GB" sz="2800" dirty="0" smtClean="0"/>
              <a:t>Easton Lane</a:t>
            </a:r>
            <a:r>
              <a:rPr lang="en-GB" sz="2800" dirty="0"/>
              <a:t>, and via the </a:t>
            </a:r>
            <a:r>
              <a:rPr lang="en-GB" sz="2800" dirty="0" smtClean="0"/>
              <a:t>Black Path </a:t>
            </a:r>
            <a:r>
              <a:rPr lang="en-GB" sz="2800" dirty="0"/>
              <a:t>to Tesco</a:t>
            </a:r>
            <a:r>
              <a:rPr lang="en-GB" sz="2800" dirty="0" smtClean="0"/>
              <a:t>.</a:t>
            </a:r>
            <a:endParaRPr lang="en-GB" sz="2800" dirty="0"/>
          </a:p>
        </p:txBody>
      </p:sp>
      <p:sp>
        <p:nvSpPr>
          <p:cNvPr id="4" name="TextBox 3"/>
          <p:cNvSpPr txBox="1"/>
          <p:nvPr/>
        </p:nvSpPr>
        <p:spPr>
          <a:xfrm>
            <a:off x="107504" y="188640"/>
            <a:ext cx="727280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b="1" dirty="0" smtClean="0"/>
              <a:t>Travelling in Winnall – Key Issues 1</a:t>
            </a:r>
            <a:endParaRPr lang="en-GB" sz="3200" b="1" dirty="0"/>
          </a:p>
        </p:txBody>
      </p:sp>
    </p:spTree>
    <p:extLst>
      <p:ext uri="{BB962C8B-B14F-4D97-AF65-F5344CB8AC3E}">
        <p14:creationId xmlns:p14="http://schemas.microsoft.com/office/powerpoint/2010/main" val="334585058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520" y="1196752"/>
            <a:ext cx="8435280" cy="4929411"/>
          </a:xfrm>
        </p:spPr>
        <p:txBody>
          <a:bodyPr/>
          <a:lstStyle/>
          <a:p>
            <a:r>
              <a:rPr lang="en-GB" sz="2800" dirty="0"/>
              <a:t>There are high levels </a:t>
            </a:r>
            <a:r>
              <a:rPr lang="en-GB" sz="2800" dirty="0" smtClean="0"/>
              <a:t>of on-street </a:t>
            </a:r>
            <a:r>
              <a:rPr lang="en-GB" sz="2800" dirty="0"/>
              <a:t>parking,</a:t>
            </a:r>
          </a:p>
          <a:p>
            <a:r>
              <a:rPr lang="en-GB" sz="2800" dirty="0"/>
              <a:t>particularly on </a:t>
            </a:r>
            <a:r>
              <a:rPr lang="en-GB" sz="2800" dirty="0" smtClean="0"/>
              <a:t>Winnall Valley </a:t>
            </a:r>
            <a:r>
              <a:rPr lang="en-GB" sz="2800" dirty="0"/>
              <a:t>Road, </a:t>
            </a:r>
            <a:r>
              <a:rPr lang="en-GB" sz="2800" dirty="0" err="1" smtClean="0"/>
              <a:t>Moorside</a:t>
            </a:r>
            <a:r>
              <a:rPr lang="en-GB" sz="2800" dirty="0" smtClean="0"/>
              <a:t> Road </a:t>
            </a:r>
            <a:r>
              <a:rPr lang="en-GB" sz="2800" dirty="0"/>
              <a:t>and </a:t>
            </a:r>
            <a:r>
              <a:rPr lang="en-GB" sz="2800" dirty="0" err="1"/>
              <a:t>Garbett</a:t>
            </a:r>
            <a:r>
              <a:rPr lang="en-GB" sz="2800" dirty="0"/>
              <a:t> Road.</a:t>
            </a:r>
          </a:p>
          <a:p>
            <a:r>
              <a:rPr lang="en-GB" sz="2800" dirty="0"/>
              <a:t>There is limited </a:t>
            </a:r>
            <a:r>
              <a:rPr lang="en-GB" sz="2800" dirty="0" smtClean="0"/>
              <a:t>provision for </a:t>
            </a:r>
            <a:r>
              <a:rPr lang="en-GB" sz="2800" dirty="0"/>
              <a:t>heavy good vehicles </a:t>
            </a:r>
            <a:r>
              <a:rPr lang="en-GB" sz="2800" dirty="0" smtClean="0"/>
              <a:t>in employment areas, including </a:t>
            </a:r>
            <a:r>
              <a:rPr lang="en-GB" sz="2800" dirty="0"/>
              <a:t>a lack of </a:t>
            </a:r>
            <a:r>
              <a:rPr lang="en-GB" sz="2800" dirty="0" smtClean="0"/>
              <a:t>turning space</a:t>
            </a:r>
            <a:r>
              <a:rPr lang="en-GB" sz="2800" dirty="0"/>
              <a:t>.</a:t>
            </a:r>
          </a:p>
          <a:p>
            <a:r>
              <a:rPr lang="en-GB" sz="2800" dirty="0"/>
              <a:t>Poor walking and </a:t>
            </a:r>
            <a:r>
              <a:rPr lang="en-GB" sz="2800" dirty="0" smtClean="0"/>
              <a:t>cycling conditions</a:t>
            </a:r>
            <a:r>
              <a:rPr lang="en-GB" sz="2800" dirty="0"/>
              <a:t>, </a:t>
            </a:r>
            <a:r>
              <a:rPr lang="en-GB" sz="2800" dirty="0" smtClean="0"/>
              <a:t>particularly along </a:t>
            </a:r>
            <a:r>
              <a:rPr lang="en-GB" sz="2800" dirty="0"/>
              <a:t>and across </a:t>
            </a:r>
            <a:r>
              <a:rPr lang="en-GB" sz="2800" dirty="0" smtClean="0"/>
              <a:t>Easton Lane</a:t>
            </a:r>
            <a:r>
              <a:rPr lang="en-GB" sz="2800" dirty="0"/>
              <a:t>, and via the </a:t>
            </a:r>
            <a:r>
              <a:rPr lang="en-GB" sz="2800" dirty="0" smtClean="0"/>
              <a:t>Black Path </a:t>
            </a:r>
            <a:r>
              <a:rPr lang="en-GB" sz="2800" dirty="0"/>
              <a:t>to Tesco</a:t>
            </a:r>
            <a:r>
              <a:rPr lang="en-GB" sz="2800" dirty="0" smtClean="0"/>
              <a:t>.</a:t>
            </a:r>
            <a:endParaRPr lang="en-GB" sz="2800" dirty="0"/>
          </a:p>
        </p:txBody>
      </p:sp>
      <p:sp>
        <p:nvSpPr>
          <p:cNvPr id="4" name="TextBox 3"/>
          <p:cNvSpPr txBox="1"/>
          <p:nvPr/>
        </p:nvSpPr>
        <p:spPr>
          <a:xfrm>
            <a:off x="107504" y="188640"/>
            <a:ext cx="727280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b="1" dirty="0" smtClean="0"/>
              <a:t>Travelling in Winnall – Key Issues 2</a:t>
            </a:r>
            <a:endParaRPr lang="en-GB" sz="3200" b="1" dirty="0"/>
          </a:p>
        </p:txBody>
      </p:sp>
    </p:spTree>
    <p:extLst>
      <p:ext uri="{BB962C8B-B14F-4D97-AF65-F5344CB8AC3E}">
        <p14:creationId xmlns:p14="http://schemas.microsoft.com/office/powerpoint/2010/main" val="50453386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520" y="1196752"/>
            <a:ext cx="8435280" cy="4929411"/>
          </a:xfrm>
        </p:spPr>
        <p:txBody>
          <a:bodyPr/>
          <a:lstStyle/>
          <a:p>
            <a:r>
              <a:rPr lang="en-GB" sz="2800" dirty="0"/>
              <a:t>Encourage walking and cycling.</a:t>
            </a:r>
          </a:p>
          <a:p>
            <a:r>
              <a:rPr lang="en-GB" sz="2800" dirty="0" smtClean="0"/>
              <a:t>Improve </a:t>
            </a:r>
            <a:r>
              <a:rPr lang="en-GB" sz="2800" dirty="0"/>
              <a:t>connections to the town centre, particularly by bus, foot and bike.</a:t>
            </a:r>
          </a:p>
          <a:p>
            <a:r>
              <a:rPr lang="en-GB" sz="2800" dirty="0" smtClean="0"/>
              <a:t>Improve </a:t>
            </a:r>
            <a:r>
              <a:rPr lang="en-GB" sz="2800" dirty="0"/>
              <a:t>bus links, particularly to employment areas.</a:t>
            </a:r>
          </a:p>
          <a:p>
            <a:r>
              <a:rPr lang="en-GB" sz="2800" dirty="0" smtClean="0"/>
              <a:t>Establish </a:t>
            </a:r>
            <a:r>
              <a:rPr lang="en-GB" sz="2800" dirty="0"/>
              <a:t>a new approach to parking that aligns with broader City </a:t>
            </a:r>
            <a:r>
              <a:rPr lang="en-GB" sz="2800" dirty="0" smtClean="0"/>
              <a:t>Council strategies.</a:t>
            </a:r>
            <a:endParaRPr lang="en-GB" sz="2800" dirty="0"/>
          </a:p>
        </p:txBody>
      </p:sp>
      <p:sp>
        <p:nvSpPr>
          <p:cNvPr id="4" name="TextBox 3"/>
          <p:cNvSpPr txBox="1"/>
          <p:nvPr/>
        </p:nvSpPr>
        <p:spPr>
          <a:xfrm>
            <a:off x="107504" y="188640"/>
            <a:ext cx="727280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b="1" dirty="0" smtClean="0"/>
              <a:t>Travelling in Winnall: Objectives 1</a:t>
            </a:r>
            <a:endParaRPr lang="en-GB" sz="3200" b="1" dirty="0"/>
          </a:p>
        </p:txBody>
      </p:sp>
    </p:spTree>
    <p:extLst>
      <p:ext uri="{BB962C8B-B14F-4D97-AF65-F5344CB8AC3E}">
        <p14:creationId xmlns:p14="http://schemas.microsoft.com/office/powerpoint/2010/main" val="54996591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520" y="1196752"/>
            <a:ext cx="8435280" cy="4929411"/>
          </a:xfrm>
        </p:spPr>
        <p:txBody>
          <a:bodyPr/>
          <a:lstStyle/>
          <a:p>
            <a:r>
              <a:rPr lang="en-GB" sz="2800" dirty="0" smtClean="0"/>
              <a:t>Reduce </a:t>
            </a:r>
            <a:r>
              <a:rPr lang="en-GB" sz="2800" dirty="0"/>
              <a:t>congestion at key spots.</a:t>
            </a:r>
          </a:p>
          <a:p>
            <a:r>
              <a:rPr lang="en-GB" sz="2800" dirty="0" smtClean="0"/>
              <a:t>Make </a:t>
            </a:r>
            <a:r>
              <a:rPr lang="en-GB" sz="2800" dirty="0"/>
              <a:t>connections to green spaces safe and easy.</a:t>
            </a:r>
          </a:p>
          <a:p>
            <a:r>
              <a:rPr lang="en-GB" sz="2800" dirty="0" smtClean="0"/>
              <a:t>Maximise </a:t>
            </a:r>
            <a:r>
              <a:rPr lang="en-GB" sz="2800" dirty="0"/>
              <a:t>opportunities for investment in Junction 9 of the M3 to create a </a:t>
            </a:r>
            <a:r>
              <a:rPr lang="en-GB" sz="2800" dirty="0" smtClean="0"/>
              <a:t>better entrance </a:t>
            </a:r>
            <a:r>
              <a:rPr lang="en-GB" sz="2800" dirty="0"/>
              <a:t>into Winnall and to enhance access to the countryside.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07504" y="188640"/>
            <a:ext cx="727280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b="1" dirty="0" smtClean="0"/>
              <a:t>Travelling in Winnall: Objectives 2</a:t>
            </a:r>
            <a:endParaRPr lang="en-GB" sz="3200" b="1" dirty="0"/>
          </a:p>
        </p:txBody>
      </p:sp>
    </p:spTree>
    <p:extLst>
      <p:ext uri="{BB962C8B-B14F-4D97-AF65-F5344CB8AC3E}">
        <p14:creationId xmlns:p14="http://schemas.microsoft.com/office/powerpoint/2010/main" val="24879120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520" y="1196752"/>
            <a:ext cx="8435280" cy="4929411"/>
          </a:xfrm>
        </p:spPr>
        <p:txBody>
          <a:bodyPr/>
          <a:lstStyle/>
          <a:p>
            <a:r>
              <a:rPr lang="en-GB" sz="2800" dirty="0" smtClean="0"/>
              <a:t>Cycle routes</a:t>
            </a:r>
          </a:p>
          <a:p>
            <a:r>
              <a:rPr lang="en-GB" sz="2800" dirty="0" smtClean="0"/>
              <a:t>Improve Black Path</a:t>
            </a:r>
          </a:p>
          <a:p>
            <a:r>
              <a:rPr lang="en-GB" sz="2800" dirty="0" smtClean="0"/>
              <a:t>Park and Walk</a:t>
            </a:r>
          </a:p>
          <a:p>
            <a:r>
              <a:rPr lang="en-GB" sz="2800" dirty="0" smtClean="0"/>
              <a:t>On-street parking in employment areas</a:t>
            </a:r>
          </a:p>
          <a:p>
            <a:r>
              <a:rPr lang="en-GB" sz="2800" dirty="0" smtClean="0"/>
              <a:t>Turning space on </a:t>
            </a:r>
            <a:r>
              <a:rPr lang="en-GB" sz="2800" dirty="0" err="1" smtClean="0"/>
              <a:t>Moorside</a:t>
            </a:r>
            <a:r>
              <a:rPr lang="en-GB" sz="2800" dirty="0" smtClean="0"/>
              <a:t> Road</a:t>
            </a:r>
          </a:p>
          <a:p>
            <a:r>
              <a:rPr lang="en-GB" sz="2800" dirty="0" smtClean="0"/>
              <a:t>Extension of controlled parking zone</a:t>
            </a:r>
          </a:p>
          <a:p>
            <a:r>
              <a:rPr lang="en-GB" sz="2800" dirty="0" smtClean="0"/>
              <a:t>Reconfiguring key junctions (safety, congestion)</a:t>
            </a:r>
          </a:p>
          <a:p>
            <a:r>
              <a:rPr lang="en-GB" sz="2800" dirty="0" smtClean="0"/>
              <a:t>Enhancement of Easton Lane</a:t>
            </a:r>
            <a:endParaRPr lang="en-GB" sz="2800" dirty="0"/>
          </a:p>
        </p:txBody>
      </p:sp>
      <p:sp>
        <p:nvSpPr>
          <p:cNvPr id="4" name="TextBox 3"/>
          <p:cNvSpPr txBox="1"/>
          <p:nvPr/>
        </p:nvSpPr>
        <p:spPr>
          <a:xfrm>
            <a:off x="107504" y="188640"/>
            <a:ext cx="727280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b="1" dirty="0" smtClean="0"/>
              <a:t>Projects Now Under Discussion</a:t>
            </a:r>
            <a:endParaRPr lang="en-GB" sz="3200" b="1" dirty="0"/>
          </a:p>
        </p:txBody>
      </p:sp>
    </p:spTree>
    <p:extLst>
      <p:ext uri="{BB962C8B-B14F-4D97-AF65-F5344CB8AC3E}">
        <p14:creationId xmlns:p14="http://schemas.microsoft.com/office/powerpoint/2010/main" val="154658300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7504" y="980729"/>
            <a:ext cx="8445624" cy="4687982"/>
          </a:xfrm>
        </p:spPr>
        <p:txBody>
          <a:bodyPr/>
          <a:lstStyle/>
          <a:p>
            <a:pPr indent="0">
              <a:buNone/>
            </a:pPr>
            <a:r>
              <a:rPr lang="en-GB" sz="2400" dirty="0" smtClean="0"/>
              <a:t>Improved </a:t>
            </a:r>
            <a:r>
              <a:rPr lang="en-GB" sz="2400" dirty="0"/>
              <a:t>signage at strategic sites in Winnall (covering both marketing signage as well </a:t>
            </a:r>
            <a:r>
              <a:rPr lang="en-GB" sz="2400" dirty="0" smtClean="0"/>
              <a:t>as directional </a:t>
            </a:r>
            <a:r>
              <a:rPr lang="en-GB" sz="2400" dirty="0"/>
              <a:t>signage to help visitors and commercial delivery drivers);</a:t>
            </a:r>
          </a:p>
          <a:p>
            <a:pPr indent="0">
              <a:buNone/>
            </a:pPr>
            <a:endParaRPr lang="en-GB" sz="2400" dirty="0" smtClean="0"/>
          </a:p>
          <a:p>
            <a:pPr indent="0">
              <a:buNone/>
            </a:pPr>
            <a:r>
              <a:rPr lang="en-GB" sz="2400" dirty="0" smtClean="0">
                <a:solidFill>
                  <a:srgbClr val="FF0000"/>
                </a:solidFill>
              </a:rPr>
              <a:t>A </a:t>
            </a:r>
            <a:r>
              <a:rPr lang="en-GB" sz="2400" dirty="0">
                <a:solidFill>
                  <a:srgbClr val="FF0000"/>
                </a:solidFill>
              </a:rPr>
              <a:t>business </a:t>
            </a:r>
            <a:r>
              <a:rPr lang="en-GB" sz="2400" dirty="0" smtClean="0">
                <a:solidFill>
                  <a:srgbClr val="FF0000"/>
                </a:solidFill>
              </a:rPr>
              <a:t>forum, providing </a:t>
            </a:r>
            <a:r>
              <a:rPr lang="en-GB" sz="2400" dirty="0">
                <a:solidFill>
                  <a:srgbClr val="FF0000"/>
                </a:solidFill>
              </a:rPr>
              <a:t>the </a:t>
            </a:r>
            <a:r>
              <a:rPr lang="en-GB" sz="2400" dirty="0" smtClean="0">
                <a:solidFill>
                  <a:srgbClr val="FF0000"/>
                </a:solidFill>
              </a:rPr>
              <a:t>business community </a:t>
            </a:r>
            <a:r>
              <a:rPr lang="en-GB" sz="2400" dirty="0">
                <a:solidFill>
                  <a:srgbClr val="FF0000"/>
                </a:solidFill>
              </a:rPr>
              <a:t>in Winnall with a unified ‘voice</a:t>
            </a:r>
            <a:r>
              <a:rPr lang="en-GB" sz="2400" dirty="0" smtClean="0">
                <a:solidFill>
                  <a:srgbClr val="FF0000"/>
                </a:solidFill>
              </a:rPr>
              <a:t>’; to </a:t>
            </a:r>
            <a:r>
              <a:rPr lang="en-GB" sz="2400" dirty="0">
                <a:solidFill>
                  <a:srgbClr val="FF0000"/>
                </a:solidFill>
              </a:rPr>
              <a:t>help attract </a:t>
            </a:r>
            <a:r>
              <a:rPr lang="en-GB" sz="2400" dirty="0" smtClean="0">
                <a:solidFill>
                  <a:srgbClr val="FF0000"/>
                </a:solidFill>
              </a:rPr>
              <a:t>inward investment and to </a:t>
            </a:r>
            <a:r>
              <a:rPr lang="en-GB" sz="2400" dirty="0">
                <a:solidFill>
                  <a:srgbClr val="FF0000"/>
                </a:solidFill>
              </a:rPr>
              <a:t>present a unified voice for the employment </a:t>
            </a:r>
            <a:r>
              <a:rPr lang="en-GB" sz="2400" dirty="0" smtClean="0">
                <a:solidFill>
                  <a:srgbClr val="FF0000"/>
                </a:solidFill>
              </a:rPr>
              <a:t>area;</a:t>
            </a:r>
          </a:p>
          <a:p>
            <a:pPr indent="0">
              <a:buNone/>
            </a:pPr>
            <a:endParaRPr lang="en-GB" sz="2400" dirty="0" smtClean="0"/>
          </a:p>
          <a:p>
            <a:pPr indent="0">
              <a:buNone/>
            </a:pPr>
            <a:r>
              <a:rPr lang="en-GB" sz="2400" dirty="0" smtClean="0"/>
              <a:t>Continuing </a:t>
            </a:r>
            <a:r>
              <a:rPr lang="en-GB" sz="2400" dirty="0"/>
              <a:t>educational programmes to demonstrate the benefits of being in close proximity </a:t>
            </a:r>
            <a:r>
              <a:rPr lang="en-GB" sz="2400" dirty="0" smtClean="0"/>
              <a:t>to the </a:t>
            </a:r>
            <a:r>
              <a:rPr lang="en-GB" sz="2400" dirty="0"/>
              <a:t>moors </a:t>
            </a:r>
            <a:r>
              <a:rPr lang="en-GB" sz="2400" dirty="0" smtClean="0"/>
              <a:t>and surrounding countryside</a:t>
            </a:r>
            <a:r>
              <a:rPr lang="en-GB" dirty="0"/>
              <a:t>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79512" y="188640"/>
            <a:ext cx="612068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 smtClean="0"/>
              <a:t>“Quick Wins”</a:t>
            </a:r>
            <a:endParaRPr lang="en-GB" sz="3200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5735378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79512" y="201079"/>
            <a:ext cx="648072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 smtClean="0"/>
              <a:t>Next Steps</a:t>
            </a:r>
            <a:endParaRPr lang="en-GB" sz="3200" dirty="0"/>
          </a:p>
          <a:p>
            <a:endParaRPr lang="en-GB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February – stakeholder meetings</a:t>
            </a:r>
          </a:p>
          <a:p>
            <a:r>
              <a:rPr lang="en-GB" dirty="0" smtClean="0"/>
              <a:t>March Cabinet approval</a:t>
            </a:r>
          </a:p>
          <a:p>
            <a:r>
              <a:rPr lang="en-GB" dirty="0" smtClean="0"/>
              <a:t>April onwards… delivery via WCC Portfolio Plans and in longer term partnerships with HCC, LEP, HWT, Winnall Community Forum</a:t>
            </a:r>
          </a:p>
          <a:p>
            <a:pPr marL="0" indent="0"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0846013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4"/>
          <p:cNvSpPr>
            <a:spLocks noChangeArrowheads="1"/>
          </p:cNvSpPr>
          <p:nvPr/>
        </p:nvSpPr>
        <p:spPr bwMode="auto">
          <a:xfrm>
            <a:off x="251519" y="1052736"/>
            <a:ext cx="7488187" cy="36625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lvl="0"/>
            <a:r>
              <a:rPr lang="en-GB" altLang="en-US" dirty="0" smtClean="0"/>
              <a:t>A long term plan (10 years)</a:t>
            </a:r>
          </a:p>
          <a:p>
            <a:pPr lvl="0"/>
            <a:endParaRPr lang="en-GB" altLang="en-US" dirty="0" smtClean="0"/>
          </a:p>
          <a:p>
            <a:pPr lvl="0"/>
            <a:r>
              <a:rPr lang="en-GB" altLang="en-US" dirty="0" smtClean="0"/>
              <a:t>Intended to guide policy, investment and planning decisions</a:t>
            </a:r>
          </a:p>
          <a:p>
            <a:pPr lvl="0"/>
            <a:endParaRPr lang="en-GB" altLang="en-US" dirty="0"/>
          </a:p>
          <a:p>
            <a:pPr lvl="0"/>
            <a:r>
              <a:rPr lang="en-GB" altLang="en-US" dirty="0" smtClean="0"/>
              <a:t>Two outcomes specified:</a:t>
            </a:r>
          </a:p>
          <a:p>
            <a:pPr lvl="0"/>
            <a:endParaRPr lang="en-GB" sz="3200" dirty="0"/>
          </a:p>
          <a:p>
            <a:r>
              <a:rPr lang="en-GB" sz="3200" dirty="0"/>
              <a:t> </a:t>
            </a:r>
          </a:p>
          <a:p>
            <a:pPr>
              <a:spcAft>
                <a:spcPts val="600"/>
              </a:spcAft>
            </a:pPr>
            <a:endParaRPr lang="en-GB" altLang="en-US" dirty="0"/>
          </a:p>
        </p:txBody>
      </p:sp>
      <p:sp>
        <p:nvSpPr>
          <p:cNvPr id="121861" name="Rectangle 5"/>
          <p:cNvSpPr>
            <a:spLocks noChangeArrowheads="1"/>
          </p:cNvSpPr>
          <p:nvPr/>
        </p:nvSpPr>
        <p:spPr bwMode="auto">
          <a:xfrm>
            <a:off x="251520" y="260350"/>
            <a:ext cx="6408043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defRPr/>
            </a:pPr>
            <a:r>
              <a:rPr lang="en-GB" sz="3600" dirty="0" smtClean="0"/>
              <a:t>Project Summary</a:t>
            </a:r>
            <a:endParaRPr lang="en-GB" sz="36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4170" y="3356992"/>
            <a:ext cx="6627902" cy="24239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79512" y="201079"/>
            <a:ext cx="648072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 smtClean="0"/>
              <a:t>Question…</a:t>
            </a:r>
            <a:endParaRPr lang="en-GB" sz="3200" dirty="0"/>
          </a:p>
          <a:p>
            <a:endParaRPr lang="en-GB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sz="3600" dirty="0" smtClean="0"/>
              <a:t>How much do the businesses of Winnall want to influence these projects?</a:t>
            </a:r>
          </a:p>
          <a:p>
            <a:pPr marL="0" indent="0"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9854281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4400" y="1196752"/>
            <a:ext cx="8229600" cy="4525963"/>
          </a:xfrm>
        </p:spPr>
        <p:txBody>
          <a:bodyPr/>
          <a:lstStyle/>
          <a:p>
            <a:r>
              <a:rPr lang="en-GB" sz="2800" dirty="0" smtClean="0"/>
              <a:t>Front-loading consultation 		Jan/Feb 2015</a:t>
            </a:r>
          </a:p>
          <a:p>
            <a:r>
              <a:rPr lang="en-GB" sz="2800" dirty="0" smtClean="0"/>
              <a:t>Business database research	Jan – Mar 2015</a:t>
            </a:r>
          </a:p>
          <a:p>
            <a:r>
              <a:rPr lang="en-GB" sz="2800" dirty="0" smtClean="0"/>
              <a:t>Options consultation			April 2015</a:t>
            </a:r>
          </a:p>
          <a:p>
            <a:r>
              <a:rPr lang="en-GB" sz="2800" dirty="0" smtClean="0"/>
              <a:t>Drafting					May/Jul 2015</a:t>
            </a:r>
          </a:p>
          <a:p>
            <a:r>
              <a:rPr lang="en-GB" sz="2800" dirty="0" smtClean="0"/>
              <a:t>Local Plan policy development	Jul/Sept 2015</a:t>
            </a:r>
          </a:p>
          <a:p>
            <a:r>
              <a:rPr lang="en-GB" sz="2800" dirty="0" smtClean="0"/>
              <a:t>Approval of vision &amp; objectives	Oct 2015</a:t>
            </a:r>
          </a:p>
          <a:p>
            <a:r>
              <a:rPr lang="en-GB" sz="2800" dirty="0" smtClean="0"/>
              <a:t>Local Plan Part 2 consultation	Nov/Dec 2015</a:t>
            </a:r>
          </a:p>
          <a:p>
            <a:r>
              <a:rPr lang="en-GB" sz="2800" dirty="0" smtClean="0"/>
              <a:t>Final drafting of Framework	Jan/Feb 2016</a:t>
            </a:r>
          </a:p>
          <a:p>
            <a:r>
              <a:rPr lang="en-GB" sz="2800" dirty="0" smtClean="0"/>
              <a:t>Cabinet approval			March 2016</a:t>
            </a:r>
          </a:p>
          <a:p>
            <a:endParaRPr lang="en-GB" sz="2800" dirty="0"/>
          </a:p>
        </p:txBody>
      </p:sp>
      <p:sp>
        <p:nvSpPr>
          <p:cNvPr id="4" name="TextBox 3"/>
          <p:cNvSpPr txBox="1"/>
          <p:nvPr/>
        </p:nvSpPr>
        <p:spPr>
          <a:xfrm>
            <a:off x="467544" y="188640"/>
            <a:ext cx="61206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b="1" dirty="0" smtClean="0"/>
              <a:t>Project Timetable</a:t>
            </a:r>
            <a:endParaRPr lang="en-GB" sz="3600" b="1" dirty="0"/>
          </a:p>
        </p:txBody>
      </p:sp>
    </p:spTree>
    <p:extLst>
      <p:ext uri="{BB962C8B-B14F-4D97-AF65-F5344CB8AC3E}">
        <p14:creationId xmlns:p14="http://schemas.microsoft.com/office/powerpoint/2010/main" val="254986402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23528" y="260648"/>
            <a:ext cx="576064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b="1" dirty="0" smtClean="0"/>
              <a:t>Consultation</a:t>
            </a:r>
            <a:endParaRPr lang="en-GB" sz="3200" b="1" dirty="0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99965463"/>
              </p:ext>
            </p:extLst>
          </p:nvPr>
        </p:nvGraphicFramePr>
        <p:xfrm>
          <a:off x="323528" y="1196752"/>
          <a:ext cx="3240360" cy="458305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7" name="Acrobat Document" r:id="rId3" imgW="8019817" imgH="11344209" progId="AcroExch.Document.7">
                  <p:embed/>
                </p:oleObj>
              </mc:Choice>
              <mc:Fallback>
                <p:oleObj name="Acrobat Document" r:id="rId3" imgW="8019817" imgH="11344209" progId="AcroExch.Document.7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23528" y="1196752"/>
                        <a:ext cx="3240360" cy="458305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3851920" y="1124744"/>
            <a:ext cx="4536504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 smtClean="0"/>
              <a:t>Community Jamboree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 smtClean="0"/>
              <a:t>School competition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 smtClean="0"/>
              <a:t>Two e-surveys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 smtClean="0"/>
              <a:t>Two business meetings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 smtClean="0"/>
              <a:t>Options exhibition (Tesco and Tourist Information Centre)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 smtClean="0"/>
              <a:t>Stakeholder meetings</a:t>
            </a:r>
            <a:endParaRPr lang="en-GB" dirty="0"/>
          </a:p>
        </p:txBody>
      </p:sp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0678" y="3802400"/>
            <a:ext cx="1597903" cy="2401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1209" y="4077072"/>
            <a:ext cx="2293610" cy="15262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4" name="Picture 12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4248" y="3801186"/>
            <a:ext cx="2016645" cy="15124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1588164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59405460"/>
              </p:ext>
            </p:extLst>
          </p:nvPr>
        </p:nvGraphicFramePr>
        <p:xfrm>
          <a:off x="0" y="260648"/>
          <a:ext cx="9144000" cy="646161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7" name="Acrobat Document" r:id="rId3" imgW="8019817" imgH="5667099" progId="AcroExch.Document.7">
                  <p:embed/>
                </p:oleObj>
              </mc:Choice>
              <mc:Fallback>
                <p:oleObj name="Acrobat Document" r:id="rId3" imgW="8019817" imgH="5667099" progId="AcroExch.Document.7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0" y="260648"/>
                        <a:ext cx="9144000" cy="646161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131807" y="620688"/>
            <a:ext cx="4536504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3200" b="1" dirty="0" smtClean="0">
                <a:solidFill>
                  <a:schemeClr val="accent3"/>
                </a:solidFill>
              </a:rPr>
              <a:t>Working in Winnall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3200" b="1" dirty="0" smtClean="0">
                <a:solidFill>
                  <a:schemeClr val="accent3"/>
                </a:solidFill>
              </a:rPr>
              <a:t>Living in Winnall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3200" b="1" dirty="0" smtClean="0">
                <a:solidFill>
                  <a:schemeClr val="accent3"/>
                </a:solidFill>
              </a:rPr>
              <a:t>Travelling in Winnall</a:t>
            </a:r>
            <a:endParaRPr lang="en-GB" sz="3200" b="1" dirty="0">
              <a:solidFill>
                <a:schemeClr val="accent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126445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80006" y="202792"/>
            <a:ext cx="655223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b="1" dirty="0" smtClean="0"/>
              <a:t>Vision for Winnall</a:t>
            </a:r>
            <a:endParaRPr lang="en-GB" sz="32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251520" y="1237416"/>
            <a:ext cx="8568952" cy="38472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i="1" dirty="0">
                <a:latin typeface="Arial"/>
              </a:rPr>
              <a:t>“</a:t>
            </a:r>
            <a:r>
              <a:rPr lang="en-GB" sz="2000" i="1" dirty="0">
                <a:latin typeface="Arial"/>
              </a:rPr>
              <a:t>Winnall will continue to be a place where people are </a:t>
            </a:r>
            <a:r>
              <a:rPr lang="en-GB" sz="2000" i="1" dirty="0" smtClean="0">
                <a:latin typeface="Arial"/>
              </a:rPr>
              <a:t>proud to </a:t>
            </a:r>
            <a:r>
              <a:rPr lang="en-GB" sz="2000" i="1" dirty="0">
                <a:latin typeface="Arial"/>
              </a:rPr>
              <a:t>live and work. </a:t>
            </a:r>
            <a:r>
              <a:rPr lang="en-GB" sz="2000" i="1" dirty="0">
                <a:solidFill>
                  <a:srgbClr val="FF0000"/>
                </a:solidFill>
                <a:latin typeface="Arial"/>
              </a:rPr>
              <a:t>It will cater for a range of </a:t>
            </a:r>
            <a:r>
              <a:rPr lang="en-GB" sz="2000" i="1" dirty="0" smtClean="0">
                <a:solidFill>
                  <a:srgbClr val="FF0000"/>
                </a:solidFill>
                <a:latin typeface="Arial"/>
              </a:rPr>
              <a:t>employment activities</a:t>
            </a:r>
            <a:r>
              <a:rPr lang="en-GB" sz="2000" i="1" dirty="0">
                <a:solidFill>
                  <a:srgbClr val="FF0000"/>
                </a:solidFill>
                <a:latin typeface="Arial"/>
              </a:rPr>
              <a:t>, with space for companies to start up, stay </a:t>
            </a:r>
            <a:r>
              <a:rPr lang="en-GB" sz="2000" i="1" dirty="0" smtClean="0">
                <a:solidFill>
                  <a:srgbClr val="FF0000"/>
                </a:solidFill>
                <a:latin typeface="Arial"/>
              </a:rPr>
              <a:t>and grow</a:t>
            </a:r>
            <a:r>
              <a:rPr lang="en-GB" sz="2000" i="1" dirty="0">
                <a:solidFill>
                  <a:srgbClr val="FF0000"/>
                </a:solidFill>
                <a:latin typeface="Arial"/>
              </a:rPr>
              <a:t>. </a:t>
            </a:r>
            <a:r>
              <a:rPr lang="en-GB" sz="2000" i="1" dirty="0">
                <a:latin typeface="Arial"/>
              </a:rPr>
              <a:t>The residential neighbourhood will be known for </a:t>
            </a:r>
            <a:r>
              <a:rPr lang="en-GB" sz="2000" i="1" dirty="0" smtClean="0">
                <a:latin typeface="Arial"/>
              </a:rPr>
              <a:t>its high </a:t>
            </a:r>
            <a:r>
              <a:rPr lang="en-GB" sz="2000" i="1" dirty="0">
                <a:latin typeface="Arial"/>
              </a:rPr>
              <a:t>quality green spaces and strong community heart.</a:t>
            </a:r>
          </a:p>
          <a:p>
            <a:r>
              <a:rPr lang="en-GB" sz="2000" i="1" dirty="0">
                <a:latin typeface="Arial"/>
              </a:rPr>
              <a:t>Walking and cycling will be encouraged and improved </a:t>
            </a:r>
            <a:r>
              <a:rPr lang="en-GB" sz="2000" i="1" dirty="0" smtClean="0">
                <a:latin typeface="Arial"/>
              </a:rPr>
              <a:t>bus services </a:t>
            </a:r>
            <a:r>
              <a:rPr lang="en-GB" sz="2000" i="1" dirty="0">
                <a:latin typeface="Arial"/>
              </a:rPr>
              <a:t>promoted. Parking provision will also be improved</a:t>
            </a:r>
            <a:r>
              <a:rPr lang="en-GB" sz="2000" i="1" dirty="0" smtClean="0">
                <a:latin typeface="Arial"/>
              </a:rPr>
              <a:t>. It </a:t>
            </a:r>
            <a:r>
              <a:rPr lang="en-GB" sz="2000" i="1" dirty="0">
                <a:latin typeface="Arial"/>
              </a:rPr>
              <a:t>will be easier to reach the city centre, station and moors</a:t>
            </a:r>
            <a:r>
              <a:rPr lang="en-GB" sz="2000" i="1" dirty="0" smtClean="0">
                <a:latin typeface="Arial"/>
              </a:rPr>
              <a:t>. Winnall </a:t>
            </a:r>
            <a:r>
              <a:rPr lang="en-GB" sz="2000" i="1" dirty="0">
                <a:latin typeface="Arial"/>
              </a:rPr>
              <a:t>be an attractive and welcoming gateway to the city</a:t>
            </a:r>
            <a:r>
              <a:rPr lang="en-GB" sz="2000" i="1" dirty="0" smtClean="0">
                <a:latin typeface="Arial"/>
              </a:rPr>
              <a:t>, </a:t>
            </a:r>
            <a:r>
              <a:rPr lang="en-GB" sz="2000" i="1" dirty="0" smtClean="0">
                <a:solidFill>
                  <a:srgbClr val="FF0000"/>
                </a:solidFill>
                <a:latin typeface="Arial"/>
              </a:rPr>
              <a:t>with </a:t>
            </a:r>
            <a:r>
              <a:rPr lang="en-GB" sz="2000" i="1" dirty="0">
                <a:solidFill>
                  <a:srgbClr val="FF0000"/>
                </a:solidFill>
                <a:latin typeface="Arial"/>
              </a:rPr>
              <a:t>supporting services for the employment area, such as </a:t>
            </a:r>
            <a:r>
              <a:rPr lang="en-GB" sz="2000" i="1" dirty="0" smtClean="0">
                <a:solidFill>
                  <a:srgbClr val="FF0000"/>
                </a:solidFill>
                <a:latin typeface="Arial"/>
              </a:rPr>
              <a:t>a café</a:t>
            </a:r>
            <a:r>
              <a:rPr lang="en-GB" sz="2000" i="1" dirty="0">
                <a:solidFill>
                  <a:srgbClr val="FF0000"/>
                </a:solidFill>
                <a:latin typeface="Arial"/>
              </a:rPr>
              <a:t>, meeting space and flexible business units located in </a:t>
            </a:r>
            <a:r>
              <a:rPr lang="en-GB" sz="2000" i="1" dirty="0" smtClean="0">
                <a:solidFill>
                  <a:srgbClr val="FF0000"/>
                </a:solidFill>
                <a:latin typeface="Arial"/>
              </a:rPr>
              <a:t>a new </a:t>
            </a:r>
            <a:r>
              <a:rPr lang="en-GB" sz="2000" i="1" dirty="0">
                <a:solidFill>
                  <a:srgbClr val="FF0000"/>
                </a:solidFill>
                <a:latin typeface="Arial"/>
              </a:rPr>
              <a:t>hub on </a:t>
            </a:r>
            <a:r>
              <a:rPr lang="en-GB" sz="2000" i="1" dirty="0" err="1">
                <a:solidFill>
                  <a:srgbClr val="FF0000"/>
                </a:solidFill>
                <a:latin typeface="Arial"/>
              </a:rPr>
              <a:t>Moorside</a:t>
            </a:r>
            <a:r>
              <a:rPr lang="en-GB" sz="2000" i="1" dirty="0">
                <a:solidFill>
                  <a:srgbClr val="FF0000"/>
                </a:solidFill>
                <a:latin typeface="Arial"/>
              </a:rPr>
              <a:t> Road. Winnall will be a place for</a:t>
            </a:r>
          </a:p>
          <a:p>
            <a:r>
              <a:rPr lang="en-GB" sz="2000" i="1" dirty="0">
                <a:solidFill>
                  <a:srgbClr val="FF0000"/>
                </a:solidFill>
                <a:latin typeface="Arial"/>
              </a:rPr>
              <a:t>continued </a:t>
            </a:r>
            <a:r>
              <a:rPr lang="en-GB" sz="2000" i="1" dirty="0" smtClean="0">
                <a:solidFill>
                  <a:srgbClr val="FF0000"/>
                </a:solidFill>
                <a:latin typeface="Arial"/>
              </a:rPr>
              <a:t>economic </a:t>
            </a:r>
            <a:r>
              <a:rPr lang="en-GB" sz="2000" i="1" dirty="0">
                <a:solidFill>
                  <a:srgbClr val="FF0000"/>
                </a:solidFill>
                <a:latin typeface="Arial"/>
              </a:rPr>
              <a:t>investment and success</a:t>
            </a:r>
            <a:r>
              <a:rPr lang="en-GB" sz="2000" i="1" dirty="0">
                <a:latin typeface="Arial"/>
              </a:rPr>
              <a:t>, and </a:t>
            </a:r>
            <a:r>
              <a:rPr lang="en-GB" sz="2000" i="1" dirty="0" smtClean="0">
                <a:latin typeface="Arial"/>
              </a:rPr>
              <a:t>where residential </a:t>
            </a:r>
            <a:r>
              <a:rPr lang="en-GB" sz="2000" i="1" dirty="0">
                <a:latin typeface="Arial"/>
              </a:rPr>
              <a:t>amenity is respected and improved.”</a:t>
            </a:r>
            <a:endParaRPr lang="en-GB" sz="2000" dirty="0"/>
          </a:p>
        </p:txBody>
      </p:sp>
    </p:spTree>
    <p:extLst>
      <p:ext uri="{BB962C8B-B14F-4D97-AF65-F5344CB8AC3E}">
        <p14:creationId xmlns:p14="http://schemas.microsoft.com/office/powerpoint/2010/main" val="69808750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80006" y="202792"/>
            <a:ext cx="655223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dirty="0" smtClean="0"/>
              <a:t>Working in Winnall – Key Issues 1</a:t>
            </a:r>
            <a:endParaRPr lang="en-GB" sz="28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251520" y="1237416"/>
            <a:ext cx="8568952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The nature of </a:t>
            </a:r>
            <a:r>
              <a:rPr lang="en-GB" dirty="0" smtClean="0"/>
              <a:t>the employment </a:t>
            </a:r>
            <a:r>
              <a:rPr lang="en-GB" dirty="0"/>
              <a:t>area </a:t>
            </a:r>
            <a:r>
              <a:rPr lang="en-GB" dirty="0" smtClean="0"/>
              <a:t>is changing, </a:t>
            </a:r>
            <a:r>
              <a:rPr lang="en-GB" dirty="0"/>
              <a:t>with more </a:t>
            </a:r>
            <a:r>
              <a:rPr lang="en-GB" dirty="0" smtClean="0"/>
              <a:t>retail and </a:t>
            </a:r>
            <a:r>
              <a:rPr lang="en-GB" dirty="0"/>
              <a:t>trade </a:t>
            </a:r>
            <a:r>
              <a:rPr lang="en-GB" dirty="0" smtClean="0"/>
              <a:t>activities locating </a:t>
            </a:r>
            <a:r>
              <a:rPr lang="en-GB" dirty="0"/>
              <a:t>here</a:t>
            </a:r>
            <a:r>
              <a:rPr lang="en-GB" dirty="0" smtClean="0"/>
              <a:t>.</a:t>
            </a:r>
          </a:p>
          <a:p>
            <a:endParaRPr lang="en-GB" dirty="0"/>
          </a:p>
          <a:p>
            <a:r>
              <a:rPr lang="en-GB" dirty="0"/>
              <a:t>There is a lack of </a:t>
            </a:r>
            <a:r>
              <a:rPr lang="en-GB" dirty="0" smtClean="0"/>
              <a:t>space and </a:t>
            </a:r>
            <a:r>
              <a:rPr lang="en-GB" dirty="0"/>
              <a:t>premises for </a:t>
            </a:r>
            <a:r>
              <a:rPr lang="en-GB" dirty="0" smtClean="0"/>
              <a:t>small businesses </a:t>
            </a:r>
            <a:r>
              <a:rPr lang="en-GB" dirty="0"/>
              <a:t>to be able </a:t>
            </a:r>
            <a:r>
              <a:rPr lang="en-GB" dirty="0" smtClean="0"/>
              <a:t>to grow </a:t>
            </a:r>
            <a:r>
              <a:rPr lang="en-GB" dirty="0"/>
              <a:t>and stay within </a:t>
            </a:r>
            <a:r>
              <a:rPr lang="en-GB" dirty="0" smtClean="0"/>
              <a:t>the area.</a:t>
            </a:r>
          </a:p>
          <a:p>
            <a:endParaRPr lang="en-GB" dirty="0"/>
          </a:p>
          <a:p>
            <a:r>
              <a:rPr lang="en-GB" dirty="0"/>
              <a:t>There is a need </a:t>
            </a:r>
            <a:r>
              <a:rPr lang="en-GB" dirty="0" smtClean="0"/>
              <a:t>for incubator </a:t>
            </a:r>
            <a:r>
              <a:rPr lang="en-GB" dirty="0"/>
              <a:t>space to </a:t>
            </a:r>
            <a:r>
              <a:rPr lang="en-GB" dirty="0" smtClean="0"/>
              <a:t>help attract </a:t>
            </a:r>
            <a:r>
              <a:rPr lang="en-GB" dirty="0"/>
              <a:t>a more </a:t>
            </a:r>
            <a:r>
              <a:rPr lang="en-GB" dirty="0" smtClean="0"/>
              <a:t>diverse employment </a:t>
            </a:r>
            <a:r>
              <a:rPr lang="en-GB" dirty="0"/>
              <a:t>base </a:t>
            </a:r>
            <a:r>
              <a:rPr lang="en-GB" dirty="0" smtClean="0"/>
              <a:t>and respond </a:t>
            </a:r>
            <a:r>
              <a:rPr lang="en-GB" dirty="0"/>
              <a:t>to </a:t>
            </a:r>
            <a:r>
              <a:rPr lang="en-GB" dirty="0" smtClean="0"/>
              <a:t>changing economies </a:t>
            </a:r>
            <a:r>
              <a:rPr lang="en-GB" dirty="0"/>
              <a:t>(</a:t>
            </a:r>
            <a:r>
              <a:rPr lang="en-GB" dirty="0" smtClean="0"/>
              <a:t>including, for example</a:t>
            </a:r>
            <a:r>
              <a:rPr lang="en-GB" dirty="0"/>
              <a:t>, creative </a:t>
            </a:r>
            <a:r>
              <a:rPr lang="en-GB" dirty="0" smtClean="0"/>
              <a:t>and cultural </a:t>
            </a:r>
            <a:r>
              <a:rPr lang="en-GB" dirty="0"/>
              <a:t>industries, </a:t>
            </a:r>
            <a:r>
              <a:rPr lang="en-GB" dirty="0" smtClean="0"/>
              <a:t>and those </a:t>
            </a:r>
            <a:r>
              <a:rPr lang="en-GB" dirty="0"/>
              <a:t>in the low </a:t>
            </a:r>
            <a:r>
              <a:rPr lang="en-GB" dirty="0" smtClean="0"/>
              <a:t>carbon and </a:t>
            </a:r>
            <a:r>
              <a:rPr lang="en-GB" dirty="0"/>
              <a:t>green sectors</a:t>
            </a:r>
            <a:r>
              <a:rPr lang="en-GB" dirty="0" smtClean="0"/>
              <a:t>).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4227540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520" y="1124744"/>
            <a:ext cx="8229600" cy="5001419"/>
          </a:xfrm>
        </p:spPr>
        <p:txBody>
          <a:bodyPr/>
          <a:lstStyle/>
          <a:p>
            <a:pPr marL="0" lvl="0" indent="0" eaLnBrk="1" hangingPunct="1">
              <a:spcBef>
                <a:spcPct val="0"/>
              </a:spcBef>
              <a:buNone/>
            </a:pPr>
            <a:endParaRPr lang="en-GB" sz="2400" kern="1200" dirty="0">
              <a:solidFill>
                <a:srgbClr val="000000"/>
              </a:solidFill>
              <a:latin typeface="Arial" charset="0"/>
            </a:endParaRPr>
          </a:p>
          <a:p>
            <a:pPr eaLnBrk="1" hangingPunct="1">
              <a:spcBef>
                <a:spcPct val="0"/>
              </a:spcBef>
            </a:pPr>
            <a:r>
              <a:rPr lang="en-GB" sz="2400" kern="1200" dirty="0">
                <a:solidFill>
                  <a:srgbClr val="000000"/>
                </a:solidFill>
                <a:latin typeface="Arial" charset="0"/>
              </a:rPr>
              <a:t>The employment area suffers from a poor image, limited branding and generally poor quality environment.</a:t>
            </a:r>
          </a:p>
          <a:p>
            <a:pPr eaLnBrk="1" hangingPunct="1">
              <a:spcBef>
                <a:spcPct val="0"/>
              </a:spcBef>
            </a:pPr>
            <a:endParaRPr lang="en-GB" sz="2400" kern="1200" dirty="0">
              <a:solidFill>
                <a:srgbClr val="000000"/>
              </a:solidFill>
              <a:latin typeface="Arial" charset="0"/>
            </a:endParaRPr>
          </a:p>
          <a:p>
            <a:pPr eaLnBrk="1" hangingPunct="1">
              <a:spcBef>
                <a:spcPct val="0"/>
              </a:spcBef>
            </a:pPr>
            <a:r>
              <a:rPr lang="en-GB" sz="2400" kern="1200" dirty="0">
                <a:solidFill>
                  <a:srgbClr val="000000"/>
                </a:solidFill>
                <a:latin typeface="Arial" charset="0"/>
              </a:rPr>
              <a:t>There are issues with broadband speed.</a:t>
            </a:r>
          </a:p>
          <a:p>
            <a:endParaRPr lang="en-GB" dirty="0"/>
          </a:p>
        </p:txBody>
      </p:sp>
      <p:sp>
        <p:nvSpPr>
          <p:cNvPr id="4" name="TextBox 3"/>
          <p:cNvSpPr txBox="1"/>
          <p:nvPr/>
        </p:nvSpPr>
        <p:spPr>
          <a:xfrm>
            <a:off x="107504" y="254010"/>
            <a:ext cx="61926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dirty="0" smtClean="0"/>
              <a:t>Working in Winnall – Key Issues 2</a:t>
            </a:r>
            <a:endParaRPr lang="en-GB" sz="2800" b="1" dirty="0"/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3068960"/>
            <a:ext cx="2808734" cy="24508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271526" y="5519807"/>
            <a:ext cx="30963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800" dirty="0" smtClean="0"/>
              <a:t>Red Cat Brewing</a:t>
            </a:r>
            <a:endParaRPr lang="en-GB" sz="1800" dirty="0"/>
          </a:p>
        </p:txBody>
      </p:sp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60254" y="4244915"/>
            <a:ext cx="2819400" cy="1619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3225305" y="3855850"/>
            <a:ext cx="25202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800" dirty="0" smtClean="0"/>
              <a:t>Premier </a:t>
            </a:r>
            <a:r>
              <a:rPr lang="en-GB" sz="1800" dirty="0" smtClean="0"/>
              <a:t>Inn</a:t>
            </a:r>
            <a:endParaRPr lang="en-GB" sz="1800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79654" y="3068960"/>
            <a:ext cx="2600325" cy="176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5879654" y="4831085"/>
            <a:ext cx="26003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800" dirty="0" smtClean="0"/>
              <a:t>Basepoint</a:t>
            </a:r>
            <a:endParaRPr lang="en-GB" sz="1800" dirty="0"/>
          </a:p>
        </p:txBody>
      </p:sp>
    </p:spTree>
    <p:extLst>
      <p:ext uri="{BB962C8B-B14F-4D97-AF65-F5344CB8AC3E}">
        <p14:creationId xmlns:p14="http://schemas.microsoft.com/office/powerpoint/2010/main" val="34057027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24744"/>
            <a:ext cx="8229600" cy="5001419"/>
          </a:xfrm>
        </p:spPr>
        <p:txBody>
          <a:bodyPr/>
          <a:lstStyle/>
          <a:p>
            <a:pPr marL="0" indent="0">
              <a:buNone/>
            </a:pPr>
            <a:r>
              <a:rPr lang="en-GB" sz="2400" dirty="0" smtClean="0"/>
              <a:t>Winnall </a:t>
            </a:r>
            <a:r>
              <a:rPr lang="en-GB" sz="2400" dirty="0"/>
              <a:t>Industrial Estate is a thriving and well occupied employment </a:t>
            </a:r>
            <a:r>
              <a:rPr lang="en-GB" sz="2400" dirty="0" smtClean="0"/>
              <a:t>area … People </a:t>
            </a:r>
            <a:r>
              <a:rPr lang="en-GB" sz="2400" dirty="0"/>
              <a:t>enjoy working in the area</a:t>
            </a:r>
            <a:r>
              <a:rPr lang="en-GB" sz="2400" dirty="0" smtClean="0"/>
              <a:t>, </a:t>
            </a:r>
            <a:r>
              <a:rPr lang="en-GB" sz="2400" dirty="0"/>
              <a:t>[</a:t>
            </a:r>
            <a:r>
              <a:rPr lang="en-GB" sz="2400" dirty="0" smtClean="0"/>
              <a:t>but] </a:t>
            </a:r>
            <a:r>
              <a:rPr lang="en-GB" sz="2400" dirty="0"/>
              <a:t>there are a number of ways it could </a:t>
            </a:r>
            <a:r>
              <a:rPr lang="en-GB" sz="2400" dirty="0" smtClean="0"/>
              <a:t>be improved </a:t>
            </a:r>
            <a:r>
              <a:rPr lang="en-GB" sz="2400" dirty="0"/>
              <a:t>to better support the business function of the area. </a:t>
            </a:r>
            <a:endParaRPr lang="en-GB" sz="2400" dirty="0" smtClean="0"/>
          </a:p>
          <a:p>
            <a:pPr marL="0" indent="0">
              <a:buNone/>
            </a:pPr>
            <a:r>
              <a:rPr lang="en-GB" sz="2400" dirty="0" smtClean="0"/>
              <a:t>These </a:t>
            </a:r>
            <a:r>
              <a:rPr lang="en-GB" sz="2400" dirty="0"/>
              <a:t>should </a:t>
            </a:r>
            <a:r>
              <a:rPr lang="en-GB" sz="2400" dirty="0" smtClean="0"/>
              <a:t>help reinvigorate </a:t>
            </a:r>
            <a:r>
              <a:rPr lang="en-GB" sz="2400" dirty="0"/>
              <a:t>the employment area so that it can respond to changing economies</a:t>
            </a:r>
            <a:r>
              <a:rPr lang="en-GB" sz="2400" dirty="0" smtClean="0"/>
              <a:t>, including:</a:t>
            </a:r>
          </a:p>
          <a:p>
            <a:r>
              <a:rPr lang="en-GB" sz="2400" dirty="0" smtClean="0"/>
              <a:t>new </a:t>
            </a:r>
            <a:r>
              <a:rPr lang="en-GB" sz="2400" dirty="0"/>
              <a:t>businesses who want to locate in the </a:t>
            </a:r>
            <a:r>
              <a:rPr lang="en-GB" sz="2400" dirty="0" smtClean="0"/>
              <a:t>area</a:t>
            </a:r>
          </a:p>
          <a:p>
            <a:r>
              <a:rPr lang="en-GB" sz="2400" dirty="0" smtClean="0"/>
              <a:t>those </a:t>
            </a:r>
            <a:r>
              <a:rPr lang="en-GB" sz="2400" dirty="0"/>
              <a:t>who are growing </a:t>
            </a:r>
            <a:r>
              <a:rPr lang="en-GB" sz="2400" dirty="0" smtClean="0"/>
              <a:t>and need </a:t>
            </a:r>
            <a:r>
              <a:rPr lang="en-GB" sz="2400" dirty="0"/>
              <a:t>space so they can stay in Winnall, </a:t>
            </a:r>
            <a:r>
              <a:rPr lang="en-GB" sz="2400" dirty="0" smtClean="0"/>
              <a:t>and</a:t>
            </a:r>
          </a:p>
          <a:p>
            <a:r>
              <a:rPr lang="en-GB" sz="2400" dirty="0" smtClean="0"/>
              <a:t>those </a:t>
            </a:r>
            <a:r>
              <a:rPr lang="en-GB" sz="2400" dirty="0"/>
              <a:t>already in Winnall whose </a:t>
            </a:r>
            <a:r>
              <a:rPr lang="en-GB" sz="2400" dirty="0" smtClean="0"/>
              <a:t>presence should </a:t>
            </a:r>
            <a:r>
              <a:rPr lang="en-GB" sz="2400" dirty="0"/>
              <a:t>be retained and continued economic investment encouraged. </a:t>
            </a:r>
            <a:endParaRPr lang="en-GB" sz="2400" dirty="0" smtClean="0"/>
          </a:p>
          <a:p>
            <a:pPr marL="0" indent="0">
              <a:buNone/>
            </a:pPr>
            <a:endParaRPr lang="en-GB" sz="2400" dirty="0"/>
          </a:p>
        </p:txBody>
      </p:sp>
      <p:sp>
        <p:nvSpPr>
          <p:cNvPr id="4" name="TextBox 3"/>
          <p:cNvSpPr txBox="1"/>
          <p:nvPr/>
        </p:nvSpPr>
        <p:spPr>
          <a:xfrm>
            <a:off x="179512" y="260648"/>
            <a:ext cx="640871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b="1" dirty="0" smtClean="0"/>
              <a:t>Working in Winnall: Summary</a:t>
            </a:r>
            <a:endParaRPr lang="en-GB" sz="3200" b="1" dirty="0"/>
          </a:p>
        </p:txBody>
      </p:sp>
    </p:spTree>
    <p:extLst>
      <p:ext uri="{BB962C8B-B14F-4D97-AF65-F5344CB8AC3E}">
        <p14:creationId xmlns:p14="http://schemas.microsoft.com/office/powerpoint/2010/main" val="65948153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owerpoint">
  <a:themeElements>
    <a:clrScheme name="Powerpoint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Powerpoin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Powerpoin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owerpoint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owerpoint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owerpoint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owerpoint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owerpoint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owerpoint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Custom Design">
  <a:themeElements>
    <a:clrScheme name="Custom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Custom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Powerpoint</Template>
  <TotalTime>5465</TotalTime>
  <Words>937</Words>
  <Application>Microsoft Office PowerPoint</Application>
  <PresentationFormat>On-screen Show (4:3)</PresentationFormat>
  <Paragraphs>115</Paragraphs>
  <Slides>20</Slides>
  <Notes>1</Notes>
  <HiddenSlides>0</HiddenSlides>
  <MMClips>0</MMClips>
  <ScaleCrop>false</ScaleCrop>
  <HeadingPairs>
    <vt:vector size="6" baseType="variant">
      <vt:variant>
        <vt:lpstr>Theme</vt:lpstr>
      </vt:variant>
      <vt:variant>
        <vt:i4>2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Powerpoint</vt:lpstr>
      <vt:lpstr>Custom Design</vt:lpstr>
      <vt:lpstr>Acrobat Document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Winchester City Council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Title of presentation</dc:title>
  <dc:creator>lzhang</dc:creator>
  <cp:lastModifiedBy>Appleby</cp:lastModifiedBy>
  <cp:revision>357</cp:revision>
  <dcterms:created xsi:type="dcterms:W3CDTF">2007-09-17T14:19:36Z</dcterms:created>
  <dcterms:modified xsi:type="dcterms:W3CDTF">2016-01-27T22:05:31Z</dcterms:modified>
</cp:coreProperties>
</file>