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16"/>
  </p:notesMasterIdLst>
  <p:sldIdLst>
    <p:sldId id="256" r:id="rId7"/>
    <p:sldId id="323" r:id="rId8"/>
    <p:sldId id="416" r:id="rId9"/>
    <p:sldId id="319" r:id="rId10"/>
    <p:sldId id="329" r:id="rId11"/>
    <p:sldId id="414" r:id="rId12"/>
    <p:sldId id="313" r:id="rId13"/>
    <p:sldId id="415" r:id="rId14"/>
    <p:sldId id="413" r:id="rId15"/>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4BDE60-1356-241A-9E8B-685699B71E4D}" name="Perkovic, Ivan" initials="PI" userId="S::enviip@hants.gov.uk::72a17346-87c9-4900-95cb-7228c36ce0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rkovic, Ivan" initials="PI" lastIdx="1" clrIdx="0">
    <p:extLst>
      <p:ext uri="{19B8F6BF-5375-455C-9EA6-DF929625EA0E}">
        <p15:presenceInfo xmlns:p15="http://schemas.microsoft.com/office/powerpoint/2012/main" userId="S::ztnverk@ucl.ac.uk::2e6b14b7-977f-46d8-a263-e9a485cd68c7" providerId="AD"/>
      </p:ext>
    </p:extLst>
  </p:cmAuthor>
  <p:cmAuthor id="2" name="Henry, Gareth" initials="HG" lastIdx="7" clrIdx="1">
    <p:extLst>
      <p:ext uri="{19B8F6BF-5375-455C-9EA6-DF929625EA0E}">
        <p15:presenceInfo xmlns:p15="http://schemas.microsoft.com/office/powerpoint/2012/main" userId="S::envngh@hants.gov.uk::0edae6b0-9a26-4581-b8a6-2a025a45d3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2248"/>
    <a:srgbClr val="911C40"/>
    <a:srgbClr val="901C40"/>
    <a:srgbClr val="FF4F4F"/>
    <a:srgbClr val="6600CC"/>
    <a:srgbClr val="009B9B"/>
    <a:srgbClr val="FF9393"/>
    <a:srgbClr val="008080"/>
    <a:srgbClr val="4D245E"/>
    <a:srgbClr val="0095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91" autoAdjust="0"/>
    <p:restoredTop sz="95756" autoAdjust="0"/>
  </p:normalViewPr>
  <p:slideViewPr>
    <p:cSldViewPr snapToGrid="0">
      <p:cViewPr varScale="1">
        <p:scale>
          <a:sx n="92" d="100"/>
          <a:sy n="92" d="100"/>
        </p:scale>
        <p:origin x="533"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53854" y="0"/>
            <a:ext cx="3024770" cy="458788"/>
          </a:xfrm>
          <a:prstGeom prst="rect">
            <a:avLst/>
          </a:prstGeom>
        </p:spPr>
        <p:txBody>
          <a:bodyPr vert="horz" lIns="91440" tIns="45720" rIns="91440" bIns="45720" rtlCol="0"/>
          <a:lstStyle>
            <a:lvl1pPr algn="r">
              <a:defRPr sz="1200"/>
            </a:lvl1pPr>
          </a:lstStyle>
          <a:p>
            <a:fld id="{8EC5661A-D0EB-4266-A062-114C6B083332}" type="datetimeFigureOut">
              <a:rPr lang="en-GB" smtClean="0"/>
              <a:t>24/06/2025</a:t>
            </a:fld>
            <a:endParaRPr lang="en-GB" dirty="0"/>
          </a:p>
        </p:txBody>
      </p:sp>
      <p:sp>
        <p:nvSpPr>
          <p:cNvPr id="4" name="Slide Image Placeholder 3"/>
          <p:cNvSpPr>
            <a:spLocks noGrp="1" noRot="1" noChangeAspect="1"/>
          </p:cNvSpPr>
          <p:nvPr>
            <p:ph type="sldImg" idx="2"/>
          </p:nvPr>
        </p:nvSpPr>
        <p:spPr>
          <a:xfrm>
            <a:off x="747713" y="1143000"/>
            <a:ext cx="5484812"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302477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53854" y="8685213"/>
            <a:ext cx="3024770" cy="458787"/>
          </a:xfrm>
          <a:prstGeom prst="rect">
            <a:avLst/>
          </a:prstGeom>
        </p:spPr>
        <p:txBody>
          <a:bodyPr vert="horz" lIns="91440" tIns="45720" rIns="91440" bIns="45720" rtlCol="0" anchor="b"/>
          <a:lstStyle>
            <a:lvl1pPr algn="r">
              <a:defRPr sz="1200"/>
            </a:lvl1pPr>
          </a:lstStyle>
          <a:p>
            <a:fld id="{DD45EBDF-2696-493A-8823-9A2B411FB215}" type="slidenum">
              <a:rPr lang="en-GB" smtClean="0"/>
              <a:t>‹#›</a:t>
            </a:fld>
            <a:endParaRPr lang="en-GB" dirty="0"/>
          </a:p>
        </p:txBody>
      </p:sp>
    </p:spTree>
    <p:extLst>
      <p:ext uri="{BB962C8B-B14F-4D97-AF65-F5344CB8AC3E}">
        <p14:creationId xmlns:p14="http://schemas.microsoft.com/office/powerpoint/2010/main" val="1016282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0727CA-227D-4266-A5B5-73473BADF9BE}" type="slidenum">
              <a:rPr lang="en-GB" smtClean="0"/>
              <a:t>1</a:t>
            </a:fld>
            <a:endParaRPr lang="en-GB" dirty="0"/>
          </a:p>
        </p:txBody>
      </p:sp>
    </p:spTree>
    <p:extLst>
      <p:ext uri="{BB962C8B-B14F-4D97-AF65-F5344CB8AC3E}">
        <p14:creationId xmlns:p14="http://schemas.microsoft.com/office/powerpoint/2010/main" val="172542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95841-B232-42AB-BE53-A867F678290D}" type="slidenum">
              <a:rPr lang="en-US" smtClean="0"/>
              <a:t>2</a:t>
            </a:fld>
            <a:endParaRPr lang="en-US" dirty="0"/>
          </a:p>
        </p:txBody>
      </p:sp>
    </p:spTree>
    <p:extLst>
      <p:ext uri="{BB962C8B-B14F-4D97-AF65-F5344CB8AC3E}">
        <p14:creationId xmlns:p14="http://schemas.microsoft.com/office/powerpoint/2010/main" val="23238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45EBDF-2696-493A-8823-9A2B411FB215}" type="slidenum">
              <a:rPr lang="en-GB" smtClean="0"/>
              <a:t>3</a:t>
            </a:fld>
            <a:endParaRPr lang="en-GB" dirty="0"/>
          </a:p>
        </p:txBody>
      </p:sp>
    </p:spTree>
    <p:extLst>
      <p:ext uri="{BB962C8B-B14F-4D97-AF65-F5344CB8AC3E}">
        <p14:creationId xmlns:p14="http://schemas.microsoft.com/office/powerpoint/2010/main" val="158352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45EBDF-2696-493A-8823-9A2B411FB215}" type="slidenum">
              <a:rPr lang="en-GB" smtClean="0"/>
              <a:t>4</a:t>
            </a:fld>
            <a:endParaRPr lang="en-GB" dirty="0"/>
          </a:p>
        </p:txBody>
      </p:sp>
    </p:spTree>
    <p:extLst>
      <p:ext uri="{BB962C8B-B14F-4D97-AF65-F5344CB8AC3E}">
        <p14:creationId xmlns:p14="http://schemas.microsoft.com/office/powerpoint/2010/main" val="1596121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45EBDF-2696-493A-8823-9A2B411FB215}" type="slidenum">
              <a:rPr lang="en-GB" smtClean="0"/>
              <a:t>5</a:t>
            </a:fld>
            <a:endParaRPr lang="en-GB" dirty="0"/>
          </a:p>
        </p:txBody>
      </p:sp>
    </p:spTree>
    <p:extLst>
      <p:ext uri="{BB962C8B-B14F-4D97-AF65-F5344CB8AC3E}">
        <p14:creationId xmlns:p14="http://schemas.microsoft.com/office/powerpoint/2010/main" val="214440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0727CA-227D-4266-A5B5-73473BADF9BE}" type="slidenum">
              <a:rPr lang="en-GB" smtClean="0"/>
              <a:t>6</a:t>
            </a:fld>
            <a:endParaRPr lang="en-GB" dirty="0"/>
          </a:p>
        </p:txBody>
      </p:sp>
    </p:spTree>
    <p:extLst>
      <p:ext uri="{BB962C8B-B14F-4D97-AF65-F5344CB8AC3E}">
        <p14:creationId xmlns:p14="http://schemas.microsoft.com/office/powerpoint/2010/main" val="2938107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45EBDF-2696-493A-8823-9A2B411FB215}" type="slidenum">
              <a:rPr lang="en-GB" smtClean="0"/>
              <a:t>7</a:t>
            </a:fld>
            <a:endParaRPr lang="en-GB" dirty="0"/>
          </a:p>
        </p:txBody>
      </p:sp>
    </p:spTree>
    <p:extLst>
      <p:ext uri="{BB962C8B-B14F-4D97-AF65-F5344CB8AC3E}">
        <p14:creationId xmlns:p14="http://schemas.microsoft.com/office/powerpoint/2010/main" val="134686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45EBDF-2696-493A-8823-9A2B411FB215}" type="slidenum">
              <a:rPr lang="en-GB" smtClean="0"/>
              <a:t>8</a:t>
            </a:fld>
            <a:endParaRPr lang="en-GB" dirty="0"/>
          </a:p>
        </p:txBody>
      </p:sp>
    </p:spTree>
    <p:extLst>
      <p:ext uri="{BB962C8B-B14F-4D97-AF65-F5344CB8AC3E}">
        <p14:creationId xmlns:p14="http://schemas.microsoft.com/office/powerpoint/2010/main" val="4258771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75B2-6909-4EC4-9D8C-3D159B1ED7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34A35E-5791-4655-ACF7-5DE12FA12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ABA56F-026E-49E5-BBEE-2F6A6D0FC76A}"/>
              </a:ext>
            </a:extLst>
          </p:cNvPr>
          <p:cNvSpPr>
            <a:spLocks noGrp="1"/>
          </p:cNvSpPr>
          <p:nvPr>
            <p:ph type="dt" sz="half" idx="10"/>
          </p:nvPr>
        </p:nvSpPr>
        <p:spPr/>
        <p:txBody>
          <a:bodyPr/>
          <a:lstStyle/>
          <a:p>
            <a:fld id="{B4001B46-CEEF-4862-80B1-C9E284D06533}" type="datetimeFigureOut">
              <a:rPr lang="en-US" smtClean="0"/>
              <a:t>6/24/2025</a:t>
            </a:fld>
            <a:endParaRPr lang="en-US" dirty="0"/>
          </a:p>
        </p:txBody>
      </p:sp>
      <p:sp>
        <p:nvSpPr>
          <p:cNvPr id="5" name="Footer Placeholder 4">
            <a:extLst>
              <a:ext uri="{FF2B5EF4-FFF2-40B4-BE49-F238E27FC236}">
                <a16:creationId xmlns:a16="http://schemas.microsoft.com/office/drawing/2014/main" id="{A441DA6C-76B0-4A7F-B420-EB75F56736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DF5904-F83D-46FE-AA42-9351C14143F8}"/>
              </a:ext>
            </a:extLst>
          </p:cNvPr>
          <p:cNvSpPr>
            <a:spLocks noGrp="1"/>
          </p:cNvSpPr>
          <p:nvPr>
            <p:ph type="sldNum" sz="quarter" idx="12"/>
          </p:nvPr>
        </p:nvSpPr>
        <p:spPr/>
        <p:txBody>
          <a:bodyPr/>
          <a:lstStyle/>
          <a:p>
            <a:fld id="{EA8B81AE-A358-4606-A5F6-B458626CAE61}" type="slidenum">
              <a:rPr lang="en-US" smtClean="0"/>
              <a:t>‹#›</a:t>
            </a:fld>
            <a:endParaRPr lang="en-US" dirty="0"/>
          </a:p>
        </p:txBody>
      </p:sp>
    </p:spTree>
    <p:extLst>
      <p:ext uri="{BB962C8B-B14F-4D97-AF65-F5344CB8AC3E}">
        <p14:creationId xmlns:p14="http://schemas.microsoft.com/office/powerpoint/2010/main" val="45252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F969-4DCD-4A99-BE11-6E9E8C672F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99F9D8-FA69-4F45-A827-3BDF984549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35CD0-D3CF-4EEF-9B61-C4B3B8CBB526}"/>
              </a:ext>
            </a:extLst>
          </p:cNvPr>
          <p:cNvSpPr>
            <a:spLocks noGrp="1"/>
          </p:cNvSpPr>
          <p:nvPr>
            <p:ph type="dt" sz="half" idx="10"/>
          </p:nvPr>
        </p:nvSpPr>
        <p:spPr/>
        <p:txBody>
          <a:bodyPr/>
          <a:lstStyle/>
          <a:p>
            <a:fld id="{B4001B46-CEEF-4862-80B1-C9E284D06533}" type="datetimeFigureOut">
              <a:rPr lang="en-US" smtClean="0"/>
              <a:t>6/24/2025</a:t>
            </a:fld>
            <a:endParaRPr lang="en-US" dirty="0"/>
          </a:p>
        </p:txBody>
      </p:sp>
      <p:sp>
        <p:nvSpPr>
          <p:cNvPr id="5" name="Footer Placeholder 4">
            <a:extLst>
              <a:ext uri="{FF2B5EF4-FFF2-40B4-BE49-F238E27FC236}">
                <a16:creationId xmlns:a16="http://schemas.microsoft.com/office/drawing/2014/main" id="{37C5F626-EFBC-4537-BB3A-CF5298E9AF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975014-29D9-4BA1-9C38-1FFB0F94D355}"/>
              </a:ext>
            </a:extLst>
          </p:cNvPr>
          <p:cNvSpPr>
            <a:spLocks noGrp="1"/>
          </p:cNvSpPr>
          <p:nvPr>
            <p:ph type="sldNum" sz="quarter" idx="12"/>
          </p:nvPr>
        </p:nvSpPr>
        <p:spPr/>
        <p:txBody>
          <a:bodyPr/>
          <a:lstStyle/>
          <a:p>
            <a:fld id="{EA8B81AE-A358-4606-A5F6-B458626CAE61}" type="slidenum">
              <a:rPr lang="en-US" smtClean="0"/>
              <a:t>‹#›</a:t>
            </a:fld>
            <a:endParaRPr lang="en-US" dirty="0"/>
          </a:p>
        </p:txBody>
      </p:sp>
    </p:spTree>
    <p:extLst>
      <p:ext uri="{BB962C8B-B14F-4D97-AF65-F5344CB8AC3E}">
        <p14:creationId xmlns:p14="http://schemas.microsoft.com/office/powerpoint/2010/main" val="385124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53796-CB3A-4536-B433-9E5F344A67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039ECB-9ACE-40C3-8317-3B44909FA6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5402B8-0F52-47ED-9E6D-84BC653B7711}"/>
              </a:ext>
            </a:extLst>
          </p:cNvPr>
          <p:cNvSpPr>
            <a:spLocks noGrp="1"/>
          </p:cNvSpPr>
          <p:nvPr>
            <p:ph type="dt" sz="half" idx="10"/>
          </p:nvPr>
        </p:nvSpPr>
        <p:spPr/>
        <p:txBody>
          <a:bodyPr/>
          <a:lstStyle/>
          <a:p>
            <a:fld id="{B4001B46-CEEF-4862-80B1-C9E284D06533}" type="datetimeFigureOut">
              <a:rPr lang="en-US" smtClean="0"/>
              <a:t>6/24/2025</a:t>
            </a:fld>
            <a:endParaRPr lang="en-US" dirty="0"/>
          </a:p>
        </p:txBody>
      </p:sp>
      <p:sp>
        <p:nvSpPr>
          <p:cNvPr id="5" name="Footer Placeholder 4">
            <a:extLst>
              <a:ext uri="{FF2B5EF4-FFF2-40B4-BE49-F238E27FC236}">
                <a16:creationId xmlns:a16="http://schemas.microsoft.com/office/drawing/2014/main" id="{06E454A3-BB7C-4D6D-920B-5A72F2027C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FD6C3B-5C38-4E58-BBBD-EDBC32C092E3}"/>
              </a:ext>
            </a:extLst>
          </p:cNvPr>
          <p:cNvSpPr>
            <a:spLocks noGrp="1"/>
          </p:cNvSpPr>
          <p:nvPr>
            <p:ph type="sldNum" sz="quarter" idx="12"/>
          </p:nvPr>
        </p:nvSpPr>
        <p:spPr/>
        <p:txBody>
          <a:bodyPr/>
          <a:lstStyle/>
          <a:p>
            <a:fld id="{EA8B81AE-A358-4606-A5F6-B458626CAE61}" type="slidenum">
              <a:rPr lang="en-US" smtClean="0"/>
              <a:t>‹#›</a:t>
            </a:fld>
            <a:endParaRPr lang="en-US" dirty="0"/>
          </a:p>
        </p:txBody>
      </p:sp>
    </p:spTree>
    <p:extLst>
      <p:ext uri="{BB962C8B-B14F-4D97-AF65-F5344CB8AC3E}">
        <p14:creationId xmlns:p14="http://schemas.microsoft.com/office/powerpoint/2010/main" val="2532837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6982"/>
          </a:xfrm>
          <a:prstGeom prst="rect">
            <a:avLst/>
          </a:prstGeom>
        </p:spPr>
        <p:txBody>
          <a:bodyPr/>
          <a:lstStyle>
            <a:lvl1pPr>
              <a:defRPr sz="2800" b="1" i="0" cap="all" baseline="0">
                <a:solidFill>
                  <a:srgbClr val="80224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187777"/>
            <a:ext cx="10515600" cy="4989186"/>
          </a:xfrm>
          <a:prstGeom prst="rect">
            <a:avLst/>
          </a:prstGeom>
        </p:spPr>
        <p:txBody>
          <a:bodyPr/>
          <a:lstStyle>
            <a:lvl1pPr marL="228600" indent="-228600">
              <a:buFontTx/>
              <a:buBlip>
                <a:blip r:embed="rId2"/>
              </a:buBlip>
              <a:defRPr sz="2400" baseline="0">
                <a:latin typeface="Arial" panose="020B0604020202020204" pitchFamily="34" charset="0"/>
                <a:ea typeface="Arial" panose="020B0604020202020204" pitchFamily="34" charset="0"/>
                <a:cs typeface="Arial" panose="020B0604020202020204" pitchFamily="34" charset="0"/>
              </a:defRPr>
            </a:lvl1pPr>
            <a:lvl2pPr marL="685800" indent="-228600">
              <a:buFontTx/>
              <a:buBlip>
                <a:blip r:embed="rId2"/>
              </a:buBlip>
              <a:defRPr sz="2200" baseline="0">
                <a:latin typeface="Arial" panose="020B0604020202020204" pitchFamily="34" charset="0"/>
                <a:ea typeface="Arial" panose="020B0604020202020204" pitchFamily="34" charset="0"/>
                <a:cs typeface="Arial" panose="020B0604020202020204" pitchFamily="34" charset="0"/>
              </a:defRPr>
            </a:lvl2pPr>
            <a:lvl3pPr marL="1143000" indent="-228600">
              <a:buFontTx/>
              <a:buBlip>
                <a:blip r:embed="rId2"/>
              </a:buBlip>
              <a:defRPr sz="200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80398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410732"/>
            <a:ext cx="10515600" cy="1917700"/>
          </a:xfrm>
          <a:prstGeom prst="rect">
            <a:avLst/>
          </a:prstGeom>
        </p:spPr>
        <p:txBody>
          <a:bodyPr anchor="b"/>
          <a:lstStyle>
            <a:lvl1pPr>
              <a:defRPr sz="4800" b="1" i="0">
                <a:solidFill>
                  <a:srgbClr val="80224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3751264"/>
            <a:ext cx="10515600" cy="1481137"/>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505669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lvl1pPr>
              <a:defRPr>
                <a:solidFill>
                  <a:srgbClr val="80224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56200" cy="4351338"/>
          </a:xfrm>
          <a:prstGeom prst="rect">
            <a:avLst/>
          </a:prstGeom>
        </p:spPr>
        <p:txBody>
          <a:bodyPr/>
          <a:lstStyle>
            <a:lvl1pPr marL="228600" indent="-228600">
              <a:buFontTx/>
              <a:buBlip>
                <a:blip r:embed="rId2"/>
              </a:buBlip>
              <a:defRPr sz="2400">
                <a:latin typeface="Arial" panose="020B0604020202020204" pitchFamily="34" charset="0"/>
                <a:cs typeface="Arial" panose="020B0604020202020204" pitchFamily="34" charset="0"/>
              </a:defRPr>
            </a:lvl1pPr>
            <a:lvl2pPr marL="685800" indent="-228600">
              <a:buFontTx/>
              <a:buBlip>
                <a:blip r:embed="rId2"/>
              </a:buBlip>
              <a:defRPr sz="2200">
                <a:latin typeface="Arial" panose="020B0604020202020204" pitchFamily="34" charset="0"/>
                <a:cs typeface="Arial" panose="020B0604020202020204" pitchFamily="34" charset="0"/>
              </a:defRPr>
            </a:lvl2pPr>
            <a:lvl3pPr marL="1143000" indent="-228600">
              <a:buFontTx/>
              <a:buBlip>
                <a:blip r:embed="rId2"/>
              </a:buBlip>
              <a:defRPr sz="2000">
                <a:latin typeface="Arial" panose="020B0604020202020204" pitchFamily="34" charset="0"/>
                <a:cs typeface="Arial" panose="020B0604020202020204" pitchFamily="34" charset="0"/>
              </a:defRPr>
            </a:lvl3pPr>
            <a:lvl4pPr marL="1600200" indent="-228600">
              <a:buFontTx/>
              <a:buBlip>
                <a:blip r:embed="rId2"/>
              </a:buBlip>
              <a:defRPr sz="1800">
                <a:latin typeface="Arial" panose="020B0604020202020204" pitchFamily="34" charset="0"/>
                <a:cs typeface="Arial" panose="020B0604020202020204" pitchFamily="34" charset="0"/>
              </a:defRPr>
            </a:lvl4pPr>
            <a:lvl5pPr marL="2057400" indent="-228600">
              <a:buFontTx/>
              <a:buBlip>
                <a:blip r:embed="rId2"/>
              </a:buBlip>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825625"/>
            <a:ext cx="5156200" cy="4351338"/>
          </a:xfrm>
          <a:prstGeom prst="rect">
            <a:avLst/>
          </a:prstGeom>
        </p:spPr>
        <p:txBody>
          <a:bodyPr/>
          <a:lstStyle>
            <a:lvl1pPr marL="228600" indent="-228600">
              <a:buFontTx/>
              <a:buBlip>
                <a:blip r:embed="rId2"/>
              </a:buBlip>
              <a:defRPr sz="2400">
                <a:latin typeface="Arial" panose="020B0604020202020204" pitchFamily="34" charset="0"/>
                <a:cs typeface="Arial" panose="020B0604020202020204" pitchFamily="34" charset="0"/>
              </a:defRPr>
            </a:lvl1pPr>
            <a:lvl2pPr marL="685800" indent="-228600">
              <a:buFontTx/>
              <a:buBlip>
                <a:blip r:embed="rId2"/>
              </a:buBlip>
              <a:defRPr sz="2200">
                <a:latin typeface="Arial" panose="020B0604020202020204" pitchFamily="34" charset="0"/>
                <a:cs typeface="Arial" panose="020B0604020202020204" pitchFamily="34" charset="0"/>
              </a:defRPr>
            </a:lvl2pPr>
            <a:lvl3pPr marL="1143000" indent="-228600">
              <a:buFontTx/>
              <a:buBlip>
                <a:blip r:embed="rId2"/>
              </a:buBlip>
              <a:defRPr sz="2000">
                <a:latin typeface="Arial" panose="020B0604020202020204" pitchFamily="34" charset="0"/>
                <a:cs typeface="Arial" panose="020B0604020202020204" pitchFamily="34" charset="0"/>
              </a:defRPr>
            </a:lvl3pPr>
            <a:lvl4pPr marL="1600200" indent="-228600">
              <a:buFontTx/>
              <a:buBlip>
                <a:blip r:embed="rId2"/>
              </a:buBlip>
              <a:defRPr sz="1800">
                <a:latin typeface="Arial" panose="020B0604020202020204" pitchFamily="34" charset="0"/>
                <a:cs typeface="Arial" panose="020B0604020202020204" pitchFamily="34" charset="0"/>
              </a:defRPr>
            </a:lvl4pPr>
            <a:lvl5pPr marL="2057400" indent="-228600">
              <a:buFontTx/>
              <a:buBlip>
                <a:blip r:embed="rId2"/>
              </a:buBlip>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349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Layout">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1168400" y="1103313"/>
            <a:ext cx="10143067" cy="4043362"/>
          </a:xfrm>
          <a:prstGeom prst="rect">
            <a:avLst/>
          </a:prstGeom>
        </p:spPr>
        <p:txBody>
          <a:bodyPr/>
          <a:lstStyle>
            <a:lvl1pPr marL="228600" indent="-228600">
              <a:buFontTx/>
              <a:buBlip>
                <a:blip r:embed="rId2"/>
              </a:buBlip>
              <a:defRPr sz="2400" baseline="0">
                <a:latin typeface="Arial" panose="020B0604020202020204" pitchFamily="34" charset="0"/>
                <a:cs typeface="Arial" panose="020B0604020202020204" pitchFamily="34" charset="0"/>
              </a:defRPr>
            </a:lvl1pPr>
            <a:lvl2pPr marL="685800" indent="-228600">
              <a:buFontTx/>
              <a:buBlip>
                <a:blip r:embed="rId2"/>
              </a:buBlip>
              <a:defRPr sz="2200" baseline="0">
                <a:latin typeface="Arial" panose="020B0604020202020204" pitchFamily="34" charset="0"/>
                <a:cs typeface="Arial" panose="020B0604020202020204" pitchFamily="34" charset="0"/>
              </a:defRPr>
            </a:lvl2pPr>
            <a:lvl3pPr marL="1143000" indent="-228600">
              <a:buFontTx/>
              <a:buBlip>
                <a:blip r:embed="rId2"/>
              </a:buBlip>
              <a:defRPr sz="2000" baseline="0">
                <a:latin typeface="Arial" panose="020B0604020202020204" pitchFamily="34" charset="0"/>
                <a:cs typeface="Arial" panose="020B0604020202020204" pitchFamily="34" charset="0"/>
              </a:defRPr>
            </a:lvl3pPr>
            <a:lvl4pPr marL="1600200" indent="-228600">
              <a:buFontTx/>
              <a:buBlip>
                <a:blip r:embed="rId2"/>
              </a:buBlip>
              <a:defRPr sz="1800" baseline="0">
                <a:latin typeface="Arial" panose="020B0604020202020204" pitchFamily="34" charset="0"/>
                <a:cs typeface="Arial" panose="020B0604020202020204" pitchFamily="34" charset="0"/>
              </a:defRPr>
            </a:lvl4pPr>
            <a:lvl5pPr marL="2057400" indent="-228600">
              <a:buFontTx/>
              <a:buBlip>
                <a:blip r:embed="rId2"/>
              </a:buBlip>
              <a:defRPr sz="1600" baseline="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984595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a:prstGeom prst="rect">
            <a:avLst/>
          </a:prstGeom>
        </p:spPr>
        <p:txBody>
          <a:bodyPr/>
          <a:lstStyle>
            <a:lvl1pPr marL="228600" indent="-228600">
              <a:buFontTx/>
              <a:buBlip>
                <a:blip r:embed="rId2"/>
              </a:buBlip>
              <a:defRPr sz="2400"/>
            </a:lvl1pPr>
            <a:lvl2pPr marL="685800" indent="-228600">
              <a:buFontTx/>
              <a:buBlip>
                <a:blip r:embed="rId2"/>
              </a:buBlip>
              <a:defRPr sz="2200"/>
            </a:lvl2pPr>
            <a:lvl3pPr marL="1143000" indent="-228600">
              <a:buFontTx/>
              <a:buBlip>
                <a:blip r:embed="rId2"/>
              </a:buBlip>
              <a:defRPr sz="2000"/>
            </a:lvl3pPr>
            <a:lvl4pPr marL="1600200" indent="-228600">
              <a:buFontTx/>
              <a:buBlip>
                <a:blip r:embed="rId2"/>
              </a:buBlip>
              <a:defRPr sz="1800"/>
            </a:lvl4pPr>
            <a:lvl5pPr marL="2057400" indent="-228600">
              <a:buFontTx/>
              <a:buBlip>
                <a:blip r:embed="rId2"/>
              </a:buBlip>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75712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031B-C2B7-485D-ABF1-30403EE753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CB6FB-1EFF-4085-8529-0017337615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2362F-ADAF-4E45-8EBE-00F8CB5979CD}"/>
              </a:ext>
            </a:extLst>
          </p:cNvPr>
          <p:cNvSpPr>
            <a:spLocks noGrp="1"/>
          </p:cNvSpPr>
          <p:nvPr>
            <p:ph type="dt" sz="half" idx="10"/>
          </p:nvPr>
        </p:nvSpPr>
        <p:spPr/>
        <p:txBody>
          <a:bodyPr/>
          <a:lstStyle/>
          <a:p>
            <a:fld id="{B4001B46-CEEF-4862-80B1-C9E284D06533}" type="datetimeFigureOut">
              <a:rPr lang="en-US" smtClean="0"/>
              <a:t>6/24/2025</a:t>
            </a:fld>
            <a:endParaRPr lang="en-US" dirty="0"/>
          </a:p>
        </p:txBody>
      </p:sp>
      <p:sp>
        <p:nvSpPr>
          <p:cNvPr id="5" name="Footer Placeholder 4">
            <a:extLst>
              <a:ext uri="{FF2B5EF4-FFF2-40B4-BE49-F238E27FC236}">
                <a16:creationId xmlns:a16="http://schemas.microsoft.com/office/drawing/2014/main" id="{19B43453-481A-4A15-ACD4-164DE207F1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7A1ADF-6E5E-4D2B-8498-88761D12350E}"/>
              </a:ext>
            </a:extLst>
          </p:cNvPr>
          <p:cNvSpPr>
            <a:spLocks noGrp="1"/>
          </p:cNvSpPr>
          <p:nvPr>
            <p:ph type="sldNum" sz="quarter" idx="12"/>
          </p:nvPr>
        </p:nvSpPr>
        <p:spPr/>
        <p:txBody>
          <a:bodyPr/>
          <a:lstStyle/>
          <a:p>
            <a:fld id="{EA8B81AE-A358-4606-A5F6-B458626CAE61}" type="slidenum">
              <a:rPr lang="en-US" smtClean="0"/>
              <a:t>‹#›</a:t>
            </a:fld>
            <a:endParaRPr lang="en-US" dirty="0"/>
          </a:p>
        </p:txBody>
      </p:sp>
    </p:spTree>
    <p:extLst>
      <p:ext uri="{BB962C8B-B14F-4D97-AF65-F5344CB8AC3E}">
        <p14:creationId xmlns:p14="http://schemas.microsoft.com/office/powerpoint/2010/main" val="196694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4BC83-7340-49A8-8B61-F740CA170C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725D0D-4730-49A8-993F-A7BCC895A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673745-C00A-46C2-A051-3E3B5FBD3AE0}"/>
              </a:ext>
            </a:extLst>
          </p:cNvPr>
          <p:cNvSpPr>
            <a:spLocks noGrp="1"/>
          </p:cNvSpPr>
          <p:nvPr>
            <p:ph type="dt" sz="half" idx="10"/>
          </p:nvPr>
        </p:nvSpPr>
        <p:spPr/>
        <p:txBody>
          <a:bodyPr/>
          <a:lstStyle/>
          <a:p>
            <a:fld id="{B4001B46-CEEF-4862-80B1-C9E284D06533}" type="datetimeFigureOut">
              <a:rPr lang="en-US" smtClean="0"/>
              <a:t>6/24/2025</a:t>
            </a:fld>
            <a:endParaRPr lang="en-US" dirty="0"/>
          </a:p>
        </p:txBody>
      </p:sp>
      <p:sp>
        <p:nvSpPr>
          <p:cNvPr id="5" name="Footer Placeholder 4">
            <a:extLst>
              <a:ext uri="{FF2B5EF4-FFF2-40B4-BE49-F238E27FC236}">
                <a16:creationId xmlns:a16="http://schemas.microsoft.com/office/drawing/2014/main" id="{76C8F10E-DCED-400B-94B8-B0AA8E7FAD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B3C163-D99D-4540-9A42-296B659B2A37}"/>
              </a:ext>
            </a:extLst>
          </p:cNvPr>
          <p:cNvSpPr>
            <a:spLocks noGrp="1"/>
          </p:cNvSpPr>
          <p:nvPr>
            <p:ph type="sldNum" sz="quarter" idx="12"/>
          </p:nvPr>
        </p:nvSpPr>
        <p:spPr/>
        <p:txBody>
          <a:bodyPr/>
          <a:lstStyle/>
          <a:p>
            <a:fld id="{EA8B81AE-A358-4606-A5F6-B458626CAE61}" type="slidenum">
              <a:rPr lang="en-US" smtClean="0"/>
              <a:t>‹#›</a:t>
            </a:fld>
            <a:endParaRPr lang="en-US" dirty="0"/>
          </a:p>
        </p:txBody>
      </p:sp>
    </p:spTree>
    <p:extLst>
      <p:ext uri="{BB962C8B-B14F-4D97-AF65-F5344CB8AC3E}">
        <p14:creationId xmlns:p14="http://schemas.microsoft.com/office/powerpoint/2010/main" val="272979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3A15-D8AE-4646-91F5-7D029A4BA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23CDA2-9DA2-4108-A895-74D2B18F9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53AC77-6162-43EB-AE88-D880E62727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D64AE3-F18B-4935-9939-845A91135398}"/>
              </a:ext>
            </a:extLst>
          </p:cNvPr>
          <p:cNvSpPr>
            <a:spLocks noGrp="1"/>
          </p:cNvSpPr>
          <p:nvPr>
            <p:ph type="dt" sz="half" idx="10"/>
          </p:nvPr>
        </p:nvSpPr>
        <p:spPr/>
        <p:txBody>
          <a:bodyPr/>
          <a:lstStyle/>
          <a:p>
            <a:fld id="{B4001B46-CEEF-4862-80B1-C9E284D06533}" type="datetimeFigureOut">
              <a:rPr lang="en-US" smtClean="0"/>
              <a:t>6/24/2025</a:t>
            </a:fld>
            <a:endParaRPr lang="en-US" dirty="0"/>
          </a:p>
        </p:txBody>
      </p:sp>
      <p:sp>
        <p:nvSpPr>
          <p:cNvPr id="6" name="Footer Placeholder 5">
            <a:extLst>
              <a:ext uri="{FF2B5EF4-FFF2-40B4-BE49-F238E27FC236}">
                <a16:creationId xmlns:a16="http://schemas.microsoft.com/office/drawing/2014/main" id="{9CB2E3EB-8101-41D8-AAB6-A8E8B8F09B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41B2D1-EAE6-4211-A679-F8FD2E2E9325}"/>
              </a:ext>
            </a:extLst>
          </p:cNvPr>
          <p:cNvSpPr>
            <a:spLocks noGrp="1"/>
          </p:cNvSpPr>
          <p:nvPr>
            <p:ph type="sldNum" sz="quarter" idx="12"/>
          </p:nvPr>
        </p:nvSpPr>
        <p:spPr/>
        <p:txBody>
          <a:bodyPr/>
          <a:lstStyle/>
          <a:p>
            <a:fld id="{EA8B81AE-A358-4606-A5F6-B458626CAE61}" type="slidenum">
              <a:rPr lang="en-US" smtClean="0"/>
              <a:t>‹#›</a:t>
            </a:fld>
            <a:endParaRPr lang="en-US" dirty="0"/>
          </a:p>
        </p:txBody>
      </p:sp>
    </p:spTree>
    <p:extLst>
      <p:ext uri="{BB962C8B-B14F-4D97-AF65-F5344CB8AC3E}">
        <p14:creationId xmlns:p14="http://schemas.microsoft.com/office/powerpoint/2010/main" val="389780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B33D-2BC5-42F4-802A-03B5BC134C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17212A-AFAE-401E-9A8A-40D429073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223784-EB54-4FEC-9284-12F78D30CC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9A5C62-35C8-4EF5-BB83-1B334695D4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8D203-D3A3-4CCB-BE60-48C780ED0C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0F4C61-425E-4E34-B118-706CF8354F53}"/>
              </a:ext>
            </a:extLst>
          </p:cNvPr>
          <p:cNvSpPr>
            <a:spLocks noGrp="1"/>
          </p:cNvSpPr>
          <p:nvPr>
            <p:ph type="dt" sz="half" idx="10"/>
          </p:nvPr>
        </p:nvSpPr>
        <p:spPr/>
        <p:txBody>
          <a:bodyPr/>
          <a:lstStyle/>
          <a:p>
            <a:fld id="{B4001B46-CEEF-4862-80B1-C9E284D06533}" type="datetimeFigureOut">
              <a:rPr lang="en-US" smtClean="0"/>
              <a:t>6/24/2025</a:t>
            </a:fld>
            <a:endParaRPr lang="en-US" dirty="0"/>
          </a:p>
        </p:txBody>
      </p:sp>
      <p:sp>
        <p:nvSpPr>
          <p:cNvPr id="8" name="Footer Placeholder 7">
            <a:extLst>
              <a:ext uri="{FF2B5EF4-FFF2-40B4-BE49-F238E27FC236}">
                <a16:creationId xmlns:a16="http://schemas.microsoft.com/office/drawing/2014/main" id="{65EDF08B-467A-404D-BFEE-CEA0B56F0A5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6C964F-35F8-4594-B450-7B673FEA9ED2}"/>
              </a:ext>
            </a:extLst>
          </p:cNvPr>
          <p:cNvSpPr>
            <a:spLocks noGrp="1"/>
          </p:cNvSpPr>
          <p:nvPr>
            <p:ph type="sldNum" sz="quarter" idx="12"/>
          </p:nvPr>
        </p:nvSpPr>
        <p:spPr/>
        <p:txBody>
          <a:bodyPr/>
          <a:lstStyle/>
          <a:p>
            <a:fld id="{EA8B81AE-A358-4606-A5F6-B458626CAE61}" type="slidenum">
              <a:rPr lang="en-US" smtClean="0"/>
              <a:t>‹#›</a:t>
            </a:fld>
            <a:endParaRPr lang="en-US" dirty="0"/>
          </a:p>
        </p:txBody>
      </p:sp>
    </p:spTree>
    <p:extLst>
      <p:ext uri="{BB962C8B-B14F-4D97-AF65-F5344CB8AC3E}">
        <p14:creationId xmlns:p14="http://schemas.microsoft.com/office/powerpoint/2010/main" val="225645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1BAA-A13E-47F2-A3B6-D7A78D330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2DCA58-E628-409F-981E-F65A4478735B}"/>
              </a:ext>
            </a:extLst>
          </p:cNvPr>
          <p:cNvSpPr>
            <a:spLocks noGrp="1"/>
          </p:cNvSpPr>
          <p:nvPr>
            <p:ph type="dt" sz="half" idx="10"/>
          </p:nvPr>
        </p:nvSpPr>
        <p:spPr/>
        <p:txBody>
          <a:bodyPr/>
          <a:lstStyle/>
          <a:p>
            <a:fld id="{B4001B46-CEEF-4862-80B1-C9E284D06533}" type="datetimeFigureOut">
              <a:rPr lang="en-US" smtClean="0"/>
              <a:t>6/24/2025</a:t>
            </a:fld>
            <a:endParaRPr lang="en-US" dirty="0"/>
          </a:p>
        </p:txBody>
      </p:sp>
      <p:sp>
        <p:nvSpPr>
          <p:cNvPr id="4" name="Footer Placeholder 3">
            <a:extLst>
              <a:ext uri="{FF2B5EF4-FFF2-40B4-BE49-F238E27FC236}">
                <a16:creationId xmlns:a16="http://schemas.microsoft.com/office/drawing/2014/main" id="{DD84ED2B-B164-4964-B600-729C0ADE97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9754D01-8AFC-4B78-8365-97AE01F50938}"/>
              </a:ext>
            </a:extLst>
          </p:cNvPr>
          <p:cNvSpPr>
            <a:spLocks noGrp="1"/>
          </p:cNvSpPr>
          <p:nvPr>
            <p:ph type="sldNum" sz="quarter" idx="12"/>
          </p:nvPr>
        </p:nvSpPr>
        <p:spPr/>
        <p:txBody>
          <a:bodyPr/>
          <a:lstStyle/>
          <a:p>
            <a:fld id="{EA8B81AE-A358-4606-A5F6-B458626CAE61}" type="slidenum">
              <a:rPr lang="en-US" smtClean="0"/>
              <a:t>‹#›</a:t>
            </a:fld>
            <a:endParaRPr lang="en-US" dirty="0"/>
          </a:p>
        </p:txBody>
      </p:sp>
    </p:spTree>
    <p:extLst>
      <p:ext uri="{BB962C8B-B14F-4D97-AF65-F5344CB8AC3E}">
        <p14:creationId xmlns:p14="http://schemas.microsoft.com/office/powerpoint/2010/main" val="267193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6376CA-0094-4074-BC32-80E89374B6EC}"/>
              </a:ext>
            </a:extLst>
          </p:cNvPr>
          <p:cNvSpPr>
            <a:spLocks noGrp="1"/>
          </p:cNvSpPr>
          <p:nvPr>
            <p:ph type="dt" sz="half" idx="10"/>
          </p:nvPr>
        </p:nvSpPr>
        <p:spPr/>
        <p:txBody>
          <a:bodyPr/>
          <a:lstStyle/>
          <a:p>
            <a:fld id="{B4001B46-CEEF-4862-80B1-C9E284D06533}" type="datetimeFigureOut">
              <a:rPr lang="en-US" smtClean="0"/>
              <a:t>6/24/2025</a:t>
            </a:fld>
            <a:endParaRPr lang="en-US" dirty="0"/>
          </a:p>
        </p:txBody>
      </p:sp>
      <p:sp>
        <p:nvSpPr>
          <p:cNvPr id="3" name="Footer Placeholder 2">
            <a:extLst>
              <a:ext uri="{FF2B5EF4-FFF2-40B4-BE49-F238E27FC236}">
                <a16:creationId xmlns:a16="http://schemas.microsoft.com/office/drawing/2014/main" id="{E8E2ED50-1699-40E3-BD08-C02D4FBC5AD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18A5B30-FC88-498E-9677-7C7D8CFB9066}"/>
              </a:ext>
            </a:extLst>
          </p:cNvPr>
          <p:cNvSpPr>
            <a:spLocks noGrp="1"/>
          </p:cNvSpPr>
          <p:nvPr>
            <p:ph type="sldNum" sz="quarter" idx="12"/>
          </p:nvPr>
        </p:nvSpPr>
        <p:spPr/>
        <p:txBody>
          <a:bodyPr/>
          <a:lstStyle/>
          <a:p>
            <a:fld id="{EA8B81AE-A358-4606-A5F6-B458626CAE61}" type="slidenum">
              <a:rPr lang="en-US" smtClean="0"/>
              <a:t>‹#›</a:t>
            </a:fld>
            <a:endParaRPr lang="en-US" dirty="0"/>
          </a:p>
        </p:txBody>
      </p:sp>
    </p:spTree>
    <p:extLst>
      <p:ext uri="{BB962C8B-B14F-4D97-AF65-F5344CB8AC3E}">
        <p14:creationId xmlns:p14="http://schemas.microsoft.com/office/powerpoint/2010/main" val="226621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A4B5-F739-4E17-BCEE-1699A5D62C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0E3DEE-48E2-4147-BF2D-7212564A8B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5B82B7-B9BD-42A6-8856-E7D5C560B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8A146C-0076-4825-9AAF-13EEEBBE5663}"/>
              </a:ext>
            </a:extLst>
          </p:cNvPr>
          <p:cNvSpPr>
            <a:spLocks noGrp="1"/>
          </p:cNvSpPr>
          <p:nvPr>
            <p:ph type="dt" sz="half" idx="10"/>
          </p:nvPr>
        </p:nvSpPr>
        <p:spPr/>
        <p:txBody>
          <a:bodyPr/>
          <a:lstStyle/>
          <a:p>
            <a:fld id="{B4001B46-CEEF-4862-80B1-C9E284D06533}" type="datetimeFigureOut">
              <a:rPr lang="en-US" smtClean="0"/>
              <a:t>6/24/2025</a:t>
            </a:fld>
            <a:endParaRPr lang="en-US" dirty="0"/>
          </a:p>
        </p:txBody>
      </p:sp>
      <p:sp>
        <p:nvSpPr>
          <p:cNvPr id="6" name="Footer Placeholder 5">
            <a:extLst>
              <a:ext uri="{FF2B5EF4-FFF2-40B4-BE49-F238E27FC236}">
                <a16:creationId xmlns:a16="http://schemas.microsoft.com/office/drawing/2014/main" id="{12CEA2D2-8412-47A6-A31F-D8C496A6BA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4DF5EA-02A7-4857-88F0-B573432EBB62}"/>
              </a:ext>
            </a:extLst>
          </p:cNvPr>
          <p:cNvSpPr>
            <a:spLocks noGrp="1"/>
          </p:cNvSpPr>
          <p:nvPr>
            <p:ph type="sldNum" sz="quarter" idx="12"/>
          </p:nvPr>
        </p:nvSpPr>
        <p:spPr/>
        <p:txBody>
          <a:bodyPr/>
          <a:lstStyle/>
          <a:p>
            <a:fld id="{EA8B81AE-A358-4606-A5F6-B458626CAE61}" type="slidenum">
              <a:rPr lang="en-US" smtClean="0"/>
              <a:t>‹#›</a:t>
            </a:fld>
            <a:endParaRPr lang="en-US" dirty="0"/>
          </a:p>
        </p:txBody>
      </p:sp>
    </p:spTree>
    <p:extLst>
      <p:ext uri="{BB962C8B-B14F-4D97-AF65-F5344CB8AC3E}">
        <p14:creationId xmlns:p14="http://schemas.microsoft.com/office/powerpoint/2010/main" val="34500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E843-1AE6-421B-B220-714ABFC08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C231E4-1D78-434E-9F1E-9D7252EC7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067175-CEE2-4B44-8ED4-7BAA169EA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C57772-3198-4CB6-9F14-88CF613DA752}"/>
              </a:ext>
            </a:extLst>
          </p:cNvPr>
          <p:cNvSpPr>
            <a:spLocks noGrp="1"/>
          </p:cNvSpPr>
          <p:nvPr>
            <p:ph type="dt" sz="half" idx="10"/>
          </p:nvPr>
        </p:nvSpPr>
        <p:spPr/>
        <p:txBody>
          <a:bodyPr/>
          <a:lstStyle/>
          <a:p>
            <a:fld id="{B4001B46-CEEF-4862-80B1-C9E284D06533}" type="datetimeFigureOut">
              <a:rPr lang="en-US" smtClean="0"/>
              <a:t>6/24/2025</a:t>
            </a:fld>
            <a:endParaRPr lang="en-US" dirty="0"/>
          </a:p>
        </p:txBody>
      </p:sp>
      <p:sp>
        <p:nvSpPr>
          <p:cNvPr id="6" name="Footer Placeholder 5">
            <a:extLst>
              <a:ext uri="{FF2B5EF4-FFF2-40B4-BE49-F238E27FC236}">
                <a16:creationId xmlns:a16="http://schemas.microsoft.com/office/drawing/2014/main" id="{CAE217E6-3F9D-4D22-BFEB-1C2CB1A591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3A336E-BCAA-4D0B-82E2-EF39B57B6221}"/>
              </a:ext>
            </a:extLst>
          </p:cNvPr>
          <p:cNvSpPr>
            <a:spLocks noGrp="1"/>
          </p:cNvSpPr>
          <p:nvPr>
            <p:ph type="sldNum" sz="quarter" idx="12"/>
          </p:nvPr>
        </p:nvSpPr>
        <p:spPr/>
        <p:txBody>
          <a:bodyPr/>
          <a:lstStyle/>
          <a:p>
            <a:fld id="{EA8B81AE-A358-4606-A5F6-B458626CAE61}" type="slidenum">
              <a:rPr lang="en-US" smtClean="0"/>
              <a:t>‹#›</a:t>
            </a:fld>
            <a:endParaRPr lang="en-US" dirty="0"/>
          </a:p>
        </p:txBody>
      </p:sp>
    </p:spTree>
    <p:extLst>
      <p:ext uri="{BB962C8B-B14F-4D97-AF65-F5344CB8AC3E}">
        <p14:creationId xmlns:p14="http://schemas.microsoft.com/office/powerpoint/2010/main" val="177369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8F43AB-B2B6-497A-B961-F17D264428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F21AE9-AE8E-4161-BDA6-19371F613F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861FB7-9F45-41F6-9070-E67ED929C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01B46-CEEF-4862-80B1-C9E284D06533}" type="datetimeFigureOut">
              <a:rPr lang="en-US" smtClean="0"/>
              <a:t>6/24/2025</a:t>
            </a:fld>
            <a:endParaRPr lang="en-US" dirty="0"/>
          </a:p>
        </p:txBody>
      </p:sp>
      <p:sp>
        <p:nvSpPr>
          <p:cNvPr id="5" name="Footer Placeholder 4">
            <a:extLst>
              <a:ext uri="{FF2B5EF4-FFF2-40B4-BE49-F238E27FC236}">
                <a16:creationId xmlns:a16="http://schemas.microsoft.com/office/drawing/2014/main" id="{F1481286-A7C6-43F0-AE81-0711A7E67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AD4F785-40DF-44F7-B106-AB48A6CA54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B81AE-A358-4606-A5F6-B458626CAE61}" type="slidenum">
              <a:rPr lang="en-US" smtClean="0"/>
              <a:t>‹#›</a:t>
            </a:fld>
            <a:endParaRPr lang="en-US" dirty="0"/>
          </a:p>
        </p:txBody>
      </p:sp>
    </p:spTree>
    <p:extLst>
      <p:ext uri="{BB962C8B-B14F-4D97-AF65-F5344CB8AC3E}">
        <p14:creationId xmlns:p14="http://schemas.microsoft.com/office/powerpoint/2010/main" val="3468042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32953-4CD2-0B45-9E4A-3089C24A82C1}"/>
              </a:ext>
            </a:extLst>
          </p:cNvPr>
          <p:cNvSpPr txBox="1">
            <a:spLocks/>
          </p:cNvSpPr>
          <p:nvPr/>
        </p:nvSpPr>
        <p:spPr>
          <a:xfrm>
            <a:off x="914400" y="1122363"/>
            <a:ext cx="10363200" cy="238760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sz="5400" dirty="0">
              <a:latin typeface="Arial" charset="0"/>
              <a:ea typeface="Arial" charset="0"/>
              <a:cs typeface="Arial" charset="0"/>
            </a:endParaRPr>
          </a:p>
        </p:txBody>
      </p:sp>
      <p:sp>
        <p:nvSpPr>
          <p:cNvPr id="9" name="Subtitle 2">
            <a:extLst>
              <a:ext uri="{FF2B5EF4-FFF2-40B4-BE49-F238E27FC236}">
                <a16:creationId xmlns:a16="http://schemas.microsoft.com/office/drawing/2014/main" id="{05AFB76D-0888-A546-B828-5BE5966ED6B3}"/>
              </a:ext>
            </a:extLst>
          </p:cNvPr>
          <p:cNvSpPr txBox="1">
            <a:spLocks/>
          </p:cNvSpPr>
          <p:nvPr/>
        </p:nvSpPr>
        <p:spPr>
          <a:xfrm>
            <a:off x="1524000" y="3602038"/>
            <a:ext cx="9144000" cy="1655762"/>
          </a:xfrm>
          <a:prstGeom prst="rect">
            <a:avLst/>
          </a:prstGeom>
        </p:spPr>
        <p:txBody>
          <a:bodyPr anchor="ct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auto">
              <a:spcAft>
                <a:spcPts val="0"/>
              </a:spcAft>
              <a:defRPr/>
            </a:pPr>
            <a:endParaRPr lang="en-US" sz="2400" dirty="0">
              <a:latin typeface="Arial" charset="0"/>
              <a:ea typeface="Arial" charset="0"/>
              <a:cs typeface="Arial" charset="0"/>
            </a:endParaRPr>
          </a:p>
        </p:txBody>
      </p:sp>
      <p:pic>
        <p:nvPicPr>
          <p:cNvPr id="1029" name="Picture 3">
            <a:extLst>
              <a:ext uri="{FF2B5EF4-FFF2-40B4-BE49-F238E27FC236}">
                <a16:creationId xmlns:a16="http://schemas.microsoft.com/office/drawing/2014/main" id="{8936EF9D-9715-F74F-BC02-5E7D5B3419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5400" y="6438900"/>
            <a:ext cx="1788584"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6ED69E2-1F43-F841-966B-112A53E3E696}"/>
              </a:ext>
            </a:extLst>
          </p:cNvPr>
          <p:cNvPicPr>
            <a:picLocks noChangeAspect="1"/>
          </p:cNvPicPr>
          <p:nvPr userDrawn="1"/>
        </p:nvPicPr>
        <p:blipFill>
          <a:blip r:embed="rId8"/>
          <a:stretch>
            <a:fillRect/>
          </a:stretch>
        </p:blipFill>
        <p:spPr>
          <a:xfrm>
            <a:off x="0" y="5349876"/>
            <a:ext cx="12192000" cy="1162821"/>
          </a:xfrm>
          <a:prstGeom prst="rect">
            <a:avLst/>
          </a:prstGeom>
        </p:spPr>
      </p:pic>
    </p:spTree>
    <p:extLst>
      <p:ext uri="{BB962C8B-B14F-4D97-AF65-F5344CB8AC3E}">
        <p14:creationId xmlns:p14="http://schemas.microsoft.com/office/powerpoint/2010/main" val="1775875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hyperlink" Target="https://www.local.gov.uk/parliament/briefings-and-responses/spending-review-2025-briefing-12-june-202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gov.uk/government/publications/industrial-strategy" TargetMode="External"/><Relationship Id="rId4" Type="http://schemas.openxmlformats.org/officeDocument/2006/relationships/hyperlink" Target="https://www.gov.uk/government/publications/uk-infrastructure-a-10-year-strateg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hants.gov.uk/business/ebis/report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portsmouth city council logo"/>
          <p:cNvSpPr>
            <a:spLocks noChangeAspect="1" noChangeArrowheads="1"/>
          </p:cNvSpPr>
          <p:nvPr/>
        </p:nvSpPr>
        <p:spPr bwMode="auto">
          <a:xfrm>
            <a:off x="1524001" y="-136525"/>
            <a:ext cx="1514475" cy="1047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264160" y="476673"/>
            <a:ext cx="11435245" cy="584775"/>
          </a:xfrm>
          <a:prstGeom prst="rect">
            <a:avLst/>
          </a:prstGeom>
          <a:noFill/>
        </p:spPr>
        <p:txBody>
          <a:bodyPr wrap="square" rtlCol="0">
            <a:spAutoFit/>
          </a:bodyPr>
          <a:lstStyle/>
          <a:p>
            <a:pPr algn="ctr"/>
            <a:r>
              <a:rPr lang="en-GB" sz="3200" dirty="0">
                <a:solidFill>
                  <a:srgbClr val="7D2248"/>
                </a:solidFill>
              </a:rPr>
              <a:t>Winchester District Quarterly Economic Intelligence Dashboard</a:t>
            </a:r>
          </a:p>
        </p:txBody>
      </p:sp>
      <p:sp>
        <p:nvSpPr>
          <p:cNvPr id="16" name="Rectangle 15">
            <a:extLst>
              <a:ext uri="{FF2B5EF4-FFF2-40B4-BE49-F238E27FC236}">
                <a16:creationId xmlns:a16="http://schemas.microsoft.com/office/drawing/2014/main" id="{FFE2CC54-D52D-4404-91E6-C94C5658053D}"/>
              </a:ext>
            </a:extLst>
          </p:cNvPr>
          <p:cNvSpPr/>
          <p:nvPr/>
        </p:nvSpPr>
        <p:spPr>
          <a:xfrm>
            <a:off x="1524002" y="4516680"/>
            <a:ext cx="9020490" cy="658835"/>
          </a:xfrm>
          <a:prstGeom prst="rect">
            <a:avLst/>
          </a:prstGeom>
        </p:spPr>
        <p:txBody>
          <a:bodyPr wrap="square">
            <a:spAutoFit/>
          </a:bodyPr>
          <a:lstStyle/>
          <a:p>
            <a:pPr algn="ctr">
              <a:lnSpc>
                <a:spcPct val="150000"/>
              </a:lnSpc>
            </a:pPr>
            <a:r>
              <a:rPr lang="en-GB" sz="2800" dirty="0">
                <a:solidFill>
                  <a:srgbClr val="7D2248"/>
                </a:solidFill>
                <a:latin typeface="Arial" panose="020B0604020202020204" pitchFamily="34" charset="0"/>
                <a:cs typeface="Arial" panose="020B0604020202020204" pitchFamily="34" charset="0"/>
              </a:rPr>
              <a:t>June 2025</a:t>
            </a:r>
            <a:endParaRPr lang="en-US" sz="2000" dirty="0">
              <a:solidFill>
                <a:srgbClr val="7D2248"/>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0CBAC87-507D-1D5B-4568-83C9DA9D0FB6}"/>
              </a:ext>
            </a:extLst>
          </p:cNvPr>
          <p:cNvPicPr>
            <a:picLocks noChangeAspect="1"/>
          </p:cNvPicPr>
          <p:nvPr/>
        </p:nvPicPr>
        <p:blipFill>
          <a:blip r:embed="rId3"/>
          <a:stretch>
            <a:fillRect/>
          </a:stretch>
        </p:blipFill>
        <p:spPr>
          <a:xfrm>
            <a:off x="216625" y="1708815"/>
            <a:ext cx="3990028" cy="2655182"/>
          </a:xfrm>
          <a:prstGeom prst="rect">
            <a:avLst/>
          </a:prstGeom>
        </p:spPr>
      </p:pic>
      <p:pic>
        <p:nvPicPr>
          <p:cNvPr id="10" name="Picture 9">
            <a:extLst>
              <a:ext uri="{FF2B5EF4-FFF2-40B4-BE49-F238E27FC236}">
                <a16:creationId xmlns:a16="http://schemas.microsoft.com/office/drawing/2014/main" id="{BF653FBF-A825-D204-2BC1-DB8D2DA8C91C}"/>
              </a:ext>
            </a:extLst>
          </p:cNvPr>
          <p:cNvPicPr>
            <a:picLocks noChangeAspect="1"/>
          </p:cNvPicPr>
          <p:nvPr/>
        </p:nvPicPr>
        <p:blipFill>
          <a:blip r:embed="rId4"/>
          <a:stretch>
            <a:fillRect/>
          </a:stretch>
        </p:blipFill>
        <p:spPr>
          <a:xfrm>
            <a:off x="8871633" y="1711275"/>
            <a:ext cx="2652723" cy="2652723"/>
          </a:xfrm>
          <a:prstGeom prst="rect">
            <a:avLst/>
          </a:prstGeom>
        </p:spPr>
      </p:pic>
      <p:pic>
        <p:nvPicPr>
          <p:cNvPr id="2" name="Picture 1">
            <a:extLst>
              <a:ext uri="{FF2B5EF4-FFF2-40B4-BE49-F238E27FC236}">
                <a16:creationId xmlns:a16="http://schemas.microsoft.com/office/drawing/2014/main" id="{234398E9-8BFF-171F-2A78-C3AED6149FB4}"/>
              </a:ext>
            </a:extLst>
          </p:cNvPr>
          <p:cNvPicPr>
            <a:picLocks noChangeAspect="1"/>
          </p:cNvPicPr>
          <p:nvPr/>
        </p:nvPicPr>
        <p:blipFill>
          <a:blip r:embed="rId5"/>
          <a:stretch>
            <a:fillRect/>
          </a:stretch>
        </p:blipFill>
        <p:spPr>
          <a:xfrm>
            <a:off x="4290738" y="1711274"/>
            <a:ext cx="4496810" cy="2652723"/>
          </a:xfrm>
          <a:prstGeom prst="rect">
            <a:avLst/>
          </a:prstGeom>
        </p:spPr>
      </p:pic>
      <p:pic>
        <p:nvPicPr>
          <p:cNvPr id="6" name="Picture 5">
            <a:extLst>
              <a:ext uri="{FF2B5EF4-FFF2-40B4-BE49-F238E27FC236}">
                <a16:creationId xmlns:a16="http://schemas.microsoft.com/office/drawing/2014/main" id="{7267AB1E-D3A6-E64E-413D-CB9BE703AE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175515"/>
            <a:ext cx="12192000" cy="1048274"/>
          </a:xfrm>
          <a:prstGeom prst="rect">
            <a:avLst/>
          </a:prstGeom>
        </p:spPr>
      </p:pic>
      <p:pic>
        <p:nvPicPr>
          <p:cNvPr id="11" name="Picture 10" descr="Logo, company name&#10;&#10;Description automatically generated">
            <a:extLst>
              <a:ext uri="{FF2B5EF4-FFF2-40B4-BE49-F238E27FC236}">
                <a16:creationId xmlns:a16="http://schemas.microsoft.com/office/drawing/2014/main" id="{6E26D2DD-9233-7661-7002-434EFE2C932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773320" y="6263039"/>
            <a:ext cx="2214627" cy="476672"/>
          </a:xfrm>
          <a:prstGeom prst="rect">
            <a:avLst/>
          </a:prstGeom>
        </p:spPr>
      </p:pic>
    </p:spTree>
    <p:extLst>
      <p:ext uri="{BB962C8B-B14F-4D97-AF65-F5344CB8AC3E}">
        <p14:creationId xmlns:p14="http://schemas.microsoft.com/office/powerpoint/2010/main" val="354263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3E6FEB0-7104-4326-992E-C1CD4D1A8462}"/>
              </a:ext>
            </a:extLst>
          </p:cNvPr>
          <p:cNvSpPr/>
          <p:nvPr/>
        </p:nvSpPr>
        <p:spPr>
          <a:xfrm>
            <a:off x="225988" y="226427"/>
            <a:ext cx="11766143" cy="6447120"/>
          </a:xfrm>
          <a:prstGeom prst="roundRect">
            <a:avLst>
              <a:gd name="adj" fmla="val 3711"/>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5F009B4-BE6B-4B36-89E7-921F60DD9E42}"/>
              </a:ext>
            </a:extLst>
          </p:cNvPr>
          <p:cNvSpPr/>
          <p:nvPr/>
        </p:nvSpPr>
        <p:spPr>
          <a:xfrm>
            <a:off x="-76781" y="282096"/>
            <a:ext cx="2217868" cy="430887"/>
          </a:xfrm>
          <a:prstGeom prst="rect">
            <a:avLst/>
          </a:prstGeom>
        </p:spPr>
        <p:txBody>
          <a:bodyPr wrap="square">
            <a:spAutoFit/>
          </a:bodyPr>
          <a:lstStyle/>
          <a:p>
            <a:pPr algn="ctr"/>
            <a:r>
              <a:rPr lang="en-GB" sz="2200" dirty="0">
                <a:latin typeface="Arial" panose="020B0604020202020204" pitchFamily="34" charset="0"/>
                <a:cs typeface="Arial" panose="020B0604020202020204" pitchFamily="34" charset="0"/>
              </a:rPr>
              <a:t>Contents</a:t>
            </a:r>
          </a:p>
        </p:txBody>
      </p:sp>
      <p:sp>
        <p:nvSpPr>
          <p:cNvPr id="59" name="Rectangle 58">
            <a:extLst>
              <a:ext uri="{FF2B5EF4-FFF2-40B4-BE49-F238E27FC236}">
                <a16:creationId xmlns:a16="http://schemas.microsoft.com/office/drawing/2014/main" id="{97A0E87A-BEDD-4477-9028-D587A12AD2E9}"/>
              </a:ext>
            </a:extLst>
          </p:cNvPr>
          <p:cNvSpPr/>
          <p:nvPr/>
        </p:nvSpPr>
        <p:spPr>
          <a:xfrm>
            <a:off x="1688706" y="4385972"/>
            <a:ext cx="8820784" cy="10039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58A080A5-049A-413E-A21E-700B8FEFCEB4}"/>
              </a:ext>
            </a:extLst>
          </p:cNvPr>
          <p:cNvSpPr/>
          <p:nvPr/>
        </p:nvSpPr>
        <p:spPr>
          <a:xfrm>
            <a:off x="1688706" y="2088384"/>
            <a:ext cx="8820784" cy="1003907"/>
          </a:xfrm>
          <a:prstGeom prst="rect">
            <a:avLst/>
          </a:prstGeom>
          <a:solidFill>
            <a:srgbClr val="911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D726A39-114B-4A48-88FC-8D9E07C1F4BC}"/>
              </a:ext>
            </a:extLst>
          </p:cNvPr>
          <p:cNvSpPr txBox="1"/>
          <p:nvPr/>
        </p:nvSpPr>
        <p:spPr>
          <a:xfrm>
            <a:off x="2871685" y="595218"/>
            <a:ext cx="203393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Theme</a:t>
            </a:r>
            <a:endParaRPr lang="en-US" sz="1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B45C07C-AA9C-4AA0-BCE9-3F2D7EA37BA9}"/>
              </a:ext>
            </a:extLst>
          </p:cNvPr>
          <p:cNvSpPr txBox="1"/>
          <p:nvPr/>
        </p:nvSpPr>
        <p:spPr>
          <a:xfrm>
            <a:off x="5874645" y="592529"/>
            <a:ext cx="203393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Indicators</a:t>
            </a:r>
            <a:endParaRPr lang="en-US" sz="16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AC59E30-D0C5-4726-85CF-B403FF94E1F0}"/>
              </a:ext>
            </a:extLst>
          </p:cNvPr>
          <p:cNvGrpSpPr/>
          <p:nvPr/>
        </p:nvGrpSpPr>
        <p:grpSpPr>
          <a:xfrm>
            <a:off x="2017838" y="1298381"/>
            <a:ext cx="8138248" cy="738664"/>
            <a:chOff x="884127" y="1129322"/>
            <a:chExt cx="8138248" cy="738664"/>
          </a:xfrm>
        </p:grpSpPr>
        <p:sp>
          <p:nvSpPr>
            <p:cNvPr id="9" name="TextBox 8">
              <a:extLst>
                <a:ext uri="{FF2B5EF4-FFF2-40B4-BE49-F238E27FC236}">
                  <a16:creationId xmlns:a16="http://schemas.microsoft.com/office/drawing/2014/main" id="{EABCCF6E-0850-45C0-99EF-E9803FD9B751}"/>
                </a:ext>
              </a:extLst>
            </p:cNvPr>
            <p:cNvSpPr txBox="1"/>
            <p:nvPr/>
          </p:nvSpPr>
          <p:spPr>
            <a:xfrm>
              <a:off x="4407120" y="1129322"/>
              <a:ext cx="2328376" cy="738664"/>
            </a:xfrm>
            <a:prstGeom prst="rect">
              <a:avLst/>
            </a:prstGeom>
            <a:noFill/>
          </p:spPr>
          <p:txBody>
            <a:bodyPr wrap="square" rtlCol="0">
              <a:spAutoFit/>
            </a:bodyPr>
            <a:lstStyle/>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E</a:t>
              </a:r>
            </a:p>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Business Activity</a:t>
              </a:r>
            </a:p>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New Orders</a:t>
              </a:r>
            </a:p>
          </p:txBody>
        </p:sp>
        <p:sp>
          <p:nvSpPr>
            <p:cNvPr id="17" name="TextBox 16">
              <a:extLst>
                <a:ext uri="{FF2B5EF4-FFF2-40B4-BE49-F238E27FC236}">
                  <a16:creationId xmlns:a16="http://schemas.microsoft.com/office/drawing/2014/main" id="{146CCF10-B7A9-429F-81B8-5BACECC81B08}"/>
                </a:ext>
              </a:extLst>
            </p:cNvPr>
            <p:cNvSpPr txBox="1"/>
            <p:nvPr/>
          </p:nvSpPr>
          <p:spPr>
            <a:xfrm>
              <a:off x="884127" y="1452609"/>
              <a:ext cx="2033934"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Business Activity</a:t>
              </a:r>
              <a:endParaRPr lang="en-US" sz="14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0122E3E-C74C-4658-952F-4F10B419D7CE}"/>
                </a:ext>
              </a:extLst>
            </p:cNvPr>
            <p:cNvSpPr txBox="1"/>
            <p:nvPr/>
          </p:nvSpPr>
          <p:spPr>
            <a:xfrm>
              <a:off x="7948465" y="1445383"/>
              <a:ext cx="1073910"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Page 1</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48AD3F07-6F66-4AAD-94CB-C89C71D60AD0}"/>
              </a:ext>
            </a:extLst>
          </p:cNvPr>
          <p:cNvGrpSpPr/>
          <p:nvPr/>
        </p:nvGrpSpPr>
        <p:grpSpPr>
          <a:xfrm>
            <a:off x="1956189" y="2428478"/>
            <a:ext cx="8124815" cy="323035"/>
            <a:chOff x="1139706" y="1323353"/>
            <a:chExt cx="8124815" cy="323035"/>
          </a:xfrm>
        </p:grpSpPr>
        <p:sp>
          <p:nvSpPr>
            <p:cNvPr id="44" name="TextBox 43">
              <a:extLst>
                <a:ext uri="{FF2B5EF4-FFF2-40B4-BE49-F238E27FC236}">
                  <a16:creationId xmlns:a16="http://schemas.microsoft.com/office/drawing/2014/main" id="{5907E2DB-2467-4F39-9248-A0C6648C7C25}"/>
                </a:ext>
              </a:extLst>
            </p:cNvPr>
            <p:cNvSpPr txBox="1"/>
            <p:nvPr/>
          </p:nvSpPr>
          <p:spPr>
            <a:xfrm>
              <a:off x="1139706" y="1338611"/>
              <a:ext cx="2033934"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Jobs and Earnings</a:t>
              </a:r>
              <a:endParaRPr lang="en-US" sz="1400" dirty="0">
                <a:solidFill>
                  <a:schemeClr val="bg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31FC7F2-30D0-46E3-8439-8317DECCBC08}"/>
                </a:ext>
              </a:extLst>
            </p:cNvPr>
            <p:cNvSpPr txBox="1"/>
            <p:nvPr/>
          </p:nvSpPr>
          <p:spPr>
            <a:xfrm>
              <a:off x="8190611" y="1323353"/>
              <a:ext cx="1073910"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Page 2</a:t>
              </a:r>
              <a:endParaRPr lang="en-US" sz="1400" dirty="0">
                <a:solidFill>
                  <a:schemeClr val="bg1"/>
                </a:solidFill>
                <a:latin typeface="Arial" panose="020B0604020202020204" pitchFamily="34" charset="0"/>
                <a:cs typeface="Arial" panose="020B0604020202020204" pitchFamily="34" charset="0"/>
              </a:endParaRPr>
            </a:p>
          </p:txBody>
        </p:sp>
      </p:grpSp>
      <p:sp>
        <p:nvSpPr>
          <p:cNvPr id="47" name="TextBox 46">
            <a:extLst>
              <a:ext uri="{FF2B5EF4-FFF2-40B4-BE49-F238E27FC236}">
                <a16:creationId xmlns:a16="http://schemas.microsoft.com/office/drawing/2014/main" id="{39637D37-7C11-4FE2-AF80-F8BEDA2BE074}"/>
              </a:ext>
            </a:extLst>
          </p:cNvPr>
          <p:cNvSpPr txBox="1"/>
          <p:nvPr/>
        </p:nvSpPr>
        <p:spPr>
          <a:xfrm>
            <a:off x="5478809" y="2139876"/>
            <a:ext cx="2328376" cy="954107"/>
          </a:xfrm>
          <a:prstGeom prst="rect">
            <a:avLst/>
          </a:prstGeom>
          <a:noFill/>
        </p:spPr>
        <p:txBody>
          <a:bodyPr wrap="square" rtlCol="0">
            <a:spAutoFit/>
          </a:bodyPr>
          <a:lstStyle/>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PAYE Employees</a:t>
            </a:r>
          </a:p>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PAYE Earnings</a:t>
            </a:r>
          </a:p>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Labour Demand</a:t>
            </a:r>
          </a:p>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Demand by Occupation</a:t>
            </a:r>
            <a:endParaRPr lang="en-US" sz="1400" dirty="0">
              <a:solidFill>
                <a:schemeClr val="bg1"/>
              </a:solidFill>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D24D55BA-045A-4718-A1E4-91CB2A2CAD5A}"/>
              </a:ext>
            </a:extLst>
          </p:cNvPr>
          <p:cNvGrpSpPr/>
          <p:nvPr/>
        </p:nvGrpSpPr>
        <p:grpSpPr>
          <a:xfrm>
            <a:off x="1938414" y="4739225"/>
            <a:ext cx="8142590" cy="315695"/>
            <a:chOff x="1133223" y="1199048"/>
            <a:chExt cx="8142590" cy="315695"/>
          </a:xfrm>
        </p:grpSpPr>
        <p:sp>
          <p:nvSpPr>
            <p:cNvPr id="51" name="TextBox 50">
              <a:extLst>
                <a:ext uri="{FF2B5EF4-FFF2-40B4-BE49-F238E27FC236}">
                  <a16:creationId xmlns:a16="http://schemas.microsoft.com/office/drawing/2014/main" id="{E51FDE29-D1E7-4A0C-82EC-24F126C71EDF}"/>
                </a:ext>
              </a:extLst>
            </p:cNvPr>
            <p:cNvSpPr txBox="1"/>
            <p:nvPr/>
          </p:nvSpPr>
          <p:spPr>
            <a:xfrm>
              <a:off x="1133223" y="1206966"/>
              <a:ext cx="2431940"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Spending and Sentiment</a:t>
              </a:r>
              <a:endParaRPr lang="en-US" sz="1400" dirty="0">
                <a:solidFill>
                  <a:schemeClr val="bg1"/>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7CEC7CC9-16EB-476E-8642-30AA13305BB3}"/>
                </a:ext>
              </a:extLst>
            </p:cNvPr>
            <p:cNvSpPr txBox="1"/>
            <p:nvPr/>
          </p:nvSpPr>
          <p:spPr>
            <a:xfrm>
              <a:off x="8201903" y="1199048"/>
              <a:ext cx="1073910"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Page 5</a:t>
              </a:r>
              <a:endParaRPr lang="en-US" sz="1400" dirty="0">
                <a:solidFill>
                  <a:schemeClr val="bg1"/>
                </a:solidFill>
                <a:latin typeface="Arial" panose="020B0604020202020204" pitchFamily="34" charset="0"/>
                <a:cs typeface="Arial" panose="020B0604020202020204" pitchFamily="34" charset="0"/>
              </a:endParaRPr>
            </a:p>
          </p:txBody>
        </p:sp>
      </p:grpSp>
      <p:sp>
        <p:nvSpPr>
          <p:cNvPr id="54" name="TextBox 53">
            <a:extLst>
              <a:ext uri="{FF2B5EF4-FFF2-40B4-BE49-F238E27FC236}">
                <a16:creationId xmlns:a16="http://schemas.microsoft.com/office/drawing/2014/main" id="{0B80E1F4-CB0F-4BCB-8B62-9347F29803AC}"/>
              </a:ext>
            </a:extLst>
          </p:cNvPr>
          <p:cNvSpPr txBox="1"/>
          <p:nvPr/>
        </p:nvSpPr>
        <p:spPr>
          <a:xfrm>
            <a:off x="5478809" y="4423979"/>
            <a:ext cx="2328376" cy="954107"/>
          </a:xfrm>
          <a:prstGeom prst="rect">
            <a:avLst/>
          </a:prstGeom>
          <a:noFill/>
        </p:spPr>
        <p:txBody>
          <a:bodyPr wrap="square" rtlCol="0">
            <a:spAutoFit/>
          </a:bodyPr>
          <a:lstStyle/>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Business Confidence</a:t>
            </a:r>
          </a:p>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Vacancies &amp; Footfall</a:t>
            </a:r>
          </a:p>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Spending &amp;Consumer</a:t>
            </a:r>
          </a:p>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House sales</a:t>
            </a:r>
            <a:endParaRPr lang="en-US" sz="1400" dirty="0">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CDDF1AE2-7619-460D-AA7B-F43F5DF42AA7}"/>
              </a:ext>
            </a:extLst>
          </p:cNvPr>
          <p:cNvSpPr/>
          <p:nvPr/>
        </p:nvSpPr>
        <p:spPr>
          <a:xfrm>
            <a:off x="1682356" y="942876"/>
            <a:ext cx="8820784" cy="1003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A3652DA7-CFA7-46C4-A09B-A66A9FDDBFB2}"/>
              </a:ext>
            </a:extLst>
          </p:cNvPr>
          <p:cNvGrpSpPr/>
          <p:nvPr/>
        </p:nvGrpSpPr>
        <p:grpSpPr>
          <a:xfrm>
            <a:off x="1941819" y="975338"/>
            <a:ext cx="8138248" cy="954107"/>
            <a:chOff x="884127" y="1129322"/>
            <a:chExt cx="8138248" cy="954107"/>
          </a:xfrm>
        </p:grpSpPr>
        <p:sp>
          <p:nvSpPr>
            <p:cNvPr id="33" name="TextBox 32">
              <a:extLst>
                <a:ext uri="{FF2B5EF4-FFF2-40B4-BE49-F238E27FC236}">
                  <a16:creationId xmlns:a16="http://schemas.microsoft.com/office/drawing/2014/main" id="{6BEA9402-8EAA-42FB-9C12-5D88CCA3589D}"/>
                </a:ext>
              </a:extLst>
            </p:cNvPr>
            <p:cNvSpPr txBox="1"/>
            <p:nvPr/>
          </p:nvSpPr>
          <p:spPr>
            <a:xfrm>
              <a:off x="4407120" y="1129322"/>
              <a:ext cx="2328376" cy="954107"/>
            </a:xfrm>
            <a:prstGeom prst="rect">
              <a:avLst/>
            </a:prstGeom>
            <a:noFill/>
          </p:spPr>
          <p:txBody>
            <a:bodyPr wrap="square" rtlCol="0">
              <a:spAutoFit/>
            </a:bodyPr>
            <a:lstStyle/>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Business Performance</a:t>
              </a:r>
            </a:p>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Economic Growth</a:t>
              </a:r>
            </a:p>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Business Prices</a:t>
              </a:r>
              <a:endParaRPr lang="en-US" sz="1400" dirty="0">
                <a:solidFill>
                  <a:schemeClr val="bg1"/>
                </a:solidFill>
                <a:latin typeface="Arial" panose="020B0604020202020204" pitchFamily="34" charset="0"/>
                <a:cs typeface="Arial" panose="020B0604020202020204" pitchFamily="34" charset="0"/>
              </a:endParaRPr>
            </a:p>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Inflation</a:t>
              </a:r>
              <a:endParaRPr lang="en-US" sz="1400"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396CB71-7CE5-467E-A559-B15FE0C43586}"/>
                </a:ext>
              </a:extLst>
            </p:cNvPr>
            <p:cNvSpPr txBox="1"/>
            <p:nvPr/>
          </p:nvSpPr>
          <p:spPr>
            <a:xfrm>
              <a:off x="884127" y="1452609"/>
              <a:ext cx="2033934"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Business Activity</a:t>
              </a:r>
              <a:endParaRPr lang="en-US" sz="1400"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7C86A7AB-B538-4772-947F-969E90304AF1}"/>
                </a:ext>
              </a:extLst>
            </p:cNvPr>
            <p:cNvSpPr txBox="1"/>
            <p:nvPr/>
          </p:nvSpPr>
          <p:spPr>
            <a:xfrm>
              <a:off x="7948465" y="1445383"/>
              <a:ext cx="1073910"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Page 1</a:t>
              </a:r>
              <a:endParaRPr lang="en-US" sz="1400" dirty="0">
                <a:solidFill>
                  <a:schemeClr val="bg1"/>
                </a:solidFill>
                <a:latin typeface="Arial" panose="020B0604020202020204" pitchFamily="34" charset="0"/>
                <a:cs typeface="Arial" panose="020B0604020202020204" pitchFamily="34" charset="0"/>
              </a:endParaRPr>
            </a:p>
          </p:txBody>
        </p:sp>
      </p:grpSp>
      <p:sp>
        <p:nvSpPr>
          <p:cNvPr id="36" name="Rectangle 35">
            <a:extLst>
              <a:ext uri="{FF2B5EF4-FFF2-40B4-BE49-F238E27FC236}">
                <a16:creationId xmlns:a16="http://schemas.microsoft.com/office/drawing/2014/main" id="{466A01D9-2E77-4913-B877-5AF1E14606A4}"/>
              </a:ext>
            </a:extLst>
          </p:cNvPr>
          <p:cNvSpPr/>
          <p:nvPr/>
        </p:nvSpPr>
        <p:spPr>
          <a:xfrm>
            <a:off x="1682356" y="3231384"/>
            <a:ext cx="8820784" cy="1003907"/>
          </a:xfrm>
          <a:prstGeom prst="rect">
            <a:avLst/>
          </a:prstGeom>
          <a:solidFill>
            <a:srgbClr val="911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0318F619-99B3-4630-879D-60010E8D562D}"/>
              </a:ext>
            </a:extLst>
          </p:cNvPr>
          <p:cNvGrpSpPr/>
          <p:nvPr/>
        </p:nvGrpSpPr>
        <p:grpSpPr>
          <a:xfrm>
            <a:off x="1949839" y="3571478"/>
            <a:ext cx="8124815" cy="323035"/>
            <a:chOff x="1139706" y="1323353"/>
            <a:chExt cx="8124815" cy="323035"/>
          </a:xfrm>
        </p:grpSpPr>
        <p:sp>
          <p:nvSpPr>
            <p:cNvPr id="38" name="TextBox 37">
              <a:extLst>
                <a:ext uri="{FF2B5EF4-FFF2-40B4-BE49-F238E27FC236}">
                  <a16:creationId xmlns:a16="http://schemas.microsoft.com/office/drawing/2014/main" id="{16199C77-669E-478C-B536-E172FEEB28FC}"/>
                </a:ext>
              </a:extLst>
            </p:cNvPr>
            <p:cNvSpPr txBox="1"/>
            <p:nvPr/>
          </p:nvSpPr>
          <p:spPr>
            <a:xfrm>
              <a:off x="1139706" y="1338611"/>
              <a:ext cx="2033934"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Unemployment</a:t>
              </a:r>
              <a:endParaRPr lang="en-US" sz="1400" dirty="0">
                <a:solidFill>
                  <a:schemeClr val="bg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4A1D811-F88C-4691-B4C8-9363E0097398}"/>
                </a:ext>
              </a:extLst>
            </p:cNvPr>
            <p:cNvSpPr txBox="1"/>
            <p:nvPr/>
          </p:nvSpPr>
          <p:spPr>
            <a:xfrm>
              <a:off x="8190611" y="1323353"/>
              <a:ext cx="1073910"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Pages 3-4</a:t>
              </a:r>
              <a:endParaRPr lang="en-US" sz="1400" dirty="0">
                <a:solidFill>
                  <a:schemeClr val="bg1"/>
                </a:solidFill>
                <a:latin typeface="Arial" panose="020B0604020202020204" pitchFamily="34" charset="0"/>
                <a:cs typeface="Arial" panose="020B0604020202020204" pitchFamily="34" charset="0"/>
              </a:endParaRPr>
            </a:p>
          </p:txBody>
        </p:sp>
      </p:grpSp>
      <p:sp>
        <p:nvSpPr>
          <p:cNvPr id="41" name="TextBox 40">
            <a:extLst>
              <a:ext uri="{FF2B5EF4-FFF2-40B4-BE49-F238E27FC236}">
                <a16:creationId xmlns:a16="http://schemas.microsoft.com/office/drawing/2014/main" id="{C21B5188-849F-4B36-9AE0-EF4D0F760976}"/>
              </a:ext>
            </a:extLst>
          </p:cNvPr>
          <p:cNvSpPr txBox="1"/>
          <p:nvPr/>
        </p:nvSpPr>
        <p:spPr>
          <a:xfrm>
            <a:off x="5472216" y="3274072"/>
            <a:ext cx="2328376" cy="954107"/>
          </a:xfrm>
          <a:prstGeom prst="rect">
            <a:avLst/>
          </a:prstGeom>
          <a:noFill/>
        </p:spPr>
        <p:txBody>
          <a:bodyPr wrap="square" rtlCol="0">
            <a:spAutoFit/>
          </a:bodyPr>
          <a:lstStyle/>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Claimant Unemployment</a:t>
            </a:r>
          </a:p>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Local Claimants</a:t>
            </a:r>
          </a:p>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Youth Unemployment</a:t>
            </a:r>
          </a:p>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Local Young Claimants</a:t>
            </a:r>
            <a:endParaRPr lang="en-US" sz="14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D6A4131-2C9F-9107-0CB5-1F9801550629}"/>
              </a:ext>
            </a:extLst>
          </p:cNvPr>
          <p:cNvSpPr/>
          <p:nvPr/>
        </p:nvSpPr>
        <p:spPr>
          <a:xfrm>
            <a:off x="1682356" y="5531795"/>
            <a:ext cx="8820784" cy="10039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B077816B-F665-3F46-62A5-395D122724EB}"/>
              </a:ext>
            </a:extLst>
          </p:cNvPr>
          <p:cNvGrpSpPr/>
          <p:nvPr/>
        </p:nvGrpSpPr>
        <p:grpSpPr>
          <a:xfrm>
            <a:off x="2010353" y="5692333"/>
            <a:ext cx="8064301" cy="523220"/>
            <a:chOff x="1211512" y="1006333"/>
            <a:chExt cx="8064301" cy="523220"/>
          </a:xfrm>
        </p:grpSpPr>
        <p:sp>
          <p:nvSpPr>
            <p:cNvPr id="5" name="TextBox 4">
              <a:extLst>
                <a:ext uri="{FF2B5EF4-FFF2-40B4-BE49-F238E27FC236}">
                  <a16:creationId xmlns:a16="http://schemas.microsoft.com/office/drawing/2014/main" id="{D688BC1F-8786-DD26-E723-BAB8AC5E2EBA}"/>
                </a:ext>
              </a:extLst>
            </p:cNvPr>
            <p:cNvSpPr txBox="1"/>
            <p:nvPr/>
          </p:nvSpPr>
          <p:spPr>
            <a:xfrm>
              <a:off x="1211512" y="1006333"/>
              <a:ext cx="2431940" cy="523220"/>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Local Business Intelligence and Public Policy News</a:t>
              </a:r>
              <a:endParaRPr lang="en-US" sz="14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CDB051-A2C0-88FF-88A2-CDC584A8F57D}"/>
                </a:ext>
              </a:extLst>
            </p:cNvPr>
            <p:cNvSpPr txBox="1"/>
            <p:nvPr/>
          </p:nvSpPr>
          <p:spPr>
            <a:xfrm>
              <a:off x="8201903" y="1199048"/>
              <a:ext cx="1073910"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Page 6</a:t>
              </a:r>
              <a:endParaRPr lang="en-US" sz="1400" dirty="0">
                <a:solidFill>
                  <a:schemeClr val="bg1"/>
                </a:solidFill>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4665FA7A-1230-2592-FBF5-31D241E46670}"/>
              </a:ext>
            </a:extLst>
          </p:cNvPr>
          <p:cNvSpPr txBox="1"/>
          <p:nvPr/>
        </p:nvSpPr>
        <p:spPr>
          <a:xfrm>
            <a:off x="5472459" y="5569802"/>
            <a:ext cx="2328376" cy="738664"/>
          </a:xfrm>
          <a:prstGeom prst="rect">
            <a:avLst/>
          </a:prstGeom>
          <a:noFill/>
        </p:spPr>
        <p:txBody>
          <a:bodyPr wrap="square" rtlCol="0">
            <a:spAutoFit/>
          </a:bodyPr>
          <a:lstStyle/>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Business-specific Intelligence and News</a:t>
            </a:r>
          </a:p>
          <a:p>
            <a:pPr marL="180975" lvl="8" indent="-180975">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Public Policy News</a:t>
            </a:r>
            <a:endParaRPr lang="en-US" sz="1400" dirty="0">
              <a:solidFill>
                <a:schemeClr val="bg1"/>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90183BAE-9526-4067-A9E9-3E01648F7510}"/>
              </a:ext>
            </a:extLst>
          </p:cNvPr>
          <p:cNvCxnSpPr>
            <a:cxnSpLocks/>
          </p:cNvCxnSpPr>
          <p:nvPr/>
        </p:nvCxnSpPr>
        <p:spPr>
          <a:xfrm>
            <a:off x="5008141" y="886338"/>
            <a:ext cx="0" cy="565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DD142B7-6132-4963-9645-A0A43BCF5AA3}"/>
              </a:ext>
            </a:extLst>
          </p:cNvPr>
          <p:cNvCxnSpPr>
            <a:cxnSpLocks/>
          </p:cNvCxnSpPr>
          <p:nvPr/>
        </p:nvCxnSpPr>
        <p:spPr>
          <a:xfrm>
            <a:off x="8366683" y="865033"/>
            <a:ext cx="0" cy="5688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46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7">
            <a:extLst>
              <a:ext uri="{FF2B5EF4-FFF2-40B4-BE49-F238E27FC236}">
                <a16:creationId xmlns:a16="http://schemas.microsoft.com/office/drawing/2014/main" id="{EE1BB893-6CBB-46AA-9566-043FF4D070AE}"/>
              </a:ext>
            </a:extLst>
          </p:cNvPr>
          <p:cNvSpPr/>
          <p:nvPr/>
        </p:nvSpPr>
        <p:spPr>
          <a:xfrm>
            <a:off x="106057" y="92225"/>
            <a:ext cx="11776864" cy="540000"/>
          </a:xfrm>
          <a:prstGeom prst="roundRect">
            <a:avLst>
              <a:gd name="adj" fmla="val 33505"/>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chemeClr val="bg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CB508F09-DEE3-4C3E-B74A-B6E252DA8DF4}"/>
              </a:ext>
            </a:extLst>
          </p:cNvPr>
          <p:cNvSpPr>
            <a:spLocks noChangeAspect="1"/>
          </p:cNvSpPr>
          <p:nvPr/>
        </p:nvSpPr>
        <p:spPr>
          <a:xfrm>
            <a:off x="11450448" y="55348"/>
            <a:ext cx="612000" cy="61200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EB1117D-48F9-4AF3-AE46-646883D76D70}"/>
              </a:ext>
            </a:extLst>
          </p:cNvPr>
          <p:cNvSpPr txBox="1"/>
          <p:nvPr/>
        </p:nvSpPr>
        <p:spPr>
          <a:xfrm>
            <a:off x="11606793" y="159033"/>
            <a:ext cx="327334" cy="400110"/>
          </a:xfrm>
          <a:prstGeom prst="rect">
            <a:avLst/>
          </a:prstGeom>
          <a:noFill/>
        </p:spPr>
        <p:txBody>
          <a:bodyPr wrap="none" rtlCol="0">
            <a:spAutoFit/>
          </a:bodyPr>
          <a:lstStyle/>
          <a:p>
            <a:r>
              <a:rPr lang="en-GB" sz="2000" dirty="0">
                <a:solidFill>
                  <a:schemeClr val="bg1"/>
                </a:solidFill>
                <a:latin typeface="Arial" panose="020B0604020202020204" pitchFamily="34" charset="0"/>
                <a:cs typeface="Arial" panose="020B0604020202020204" pitchFamily="34" charset="0"/>
              </a:rPr>
              <a:t>1</a:t>
            </a:r>
            <a:endParaRPr lang="en-US" sz="20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4FE8F52-F771-4EBE-BDDA-D69AE7B88DCF}"/>
              </a:ext>
            </a:extLst>
          </p:cNvPr>
          <p:cNvSpPr/>
          <p:nvPr/>
        </p:nvSpPr>
        <p:spPr>
          <a:xfrm>
            <a:off x="211671" y="158915"/>
            <a:ext cx="2285049" cy="430887"/>
          </a:xfrm>
          <a:prstGeom prst="rect">
            <a:avLst/>
          </a:prstGeom>
        </p:spPr>
        <p:txBody>
          <a:bodyPr wrap="none">
            <a:spAutoFit/>
          </a:bodyPr>
          <a:lstStyle/>
          <a:p>
            <a:r>
              <a:rPr lang="en-GB" sz="2200" dirty="0">
                <a:solidFill>
                  <a:schemeClr val="bg1"/>
                </a:solidFill>
                <a:latin typeface="Arial" panose="020B0604020202020204" pitchFamily="34" charset="0"/>
                <a:cs typeface="Arial" panose="020B0604020202020204" pitchFamily="34" charset="0"/>
              </a:rPr>
              <a:t>Business Activity</a:t>
            </a:r>
          </a:p>
        </p:txBody>
      </p:sp>
      <p:sp>
        <p:nvSpPr>
          <p:cNvPr id="56" name="TextBox 55">
            <a:extLst>
              <a:ext uri="{FF2B5EF4-FFF2-40B4-BE49-F238E27FC236}">
                <a16:creationId xmlns:a16="http://schemas.microsoft.com/office/drawing/2014/main" id="{48FA9565-B39E-0F37-FE8D-5F649AFD9443}"/>
              </a:ext>
            </a:extLst>
          </p:cNvPr>
          <p:cNvSpPr txBox="1"/>
          <p:nvPr/>
        </p:nvSpPr>
        <p:spPr>
          <a:xfrm>
            <a:off x="11606793" y="159033"/>
            <a:ext cx="327334" cy="400110"/>
          </a:xfrm>
          <a:prstGeom prst="rect">
            <a:avLst/>
          </a:prstGeom>
          <a:noFill/>
        </p:spPr>
        <p:txBody>
          <a:bodyPr wrap="none" rtlCol="0">
            <a:spAutoFit/>
          </a:bodyPr>
          <a:lstStyle/>
          <a:p>
            <a:r>
              <a:rPr lang="en-GB" sz="2000" dirty="0">
                <a:solidFill>
                  <a:schemeClr val="bg1"/>
                </a:solidFill>
                <a:latin typeface="Arial" panose="020B0604020202020204" pitchFamily="34" charset="0"/>
                <a:cs typeface="Arial" panose="020B0604020202020204" pitchFamily="34" charset="0"/>
              </a:rPr>
              <a:t>1</a:t>
            </a:r>
            <a:endParaRPr lang="en-US" sz="2000" dirty="0">
              <a:solidFill>
                <a:schemeClr val="bg1"/>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0D714C25-BDD8-4C10-AAF4-8041C3929C19}"/>
              </a:ext>
            </a:extLst>
          </p:cNvPr>
          <p:cNvSpPr txBox="1"/>
          <p:nvPr/>
        </p:nvSpPr>
        <p:spPr>
          <a:xfrm>
            <a:off x="9467324" y="733467"/>
            <a:ext cx="1847096" cy="338554"/>
          </a:xfrm>
          <a:prstGeom prst="rect">
            <a:avLst/>
          </a:prstGeom>
          <a:noFill/>
        </p:spPr>
        <p:txBody>
          <a:bodyPr wrap="square" rtlCol="0">
            <a:spAutoFit/>
          </a:bodyPr>
          <a:lstStyle/>
          <a:p>
            <a:pPr algn="ctr"/>
            <a:r>
              <a:rPr lang="en-GB" sz="1600" dirty="0">
                <a:solidFill>
                  <a:schemeClr val="tx2">
                    <a:lumMod val="60000"/>
                    <a:lumOff val="40000"/>
                  </a:schemeClr>
                </a:solidFill>
                <a:latin typeface="Arial" panose="020B0604020202020204" pitchFamily="34" charset="0"/>
                <a:cs typeface="Arial" panose="020B0604020202020204" pitchFamily="34" charset="0"/>
              </a:rPr>
              <a:t>  Inflation</a:t>
            </a:r>
          </a:p>
        </p:txBody>
      </p:sp>
      <p:sp>
        <p:nvSpPr>
          <p:cNvPr id="70" name="Rectangle 69">
            <a:extLst>
              <a:ext uri="{FF2B5EF4-FFF2-40B4-BE49-F238E27FC236}">
                <a16:creationId xmlns:a16="http://schemas.microsoft.com/office/drawing/2014/main" id="{FE4BF4E3-A0B2-6FD1-458A-930B9CF281BC}"/>
              </a:ext>
            </a:extLst>
          </p:cNvPr>
          <p:cNvSpPr/>
          <p:nvPr/>
        </p:nvSpPr>
        <p:spPr>
          <a:xfrm>
            <a:off x="9202110" y="4936561"/>
            <a:ext cx="2808000" cy="178944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C00000"/>
              </a:solidFill>
            </a:endParaRPr>
          </a:p>
        </p:txBody>
      </p:sp>
      <p:sp>
        <p:nvSpPr>
          <p:cNvPr id="71" name="TextBox 70">
            <a:extLst>
              <a:ext uri="{FF2B5EF4-FFF2-40B4-BE49-F238E27FC236}">
                <a16:creationId xmlns:a16="http://schemas.microsoft.com/office/drawing/2014/main" id="{F11B73AF-98A3-CEED-2102-21B0BAC8600F}"/>
              </a:ext>
            </a:extLst>
          </p:cNvPr>
          <p:cNvSpPr txBox="1"/>
          <p:nvPr/>
        </p:nvSpPr>
        <p:spPr>
          <a:xfrm>
            <a:off x="9143093" y="4950385"/>
            <a:ext cx="2926034" cy="1754326"/>
          </a:xfrm>
          <a:prstGeom prst="rect">
            <a:avLst/>
          </a:prstGeom>
          <a:noFill/>
        </p:spPr>
        <p:txBody>
          <a:bodyPr wrap="square" rtlCol="0">
            <a:spAutoFit/>
          </a:bodyPr>
          <a:lstStyle/>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Consumer price inflation was 3.4% in May, effectively unchanged from April once the upward effect of an error in the Vehicle Excise Duty (VED) component in April's data is accounted for. Core inflation and services inflation both slowed in May.</a:t>
            </a:r>
          </a:p>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As expected, the BoE kept rates at 4.25% in Jun but hinted at a cut in Aug.</a:t>
            </a:r>
          </a:p>
        </p:txBody>
      </p:sp>
      <p:sp>
        <p:nvSpPr>
          <p:cNvPr id="73" name="TextBox 72">
            <a:extLst>
              <a:ext uri="{FF2B5EF4-FFF2-40B4-BE49-F238E27FC236}">
                <a16:creationId xmlns:a16="http://schemas.microsoft.com/office/drawing/2014/main" id="{95F347FD-290D-1F9F-511A-DAB5FFF523E9}"/>
              </a:ext>
            </a:extLst>
          </p:cNvPr>
          <p:cNvSpPr txBox="1"/>
          <p:nvPr/>
        </p:nvSpPr>
        <p:spPr>
          <a:xfrm>
            <a:off x="6317664" y="733467"/>
            <a:ext cx="2258083" cy="342092"/>
          </a:xfrm>
          <a:prstGeom prst="rect">
            <a:avLst/>
          </a:prstGeom>
          <a:noFill/>
        </p:spPr>
        <p:txBody>
          <a:bodyPr wrap="square" rtlCol="0">
            <a:spAutoFit/>
          </a:bodyPr>
          <a:lstStyle/>
          <a:p>
            <a:pPr algn="ctr"/>
            <a:r>
              <a:rPr lang="en-GB" sz="1600" dirty="0">
                <a:solidFill>
                  <a:schemeClr val="tx2">
                    <a:lumMod val="60000"/>
                    <a:lumOff val="40000"/>
                  </a:schemeClr>
                </a:solidFill>
                <a:latin typeface="Arial" panose="020B0604020202020204" pitchFamily="34" charset="0"/>
                <a:cs typeface="Arial" panose="020B0604020202020204" pitchFamily="34" charset="0"/>
              </a:rPr>
              <a:t>  Business Prices</a:t>
            </a:r>
          </a:p>
        </p:txBody>
      </p:sp>
      <p:grpSp>
        <p:nvGrpSpPr>
          <p:cNvPr id="47" name="Group 46">
            <a:extLst>
              <a:ext uri="{FF2B5EF4-FFF2-40B4-BE49-F238E27FC236}">
                <a16:creationId xmlns:a16="http://schemas.microsoft.com/office/drawing/2014/main" id="{4F721EB6-0B0D-413A-730B-022DF78532B5}"/>
              </a:ext>
            </a:extLst>
          </p:cNvPr>
          <p:cNvGrpSpPr/>
          <p:nvPr/>
        </p:nvGrpSpPr>
        <p:grpSpPr>
          <a:xfrm>
            <a:off x="6221573" y="4936561"/>
            <a:ext cx="2808000" cy="1789441"/>
            <a:chOff x="366100" y="4854737"/>
            <a:chExt cx="2408721" cy="1789441"/>
          </a:xfrm>
        </p:grpSpPr>
        <p:sp>
          <p:nvSpPr>
            <p:cNvPr id="48" name="Rectangle 47">
              <a:extLst>
                <a:ext uri="{FF2B5EF4-FFF2-40B4-BE49-F238E27FC236}">
                  <a16:creationId xmlns:a16="http://schemas.microsoft.com/office/drawing/2014/main" id="{B68172BC-0DCB-2D73-116E-381F1261285A}"/>
                </a:ext>
              </a:extLst>
            </p:cNvPr>
            <p:cNvSpPr/>
            <p:nvPr/>
          </p:nvSpPr>
          <p:spPr>
            <a:xfrm>
              <a:off x="385011" y="4854737"/>
              <a:ext cx="2371503" cy="178944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FF0000"/>
                </a:solidFill>
              </a:endParaRPr>
            </a:p>
          </p:txBody>
        </p:sp>
        <p:sp>
          <p:nvSpPr>
            <p:cNvPr id="49" name="TextBox 48">
              <a:extLst>
                <a:ext uri="{FF2B5EF4-FFF2-40B4-BE49-F238E27FC236}">
                  <a16:creationId xmlns:a16="http://schemas.microsoft.com/office/drawing/2014/main" id="{90C94D3A-BFE3-C4E3-798E-CD505464F0E9}"/>
                </a:ext>
              </a:extLst>
            </p:cNvPr>
            <p:cNvSpPr txBox="1"/>
            <p:nvPr/>
          </p:nvSpPr>
          <p:spPr>
            <a:xfrm>
              <a:off x="366100" y="4865805"/>
              <a:ext cx="2408721" cy="1754326"/>
            </a:xfrm>
            <a:prstGeom prst="rect">
              <a:avLst/>
            </a:prstGeom>
            <a:noFill/>
          </p:spPr>
          <p:txBody>
            <a:bodyPr wrap="square" rtlCol="0">
              <a:spAutoFit/>
            </a:bodyPr>
            <a:lstStyle/>
            <a:p>
              <a:pPr marL="82550" indent="-82550" algn="just">
                <a:buFont typeface="Arial" panose="020B0604020202020204" pitchFamily="34" charset="0"/>
                <a:buChar char="•"/>
                <a:defRPr/>
              </a:pPr>
              <a:r>
                <a:rPr lang="en-GB" sz="1200" dirty="0">
                  <a:latin typeface="Arial" panose="020B0604020202020204" pitchFamily="34" charset="0"/>
                  <a:cs typeface="Arial" panose="020B0604020202020204" pitchFamily="34" charset="0"/>
                </a:rPr>
                <a:t>Survey evidence suggests that business cost pressures remained a substantial and significant headwind, although the pace of the increase receded in May. Anecdotally, strong wage growth and supplier costs still pushing up prices. </a:t>
              </a:r>
            </a:p>
            <a:p>
              <a:pPr marL="82550" indent="-82550" algn="just">
                <a:buFont typeface="Arial" panose="020B0604020202020204" pitchFamily="34" charset="0"/>
                <a:buChar char="•"/>
                <a:defRPr/>
              </a:pPr>
              <a:r>
                <a:rPr lang="en-GB" sz="1200" dirty="0">
                  <a:latin typeface="Arial" panose="020B0604020202020204" pitchFamily="34" charset="0"/>
                  <a:cs typeface="Arial" panose="020B0604020202020204" pitchFamily="34" charset="0"/>
                </a:rPr>
                <a:t>Output costs rising but fell to its weakest in six months last month.</a:t>
              </a:r>
            </a:p>
          </p:txBody>
        </p:sp>
      </p:grpSp>
      <p:grpSp>
        <p:nvGrpSpPr>
          <p:cNvPr id="24" name="Group 23">
            <a:extLst>
              <a:ext uri="{FF2B5EF4-FFF2-40B4-BE49-F238E27FC236}">
                <a16:creationId xmlns:a16="http://schemas.microsoft.com/office/drawing/2014/main" id="{F9530277-B60B-926E-B935-F1C710FC394F}"/>
              </a:ext>
            </a:extLst>
          </p:cNvPr>
          <p:cNvGrpSpPr/>
          <p:nvPr/>
        </p:nvGrpSpPr>
        <p:grpSpPr>
          <a:xfrm>
            <a:off x="188120" y="4936094"/>
            <a:ext cx="2996354" cy="1804500"/>
            <a:chOff x="325166" y="4865805"/>
            <a:chExt cx="2431348" cy="1804500"/>
          </a:xfrm>
        </p:grpSpPr>
        <p:sp>
          <p:nvSpPr>
            <p:cNvPr id="25" name="Rectangle 24">
              <a:extLst>
                <a:ext uri="{FF2B5EF4-FFF2-40B4-BE49-F238E27FC236}">
                  <a16:creationId xmlns:a16="http://schemas.microsoft.com/office/drawing/2014/main" id="{C99F4C3A-8E28-741F-C6EE-C13C9ACE5829}"/>
                </a:ext>
              </a:extLst>
            </p:cNvPr>
            <p:cNvSpPr/>
            <p:nvPr/>
          </p:nvSpPr>
          <p:spPr>
            <a:xfrm>
              <a:off x="385011" y="4880864"/>
              <a:ext cx="2371503" cy="178944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6" name="TextBox 25">
              <a:extLst>
                <a:ext uri="{FF2B5EF4-FFF2-40B4-BE49-F238E27FC236}">
                  <a16:creationId xmlns:a16="http://schemas.microsoft.com/office/drawing/2014/main" id="{494512F6-A3E1-D3A0-A2FC-BA58A3534661}"/>
                </a:ext>
              </a:extLst>
            </p:cNvPr>
            <p:cNvSpPr txBox="1"/>
            <p:nvPr/>
          </p:nvSpPr>
          <p:spPr>
            <a:xfrm>
              <a:off x="325166" y="4865805"/>
              <a:ext cx="2418774" cy="1754326"/>
            </a:xfrm>
            <a:prstGeom prst="rect">
              <a:avLst/>
            </a:prstGeom>
            <a:noFill/>
          </p:spPr>
          <p:txBody>
            <a:bodyPr wrap="square" rtlCol="0">
              <a:spAutoFit/>
            </a:bodyPr>
            <a:lstStyle/>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The UK economy grew faster than expected in 2025 Q1. Our preliminary estimate suggests that Winchester’s economy grew marginally faster than the UK economy in 2025 Q1</a:t>
              </a:r>
            </a:p>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Growth was driven by services and production but construction flat in Q1. Business investment and exports made strong contributions to growth in Q1.</a:t>
              </a:r>
            </a:p>
          </p:txBody>
        </p:sp>
      </p:grpSp>
      <p:sp>
        <p:nvSpPr>
          <p:cNvPr id="29" name="TextBox 28">
            <a:extLst>
              <a:ext uri="{FF2B5EF4-FFF2-40B4-BE49-F238E27FC236}">
                <a16:creationId xmlns:a16="http://schemas.microsoft.com/office/drawing/2014/main" id="{A7FF3AFC-3FE1-1E3F-F652-29C142A1727E}"/>
              </a:ext>
            </a:extLst>
          </p:cNvPr>
          <p:cNvSpPr txBox="1"/>
          <p:nvPr/>
        </p:nvSpPr>
        <p:spPr>
          <a:xfrm>
            <a:off x="513437" y="718274"/>
            <a:ext cx="2203392" cy="338554"/>
          </a:xfrm>
          <a:prstGeom prst="rect">
            <a:avLst/>
          </a:prstGeom>
          <a:noFill/>
        </p:spPr>
        <p:txBody>
          <a:bodyPr wrap="square" rtlCol="0">
            <a:spAutoFit/>
          </a:bodyPr>
          <a:lstStyle/>
          <a:p>
            <a:pPr algn="ctr"/>
            <a:r>
              <a:rPr lang="en-GB" sz="1600" dirty="0">
                <a:solidFill>
                  <a:schemeClr val="accent1">
                    <a:lumMod val="50000"/>
                  </a:schemeClr>
                </a:solidFill>
                <a:latin typeface="Arial" panose="020B0604020202020204" pitchFamily="34" charset="0"/>
                <a:cs typeface="Arial" panose="020B0604020202020204" pitchFamily="34" charset="0"/>
              </a:rPr>
              <a:t>    </a:t>
            </a:r>
            <a:r>
              <a:rPr lang="en-GB" sz="1600" dirty="0">
                <a:solidFill>
                  <a:schemeClr val="tx2">
                    <a:lumMod val="60000"/>
                    <a:lumOff val="40000"/>
                  </a:schemeClr>
                </a:solidFill>
                <a:latin typeface="Arial" panose="020B0604020202020204" pitchFamily="34" charset="0"/>
                <a:cs typeface="Arial" panose="020B0604020202020204" pitchFamily="34" charset="0"/>
              </a:rPr>
              <a:t>Economic</a:t>
            </a:r>
            <a:r>
              <a:rPr lang="en-GB" sz="1600" dirty="0">
                <a:solidFill>
                  <a:schemeClr val="accent1">
                    <a:lumMod val="50000"/>
                  </a:schemeClr>
                </a:solidFill>
                <a:latin typeface="Arial" panose="020B0604020202020204" pitchFamily="34" charset="0"/>
                <a:cs typeface="Arial" panose="020B0604020202020204" pitchFamily="34" charset="0"/>
              </a:rPr>
              <a:t> </a:t>
            </a:r>
            <a:r>
              <a:rPr lang="en-GB" sz="1600" dirty="0">
                <a:solidFill>
                  <a:schemeClr val="tx2">
                    <a:lumMod val="60000"/>
                    <a:lumOff val="40000"/>
                  </a:schemeClr>
                </a:solidFill>
                <a:latin typeface="Arial" panose="020B0604020202020204" pitchFamily="34" charset="0"/>
                <a:cs typeface="Arial" panose="020B0604020202020204" pitchFamily="34" charset="0"/>
              </a:rPr>
              <a:t>Growth</a:t>
            </a:r>
          </a:p>
        </p:txBody>
      </p:sp>
      <p:sp>
        <p:nvSpPr>
          <p:cNvPr id="38" name="TextBox 37">
            <a:extLst>
              <a:ext uri="{FF2B5EF4-FFF2-40B4-BE49-F238E27FC236}">
                <a16:creationId xmlns:a16="http://schemas.microsoft.com/office/drawing/2014/main" id="{3CA0F4BA-C2E6-880D-A04F-B7A29730FD27}"/>
              </a:ext>
            </a:extLst>
          </p:cNvPr>
          <p:cNvSpPr txBox="1"/>
          <p:nvPr/>
        </p:nvSpPr>
        <p:spPr>
          <a:xfrm>
            <a:off x="3242196" y="729556"/>
            <a:ext cx="2566354" cy="338554"/>
          </a:xfrm>
          <a:prstGeom prst="rect">
            <a:avLst/>
          </a:prstGeom>
          <a:noFill/>
        </p:spPr>
        <p:txBody>
          <a:bodyPr wrap="square" rtlCol="0">
            <a:spAutoFit/>
          </a:bodyPr>
          <a:lstStyle/>
          <a:p>
            <a:pPr algn="ctr"/>
            <a:r>
              <a:rPr lang="en-GB" sz="1600" dirty="0">
                <a:solidFill>
                  <a:schemeClr val="tx2">
                    <a:lumMod val="60000"/>
                    <a:lumOff val="40000"/>
                  </a:schemeClr>
                </a:solidFill>
                <a:latin typeface="Arial" panose="020B0604020202020204" pitchFamily="34" charset="0"/>
                <a:cs typeface="Arial" panose="020B0604020202020204" pitchFamily="34" charset="0"/>
              </a:rPr>
              <a:t>  Business Performance</a:t>
            </a:r>
          </a:p>
        </p:txBody>
      </p:sp>
      <p:grpSp>
        <p:nvGrpSpPr>
          <p:cNvPr id="39" name="Group 38">
            <a:extLst>
              <a:ext uri="{FF2B5EF4-FFF2-40B4-BE49-F238E27FC236}">
                <a16:creationId xmlns:a16="http://schemas.microsoft.com/office/drawing/2014/main" id="{33BDF781-5369-471D-246B-29E8A0EB0B62}"/>
              </a:ext>
            </a:extLst>
          </p:cNvPr>
          <p:cNvGrpSpPr/>
          <p:nvPr/>
        </p:nvGrpSpPr>
        <p:grpSpPr>
          <a:xfrm>
            <a:off x="3258227" y="4936561"/>
            <a:ext cx="2878551" cy="1789441"/>
            <a:chOff x="352680" y="4854737"/>
            <a:chExt cx="2340275" cy="1789441"/>
          </a:xfrm>
        </p:grpSpPr>
        <p:sp>
          <p:nvSpPr>
            <p:cNvPr id="40" name="Rectangle 39">
              <a:extLst>
                <a:ext uri="{FF2B5EF4-FFF2-40B4-BE49-F238E27FC236}">
                  <a16:creationId xmlns:a16="http://schemas.microsoft.com/office/drawing/2014/main" id="{DB99FF27-0B93-541D-0D5D-85DCE9DA6A6B}"/>
                </a:ext>
              </a:extLst>
            </p:cNvPr>
            <p:cNvSpPr/>
            <p:nvPr/>
          </p:nvSpPr>
          <p:spPr>
            <a:xfrm>
              <a:off x="385011" y="4854737"/>
              <a:ext cx="2307673" cy="178944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FF0000"/>
                </a:solidFill>
              </a:endParaRPr>
            </a:p>
          </p:txBody>
        </p:sp>
        <p:sp>
          <p:nvSpPr>
            <p:cNvPr id="41" name="TextBox 40">
              <a:extLst>
                <a:ext uri="{FF2B5EF4-FFF2-40B4-BE49-F238E27FC236}">
                  <a16:creationId xmlns:a16="http://schemas.microsoft.com/office/drawing/2014/main" id="{15EDC780-0AAE-8265-D266-5661C14FDD23}"/>
                </a:ext>
              </a:extLst>
            </p:cNvPr>
            <p:cNvSpPr txBox="1"/>
            <p:nvPr/>
          </p:nvSpPr>
          <p:spPr>
            <a:xfrm>
              <a:off x="352680" y="4868422"/>
              <a:ext cx="2340275" cy="1754326"/>
            </a:xfrm>
            <a:prstGeom prst="rect">
              <a:avLst/>
            </a:prstGeom>
            <a:noFill/>
          </p:spPr>
          <p:txBody>
            <a:bodyPr wrap="square" rtlCol="0">
              <a:spAutoFit/>
            </a:bodyPr>
            <a:lstStyle/>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Survey evidence from Winchester BID Business Barometer suggest that business performance in March was strong and comparable to Jan-25.</a:t>
              </a:r>
            </a:p>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Timelier survey data suggests that business activity in the region contracted in May, but the decline was marginal and considerably smaller than in April.</a:t>
              </a:r>
            </a:p>
          </p:txBody>
        </p:sp>
      </p:grpSp>
      <p:sp>
        <p:nvSpPr>
          <p:cNvPr id="11" name="Arrow: Right 10">
            <a:extLst>
              <a:ext uri="{FF2B5EF4-FFF2-40B4-BE49-F238E27FC236}">
                <a16:creationId xmlns:a16="http://schemas.microsoft.com/office/drawing/2014/main" id="{70871071-B283-431C-33D8-2245B3BE14A5}"/>
              </a:ext>
            </a:extLst>
          </p:cNvPr>
          <p:cNvSpPr>
            <a:spLocks noChangeAspect="1"/>
          </p:cNvSpPr>
          <p:nvPr/>
        </p:nvSpPr>
        <p:spPr>
          <a:xfrm rot="16200000">
            <a:off x="2827399" y="754842"/>
            <a:ext cx="213105" cy="2520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Arrow: Right 1">
            <a:extLst>
              <a:ext uri="{FF2B5EF4-FFF2-40B4-BE49-F238E27FC236}">
                <a16:creationId xmlns:a16="http://schemas.microsoft.com/office/drawing/2014/main" id="{66BFDFEE-A093-F560-ED3D-29A7E0C4AB02}"/>
              </a:ext>
            </a:extLst>
          </p:cNvPr>
          <p:cNvSpPr>
            <a:spLocks noChangeAspect="1"/>
          </p:cNvSpPr>
          <p:nvPr/>
        </p:nvSpPr>
        <p:spPr>
          <a:xfrm rot="5400000">
            <a:off x="8788982" y="772833"/>
            <a:ext cx="213105" cy="2520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Graphic 13">
            <a:extLst>
              <a:ext uri="{FF2B5EF4-FFF2-40B4-BE49-F238E27FC236}">
                <a16:creationId xmlns:a16="http://schemas.microsoft.com/office/drawing/2014/main" id="{4DDD6DBD-4B21-B954-8400-C0BE8F7460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843" y="1142877"/>
            <a:ext cx="2819400" cy="3648075"/>
          </a:xfrm>
          <a:prstGeom prst="rect">
            <a:avLst/>
          </a:prstGeom>
        </p:spPr>
      </p:pic>
      <p:pic>
        <p:nvPicPr>
          <p:cNvPr id="20" name="Graphic 19">
            <a:extLst>
              <a:ext uri="{FF2B5EF4-FFF2-40B4-BE49-F238E27FC236}">
                <a16:creationId xmlns:a16="http://schemas.microsoft.com/office/drawing/2014/main" id="{E20AAEB1-2E96-64C0-9EEA-87DD8817F1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58227" y="1149909"/>
            <a:ext cx="2857500" cy="3629025"/>
          </a:xfrm>
          <a:prstGeom prst="rect">
            <a:avLst/>
          </a:prstGeom>
        </p:spPr>
      </p:pic>
      <p:sp>
        <p:nvSpPr>
          <p:cNvPr id="21" name="Arrow: Up-Down 20">
            <a:extLst>
              <a:ext uri="{FF2B5EF4-FFF2-40B4-BE49-F238E27FC236}">
                <a16:creationId xmlns:a16="http://schemas.microsoft.com/office/drawing/2014/main" id="{BA523393-2066-AE88-14DD-0CCAD6C41044}"/>
              </a:ext>
            </a:extLst>
          </p:cNvPr>
          <p:cNvSpPr>
            <a:spLocks noChangeAspect="1"/>
          </p:cNvSpPr>
          <p:nvPr/>
        </p:nvSpPr>
        <p:spPr>
          <a:xfrm rot="5400000">
            <a:off x="5842595" y="799100"/>
            <a:ext cx="183910" cy="252000"/>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802CE4A7-EC65-6227-AA41-1178FF0D66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54884" y="1149908"/>
            <a:ext cx="2809875" cy="3629025"/>
          </a:xfrm>
          <a:prstGeom prst="rect">
            <a:avLst/>
          </a:prstGeom>
        </p:spPr>
      </p:pic>
      <p:sp>
        <p:nvSpPr>
          <p:cNvPr id="3" name="Arrow: Up-Down 2">
            <a:extLst>
              <a:ext uri="{FF2B5EF4-FFF2-40B4-BE49-F238E27FC236}">
                <a16:creationId xmlns:a16="http://schemas.microsoft.com/office/drawing/2014/main" id="{A2D7F1EE-6537-C78A-11C2-E4A30FA8D660}"/>
              </a:ext>
            </a:extLst>
          </p:cNvPr>
          <p:cNvSpPr>
            <a:spLocks noChangeAspect="1"/>
          </p:cNvSpPr>
          <p:nvPr/>
        </p:nvSpPr>
        <p:spPr>
          <a:xfrm rot="5400000">
            <a:off x="11640838" y="802317"/>
            <a:ext cx="183910" cy="252000"/>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a:extLst>
              <a:ext uri="{FF2B5EF4-FFF2-40B4-BE49-F238E27FC236}">
                <a16:creationId xmlns:a16="http://schemas.microsoft.com/office/drawing/2014/main" id="{8E1C8A52-E151-C471-F4AF-9218BC333C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73527" y="1142877"/>
            <a:ext cx="2895600" cy="3629025"/>
          </a:xfrm>
          <a:prstGeom prst="rect">
            <a:avLst/>
          </a:prstGeom>
        </p:spPr>
      </p:pic>
    </p:spTree>
    <p:extLst>
      <p:ext uri="{BB962C8B-B14F-4D97-AF65-F5344CB8AC3E}">
        <p14:creationId xmlns:p14="http://schemas.microsoft.com/office/powerpoint/2010/main" val="17865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7">
            <a:extLst>
              <a:ext uri="{FF2B5EF4-FFF2-40B4-BE49-F238E27FC236}">
                <a16:creationId xmlns:a16="http://schemas.microsoft.com/office/drawing/2014/main" id="{EE1BB893-6CBB-46AA-9566-043FF4D070AE}"/>
              </a:ext>
            </a:extLst>
          </p:cNvPr>
          <p:cNvSpPr/>
          <p:nvPr/>
        </p:nvSpPr>
        <p:spPr>
          <a:xfrm>
            <a:off x="106057" y="92225"/>
            <a:ext cx="11776864" cy="540000"/>
          </a:xfrm>
          <a:prstGeom prst="roundRect">
            <a:avLst>
              <a:gd name="adj" fmla="val 33505"/>
            </a:avLst>
          </a:prstGeom>
          <a:solidFill>
            <a:srgbClr val="911C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239CA42-B37C-489F-BF65-47319A5FA647}"/>
              </a:ext>
            </a:extLst>
          </p:cNvPr>
          <p:cNvSpPr txBox="1"/>
          <p:nvPr/>
        </p:nvSpPr>
        <p:spPr>
          <a:xfrm>
            <a:off x="339206" y="726323"/>
            <a:ext cx="2312931" cy="347979"/>
          </a:xfrm>
          <a:prstGeom prst="rect">
            <a:avLst/>
          </a:prstGeom>
          <a:noFill/>
        </p:spPr>
        <p:txBody>
          <a:bodyPr wrap="square" rtlCol="0">
            <a:spAutoFit/>
          </a:bodyPr>
          <a:lstStyle/>
          <a:p>
            <a:pPr algn="ctr"/>
            <a:r>
              <a:rPr lang="en-GB" sz="1600" dirty="0">
                <a:solidFill>
                  <a:srgbClr val="911C40"/>
                </a:solidFill>
                <a:latin typeface="Arial" panose="020B0604020202020204" pitchFamily="34" charset="0"/>
                <a:cs typeface="Arial" panose="020B0604020202020204" pitchFamily="34" charset="0"/>
              </a:rPr>
              <a:t>    PAYE Employees</a:t>
            </a:r>
          </a:p>
        </p:txBody>
      </p:sp>
      <p:sp>
        <p:nvSpPr>
          <p:cNvPr id="4" name="Oval 3">
            <a:extLst>
              <a:ext uri="{FF2B5EF4-FFF2-40B4-BE49-F238E27FC236}">
                <a16:creationId xmlns:a16="http://schemas.microsoft.com/office/drawing/2014/main" id="{CB508F09-DEE3-4C3E-B74A-B6E252DA8DF4}"/>
              </a:ext>
            </a:extLst>
          </p:cNvPr>
          <p:cNvSpPr>
            <a:spLocks noChangeAspect="1"/>
          </p:cNvSpPr>
          <p:nvPr/>
        </p:nvSpPr>
        <p:spPr>
          <a:xfrm>
            <a:off x="11450448" y="55348"/>
            <a:ext cx="612000" cy="612000"/>
          </a:xfrm>
          <a:prstGeom prst="ellipse">
            <a:avLst/>
          </a:prstGeom>
          <a:solidFill>
            <a:srgbClr val="911C4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a:extLst>
              <a:ext uri="{FF2B5EF4-FFF2-40B4-BE49-F238E27FC236}">
                <a16:creationId xmlns:a16="http://schemas.microsoft.com/office/drawing/2014/main" id="{5EB1117D-48F9-4AF3-AE46-646883D76D70}"/>
              </a:ext>
            </a:extLst>
          </p:cNvPr>
          <p:cNvSpPr txBox="1"/>
          <p:nvPr/>
        </p:nvSpPr>
        <p:spPr>
          <a:xfrm>
            <a:off x="11606793" y="159033"/>
            <a:ext cx="327334"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331320AA-6782-40FF-AFDC-7B7A33AA4AF6}"/>
              </a:ext>
            </a:extLst>
          </p:cNvPr>
          <p:cNvSpPr txBox="1"/>
          <p:nvPr/>
        </p:nvSpPr>
        <p:spPr>
          <a:xfrm>
            <a:off x="3296448" y="726323"/>
            <a:ext cx="2403816" cy="338554"/>
          </a:xfrm>
          <a:prstGeom prst="rect">
            <a:avLst/>
          </a:prstGeom>
          <a:noFill/>
        </p:spPr>
        <p:txBody>
          <a:bodyPr wrap="square" rtlCol="0">
            <a:spAutoFit/>
          </a:bodyPr>
          <a:lstStyle/>
          <a:p>
            <a:pPr algn="ctr"/>
            <a:r>
              <a:rPr lang="en-GB" sz="1600" dirty="0">
                <a:solidFill>
                  <a:srgbClr val="911C40"/>
                </a:solidFill>
                <a:latin typeface="Arial" panose="020B0604020202020204" pitchFamily="34" charset="0"/>
                <a:cs typeface="Arial" panose="020B0604020202020204" pitchFamily="34" charset="0"/>
              </a:rPr>
              <a:t> PAYE Earnings</a:t>
            </a:r>
          </a:p>
        </p:txBody>
      </p:sp>
      <p:sp>
        <p:nvSpPr>
          <p:cNvPr id="22" name="TextBox 21">
            <a:extLst>
              <a:ext uri="{FF2B5EF4-FFF2-40B4-BE49-F238E27FC236}">
                <a16:creationId xmlns:a16="http://schemas.microsoft.com/office/drawing/2014/main" id="{F0D20579-ABB3-4BB4-94A6-0C15B3016959}"/>
              </a:ext>
            </a:extLst>
          </p:cNvPr>
          <p:cNvSpPr txBox="1"/>
          <p:nvPr/>
        </p:nvSpPr>
        <p:spPr>
          <a:xfrm>
            <a:off x="6177172" y="719973"/>
            <a:ext cx="2554265" cy="338554"/>
          </a:xfrm>
          <a:prstGeom prst="rect">
            <a:avLst/>
          </a:prstGeom>
          <a:noFill/>
        </p:spPr>
        <p:txBody>
          <a:bodyPr wrap="square" rtlCol="0">
            <a:spAutoFit/>
          </a:bodyPr>
          <a:lstStyle/>
          <a:p>
            <a:pPr algn="ctr"/>
            <a:r>
              <a:rPr lang="en-GB" sz="1600" dirty="0">
                <a:solidFill>
                  <a:srgbClr val="911C40"/>
                </a:solidFill>
                <a:latin typeface="Arial" panose="020B0604020202020204" pitchFamily="34" charset="0"/>
                <a:cs typeface="Arial" panose="020B0604020202020204" pitchFamily="34" charset="0"/>
              </a:rPr>
              <a:t> Labour Demand</a:t>
            </a:r>
          </a:p>
        </p:txBody>
      </p:sp>
      <p:grpSp>
        <p:nvGrpSpPr>
          <p:cNvPr id="51" name="Group 50">
            <a:extLst>
              <a:ext uri="{FF2B5EF4-FFF2-40B4-BE49-F238E27FC236}">
                <a16:creationId xmlns:a16="http://schemas.microsoft.com/office/drawing/2014/main" id="{46A23D61-58F1-464E-8197-D171054669B4}"/>
              </a:ext>
            </a:extLst>
          </p:cNvPr>
          <p:cNvGrpSpPr/>
          <p:nvPr/>
        </p:nvGrpSpPr>
        <p:grpSpPr>
          <a:xfrm>
            <a:off x="292611" y="4905204"/>
            <a:ext cx="2808000" cy="1789441"/>
            <a:chOff x="355389" y="4854737"/>
            <a:chExt cx="2408722" cy="1789441"/>
          </a:xfrm>
        </p:grpSpPr>
        <p:sp>
          <p:nvSpPr>
            <p:cNvPr id="52" name="Rectangle 51">
              <a:extLst>
                <a:ext uri="{FF2B5EF4-FFF2-40B4-BE49-F238E27FC236}">
                  <a16:creationId xmlns:a16="http://schemas.microsoft.com/office/drawing/2014/main" id="{D8956735-7CB6-4D9B-9D97-EAF2F9F12F0B}"/>
                </a:ext>
              </a:extLst>
            </p:cNvPr>
            <p:cNvSpPr/>
            <p:nvPr/>
          </p:nvSpPr>
          <p:spPr>
            <a:xfrm>
              <a:off x="385011" y="4854737"/>
              <a:ext cx="2371503" cy="178944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3" name="TextBox 52">
              <a:extLst>
                <a:ext uri="{FF2B5EF4-FFF2-40B4-BE49-F238E27FC236}">
                  <a16:creationId xmlns:a16="http://schemas.microsoft.com/office/drawing/2014/main" id="{4BF08376-ED9A-4FF0-82C1-84C16D386A83}"/>
                </a:ext>
              </a:extLst>
            </p:cNvPr>
            <p:cNvSpPr txBox="1"/>
            <p:nvPr/>
          </p:nvSpPr>
          <p:spPr>
            <a:xfrm>
              <a:off x="355389" y="4858139"/>
              <a:ext cx="2408722" cy="1754326"/>
            </a:xfrm>
            <a:prstGeom prst="rect">
              <a:avLst/>
            </a:prstGeom>
            <a:noFill/>
            <a:ln>
              <a:noFill/>
            </a:ln>
          </p:spPr>
          <p:txBody>
            <a:bodyPr wrap="square" rtlCol="0">
              <a:spAutoFit/>
            </a:bodyPr>
            <a:lstStyle/>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Timely preliminary estimates from HMRC suggest that PAYE employment in Winchester stalled in May although above the UK, following negative growth in April.</a:t>
              </a:r>
            </a:p>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PAYE employment saw flat monthly growth, -0.2% on the quarter, and annual contraction in PAYE employment of -0.5%.</a:t>
              </a:r>
            </a:p>
          </p:txBody>
        </p:sp>
      </p:grpSp>
      <p:grpSp>
        <p:nvGrpSpPr>
          <p:cNvPr id="38" name="Group 37">
            <a:extLst>
              <a:ext uri="{FF2B5EF4-FFF2-40B4-BE49-F238E27FC236}">
                <a16:creationId xmlns:a16="http://schemas.microsoft.com/office/drawing/2014/main" id="{EFED6626-118D-43A2-BBF2-32F4F5365C84}"/>
              </a:ext>
            </a:extLst>
          </p:cNvPr>
          <p:cNvGrpSpPr/>
          <p:nvPr/>
        </p:nvGrpSpPr>
        <p:grpSpPr>
          <a:xfrm>
            <a:off x="6189669" y="4905204"/>
            <a:ext cx="2844000" cy="1789441"/>
            <a:chOff x="350822" y="4854737"/>
            <a:chExt cx="2409514" cy="1789441"/>
          </a:xfrm>
        </p:grpSpPr>
        <p:sp>
          <p:nvSpPr>
            <p:cNvPr id="39" name="Rectangle 38">
              <a:extLst>
                <a:ext uri="{FF2B5EF4-FFF2-40B4-BE49-F238E27FC236}">
                  <a16:creationId xmlns:a16="http://schemas.microsoft.com/office/drawing/2014/main" id="{2D9F6039-19D4-4FF8-A6AA-B748821D596E}"/>
                </a:ext>
              </a:extLst>
            </p:cNvPr>
            <p:cNvSpPr/>
            <p:nvPr/>
          </p:nvSpPr>
          <p:spPr>
            <a:xfrm>
              <a:off x="385011" y="4854737"/>
              <a:ext cx="2371503" cy="178944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0" name="TextBox 39">
              <a:extLst>
                <a:ext uri="{FF2B5EF4-FFF2-40B4-BE49-F238E27FC236}">
                  <a16:creationId xmlns:a16="http://schemas.microsoft.com/office/drawing/2014/main" id="{BA0C9F4C-5811-4612-A318-C00C04DDA0D7}"/>
                </a:ext>
              </a:extLst>
            </p:cNvPr>
            <p:cNvSpPr txBox="1"/>
            <p:nvPr/>
          </p:nvSpPr>
          <p:spPr>
            <a:xfrm>
              <a:off x="350822" y="4862373"/>
              <a:ext cx="2409514" cy="1754326"/>
            </a:xfrm>
            <a:prstGeom prst="rect">
              <a:avLst/>
            </a:prstGeom>
            <a:noFill/>
            <a:ln>
              <a:noFill/>
            </a:ln>
          </p:spPr>
          <p:txBody>
            <a:bodyPr wrap="square" rtlCol="0">
              <a:spAutoFit/>
            </a:bodyPr>
            <a:lstStyle/>
            <a:p>
              <a:pPr marL="88900" indent="-88900" algn="just">
                <a:buFont typeface="Arial" panose="020B0604020202020204" pitchFamily="34" charset="0"/>
                <a:buChar char="•"/>
              </a:pPr>
              <a:r>
                <a:rPr lang="en-GB" sz="1200" dirty="0">
                  <a:latin typeface="Arial" panose="020B0604020202020204" pitchFamily="34" charset="0"/>
                  <a:cs typeface="Arial" panose="020B0604020202020204" pitchFamily="34" charset="0"/>
                </a:rPr>
                <a:t>Forward looking data suggests that labour demand in Winchester as measured by the number of online job postings have improved robustly and at a much faster pace than the UK. </a:t>
              </a:r>
            </a:p>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Timelier daily data points to a slowdown. ONS Vacancy Survey data points to firms not hiring or freezing vacant positions due to wage costs.</a:t>
              </a:r>
            </a:p>
          </p:txBody>
        </p:sp>
      </p:grpSp>
      <p:grpSp>
        <p:nvGrpSpPr>
          <p:cNvPr id="47" name="Group 46">
            <a:extLst>
              <a:ext uri="{FF2B5EF4-FFF2-40B4-BE49-F238E27FC236}">
                <a16:creationId xmlns:a16="http://schemas.microsoft.com/office/drawing/2014/main" id="{623BF45B-5763-4152-92FB-E2EC7F162472}"/>
              </a:ext>
            </a:extLst>
          </p:cNvPr>
          <p:cNvGrpSpPr/>
          <p:nvPr/>
        </p:nvGrpSpPr>
        <p:grpSpPr>
          <a:xfrm>
            <a:off x="3277334" y="4905204"/>
            <a:ext cx="2795209" cy="1789441"/>
            <a:chOff x="358765" y="4854737"/>
            <a:chExt cx="2397749" cy="1789441"/>
          </a:xfrm>
        </p:grpSpPr>
        <p:sp>
          <p:nvSpPr>
            <p:cNvPr id="48" name="Rectangle 47">
              <a:extLst>
                <a:ext uri="{FF2B5EF4-FFF2-40B4-BE49-F238E27FC236}">
                  <a16:creationId xmlns:a16="http://schemas.microsoft.com/office/drawing/2014/main" id="{9B32F58F-0D2D-44FE-959C-5EAD400A0B3F}"/>
                </a:ext>
              </a:extLst>
            </p:cNvPr>
            <p:cNvSpPr/>
            <p:nvPr/>
          </p:nvSpPr>
          <p:spPr>
            <a:xfrm>
              <a:off x="385011" y="4854737"/>
              <a:ext cx="2371503" cy="178944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9" name="TextBox 48">
              <a:extLst>
                <a:ext uri="{FF2B5EF4-FFF2-40B4-BE49-F238E27FC236}">
                  <a16:creationId xmlns:a16="http://schemas.microsoft.com/office/drawing/2014/main" id="{E1942D69-E3A3-4565-A51D-195CDD635295}"/>
                </a:ext>
              </a:extLst>
            </p:cNvPr>
            <p:cNvSpPr txBox="1"/>
            <p:nvPr/>
          </p:nvSpPr>
          <p:spPr>
            <a:xfrm>
              <a:off x="358765" y="4858139"/>
              <a:ext cx="2377840" cy="1754326"/>
            </a:xfrm>
            <a:prstGeom prst="rect">
              <a:avLst/>
            </a:prstGeom>
            <a:noFill/>
            <a:ln>
              <a:noFill/>
            </a:ln>
          </p:spPr>
          <p:txBody>
            <a:bodyPr wrap="square" rtlCol="0">
              <a:spAutoFit/>
            </a:bodyPr>
            <a:lstStyle/>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PAYE earnings in Winchester saw the fourth consecutive monthly rise in May and above UK.</a:t>
              </a:r>
              <a:endParaRPr lang="en-GB" sz="1200" dirty="0">
                <a:solidFill>
                  <a:srgbClr val="FF0000"/>
                </a:solidFill>
                <a:latin typeface="Arial" panose="020B0604020202020204" pitchFamily="34" charset="0"/>
                <a:cs typeface="Arial" panose="020B0604020202020204" pitchFamily="34" charset="0"/>
              </a:endParaRPr>
            </a:p>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Wage data that covers the whole UK economy was strong at 5.3% last month.</a:t>
              </a:r>
            </a:p>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Private sector pay grew by 5.1%, slower than 5.6% for the public sector.</a:t>
              </a:r>
              <a:r>
                <a:rPr lang="en-GB" sz="1200" dirty="0">
                  <a:solidFill>
                    <a:srgbClr val="FF0000"/>
                  </a:solidFill>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grpSp>
      <p:sp>
        <p:nvSpPr>
          <p:cNvPr id="65" name="TextBox 64">
            <a:extLst>
              <a:ext uri="{FF2B5EF4-FFF2-40B4-BE49-F238E27FC236}">
                <a16:creationId xmlns:a16="http://schemas.microsoft.com/office/drawing/2014/main" id="{C23227A7-E918-4704-9ADB-5469F35A165F}"/>
              </a:ext>
            </a:extLst>
          </p:cNvPr>
          <p:cNvSpPr txBox="1"/>
          <p:nvPr/>
        </p:nvSpPr>
        <p:spPr>
          <a:xfrm>
            <a:off x="9231681" y="724560"/>
            <a:ext cx="2554265" cy="338554"/>
          </a:xfrm>
          <a:prstGeom prst="rect">
            <a:avLst/>
          </a:prstGeom>
          <a:noFill/>
        </p:spPr>
        <p:txBody>
          <a:bodyPr wrap="square" rtlCol="0">
            <a:spAutoFit/>
          </a:bodyPr>
          <a:lstStyle/>
          <a:p>
            <a:pPr algn="ctr"/>
            <a:r>
              <a:rPr lang="en-GB" sz="1600" dirty="0">
                <a:solidFill>
                  <a:srgbClr val="911C40"/>
                </a:solidFill>
                <a:latin typeface="Arial" panose="020B0604020202020204" pitchFamily="34" charset="0"/>
                <a:cs typeface="Arial" panose="020B0604020202020204" pitchFamily="34" charset="0"/>
              </a:rPr>
              <a:t> Demand by Occupation</a:t>
            </a:r>
          </a:p>
        </p:txBody>
      </p:sp>
      <p:grpSp>
        <p:nvGrpSpPr>
          <p:cNvPr id="36" name="Group 35">
            <a:extLst>
              <a:ext uri="{FF2B5EF4-FFF2-40B4-BE49-F238E27FC236}">
                <a16:creationId xmlns:a16="http://schemas.microsoft.com/office/drawing/2014/main" id="{C2B7805F-75EF-4158-AA42-4CE22D7CE7F4}"/>
              </a:ext>
            </a:extLst>
          </p:cNvPr>
          <p:cNvGrpSpPr/>
          <p:nvPr/>
        </p:nvGrpSpPr>
        <p:grpSpPr>
          <a:xfrm>
            <a:off x="9154080" y="4905204"/>
            <a:ext cx="2829327" cy="1946628"/>
            <a:chOff x="359431" y="4854737"/>
            <a:chExt cx="2397083" cy="1946628"/>
          </a:xfrm>
        </p:grpSpPr>
        <p:sp>
          <p:nvSpPr>
            <p:cNvPr id="41" name="Rectangle 40">
              <a:extLst>
                <a:ext uri="{FF2B5EF4-FFF2-40B4-BE49-F238E27FC236}">
                  <a16:creationId xmlns:a16="http://schemas.microsoft.com/office/drawing/2014/main" id="{8AE4CCEE-74D6-40F0-9311-8AB90645A686}"/>
                </a:ext>
              </a:extLst>
            </p:cNvPr>
            <p:cNvSpPr/>
            <p:nvPr/>
          </p:nvSpPr>
          <p:spPr>
            <a:xfrm>
              <a:off x="385011" y="4854737"/>
              <a:ext cx="2371503" cy="178944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5" name="TextBox 44">
              <a:extLst>
                <a:ext uri="{FF2B5EF4-FFF2-40B4-BE49-F238E27FC236}">
                  <a16:creationId xmlns:a16="http://schemas.microsoft.com/office/drawing/2014/main" id="{CC08EB39-B005-428F-A78A-3407C36851E0}"/>
                </a:ext>
              </a:extLst>
            </p:cNvPr>
            <p:cNvSpPr txBox="1"/>
            <p:nvPr/>
          </p:nvSpPr>
          <p:spPr>
            <a:xfrm>
              <a:off x="359431" y="4862373"/>
              <a:ext cx="2379014" cy="1938992"/>
            </a:xfrm>
            <a:prstGeom prst="rect">
              <a:avLst/>
            </a:prstGeom>
            <a:noFill/>
            <a:ln>
              <a:noFill/>
            </a:ln>
          </p:spPr>
          <p:txBody>
            <a:bodyPr wrap="square" rtlCol="0">
              <a:spAutoFit/>
            </a:bodyPr>
            <a:lstStyle/>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Top in-demand skills in Winchester in May compared to previous quarter have risen for cleaners, sales, chefs/kitchen staff, IT  workers and SEN professionals..</a:t>
              </a:r>
            </a:p>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The top specialised skills: Project Management, Auditing, Finance, Food Safety And Sanitation, Agile Methodology, Restaurant Operations.</a:t>
              </a:r>
            </a:p>
            <a:p>
              <a:pPr marL="85725" indent="-85725" algn="just">
                <a:buFont typeface="Arial" panose="020B0604020202020204" pitchFamily="34" charset="0"/>
                <a:buChar char="•"/>
              </a:pPr>
              <a:endParaRPr lang="en-GB" sz="1200" dirty="0">
                <a:solidFill>
                  <a:srgbClr val="FF0000"/>
                </a:solidFill>
                <a:latin typeface="Arial" panose="020B0604020202020204" pitchFamily="34" charset="0"/>
                <a:cs typeface="Arial" panose="020B0604020202020204" pitchFamily="34" charset="0"/>
              </a:endParaRPr>
            </a:p>
          </p:txBody>
        </p:sp>
      </p:grpSp>
      <p:sp>
        <p:nvSpPr>
          <p:cNvPr id="44" name="Rectangle 43">
            <a:extLst>
              <a:ext uri="{FF2B5EF4-FFF2-40B4-BE49-F238E27FC236}">
                <a16:creationId xmlns:a16="http://schemas.microsoft.com/office/drawing/2014/main" id="{B7D3BBE7-5E72-D0C4-70FE-F98BE713A845}"/>
              </a:ext>
            </a:extLst>
          </p:cNvPr>
          <p:cNvSpPr/>
          <p:nvPr/>
        </p:nvSpPr>
        <p:spPr>
          <a:xfrm>
            <a:off x="211671" y="158915"/>
            <a:ext cx="3308919" cy="430887"/>
          </a:xfrm>
          <a:prstGeom prst="rect">
            <a:avLst/>
          </a:prstGeom>
        </p:spPr>
        <p:txBody>
          <a:bodyPr wrap="none">
            <a:spAutoFit/>
          </a:bodyPr>
          <a:lstStyle/>
          <a:p>
            <a:r>
              <a:rPr lang="en-GB" sz="2200" dirty="0">
                <a:solidFill>
                  <a:schemeClr val="bg1"/>
                </a:solidFill>
                <a:latin typeface="Arial" panose="020B0604020202020204" pitchFamily="34" charset="0"/>
                <a:cs typeface="Arial" panose="020B0604020202020204" pitchFamily="34" charset="0"/>
              </a:rPr>
              <a:t>Jobs and Unemployment</a:t>
            </a:r>
          </a:p>
        </p:txBody>
      </p:sp>
      <p:sp>
        <p:nvSpPr>
          <p:cNvPr id="6" name="Arrow: Right 5">
            <a:extLst>
              <a:ext uri="{FF2B5EF4-FFF2-40B4-BE49-F238E27FC236}">
                <a16:creationId xmlns:a16="http://schemas.microsoft.com/office/drawing/2014/main" id="{8FE416C4-58E1-DD1C-39FD-9C779B8B8016}"/>
              </a:ext>
            </a:extLst>
          </p:cNvPr>
          <p:cNvSpPr>
            <a:spLocks noChangeAspect="1"/>
          </p:cNvSpPr>
          <p:nvPr/>
        </p:nvSpPr>
        <p:spPr>
          <a:xfrm rot="16200000">
            <a:off x="5761936" y="768325"/>
            <a:ext cx="213105" cy="2520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Right 16">
            <a:extLst>
              <a:ext uri="{FF2B5EF4-FFF2-40B4-BE49-F238E27FC236}">
                <a16:creationId xmlns:a16="http://schemas.microsoft.com/office/drawing/2014/main" id="{38ED5D55-F217-13A7-3D3B-2578DB4DAB32}"/>
              </a:ext>
            </a:extLst>
          </p:cNvPr>
          <p:cNvSpPr>
            <a:spLocks noChangeAspect="1"/>
          </p:cNvSpPr>
          <p:nvPr/>
        </p:nvSpPr>
        <p:spPr>
          <a:xfrm rot="16200000">
            <a:off x="8750885" y="737392"/>
            <a:ext cx="213105" cy="2520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Graphic 1">
            <a:extLst>
              <a:ext uri="{FF2B5EF4-FFF2-40B4-BE49-F238E27FC236}">
                <a16:creationId xmlns:a16="http://schemas.microsoft.com/office/drawing/2014/main" id="{4AEF76D0-1456-8E88-17CD-83C88BF578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785" y="1159391"/>
            <a:ext cx="2981325" cy="3600450"/>
          </a:xfrm>
          <a:prstGeom prst="rect">
            <a:avLst/>
          </a:prstGeom>
        </p:spPr>
      </p:pic>
      <p:sp>
        <p:nvSpPr>
          <p:cNvPr id="3" name="Arrow: Right 2">
            <a:extLst>
              <a:ext uri="{FF2B5EF4-FFF2-40B4-BE49-F238E27FC236}">
                <a16:creationId xmlns:a16="http://schemas.microsoft.com/office/drawing/2014/main" id="{579F9FA6-2E07-42EA-D770-FD29C36A4E9A}"/>
              </a:ext>
            </a:extLst>
          </p:cNvPr>
          <p:cNvSpPr>
            <a:spLocks noChangeAspect="1"/>
          </p:cNvSpPr>
          <p:nvPr/>
        </p:nvSpPr>
        <p:spPr>
          <a:xfrm rot="5400000">
            <a:off x="2916783" y="784877"/>
            <a:ext cx="213105" cy="252000"/>
          </a:xfrm>
          <a:prstGeom prst="rightArrow">
            <a:avLst>
              <a:gd name="adj1" fmla="val 50000"/>
              <a:gd name="adj2" fmla="val 500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6E0C2B7C-20F3-6508-2847-539F474188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44082" y="1158975"/>
            <a:ext cx="2943225" cy="3629025"/>
          </a:xfrm>
          <a:prstGeom prst="rect">
            <a:avLst/>
          </a:prstGeom>
        </p:spPr>
      </p:pic>
      <p:pic>
        <p:nvPicPr>
          <p:cNvPr id="9" name="Picture 8">
            <a:extLst>
              <a:ext uri="{FF2B5EF4-FFF2-40B4-BE49-F238E27FC236}">
                <a16:creationId xmlns:a16="http://schemas.microsoft.com/office/drawing/2014/main" id="{ABCF12A2-9752-4ED9-AC8C-9676587EF655}"/>
              </a:ext>
            </a:extLst>
          </p:cNvPr>
          <p:cNvPicPr>
            <a:picLocks noChangeAspect="1"/>
          </p:cNvPicPr>
          <p:nvPr/>
        </p:nvPicPr>
        <p:blipFill>
          <a:blip r:embed="rId7"/>
          <a:stretch>
            <a:fillRect/>
          </a:stretch>
        </p:blipFill>
        <p:spPr>
          <a:xfrm>
            <a:off x="9174354" y="1139192"/>
            <a:ext cx="2857500" cy="1813560"/>
          </a:xfrm>
          <a:prstGeom prst="rect">
            <a:avLst/>
          </a:prstGeom>
        </p:spPr>
      </p:pic>
      <p:pic>
        <p:nvPicPr>
          <p:cNvPr id="10" name="Picture 9">
            <a:extLst>
              <a:ext uri="{FF2B5EF4-FFF2-40B4-BE49-F238E27FC236}">
                <a16:creationId xmlns:a16="http://schemas.microsoft.com/office/drawing/2014/main" id="{24B1D957-A66D-6C87-67A0-207D2A9CF28D}"/>
              </a:ext>
            </a:extLst>
          </p:cNvPr>
          <p:cNvPicPr>
            <a:picLocks noChangeAspect="1"/>
          </p:cNvPicPr>
          <p:nvPr/>
        </p:nvPicPr>
        <p:blipFill>
          <a:blip r:embed="rId8"/>
          <a:stretch>
            <a:fillRect/>
          </a:stretch>
        </p:blipFill>
        <p:spPr>
          <a:xfrm>
            <a:off x="9184273" y="2973707"/>
            <a:ext cx="2857500" cy="1813560"/>
          </a:xfrm>
          <a:prstGeom prst="rect">
            <a:avLst/>
          </a:prstGeom>
        </p:spPr>
      </p:pic>
      <p:pic>
        <p:nvPicPr>
          <p:cNvPr id="8" name="Graphic 7">
            <a:extLst>
              <a:ext uri="{FF2B5EF4-FFF2-40B4-BE49-F238E27FC236}">
                <a16:creationId xmlns:a16="http://schemas.microsoft.com/office/drawing/2014/main" id="{FA828684-3E80-21A0-9004-EC9807CE35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71327" y="1139192"/>
            <a:ext cx="2828925" cy="3648075"/>
          </a:xfrm>
          <a:prstGeom prst="rect">
            <a:avLst/>
          </a:prstGeom>
        </p:spPr>
      </p:pic>
    </p:spTree>
    <p:extLst>
      <p:ext uri="{BB962C8B-B14F-4D97-AF65-F5344CB8AC3E}">
        <p14:creationId xmlns:p14="http://schemas.microsoft.com/office/powerpoint/2010/main" val="397622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different colored states&#10;&#10;AI-generated content may be incorrect.">
            <a:extLst>
              <a:ext uri="{FF2B5EF4-FFF2-40B4-BE49-F238E27FC236}">
                <a16:creationId xmlns:a16="http://schemas.microsoft.com/office/drawing/2014/main" id="{2761B37E-0B73-7B6B-C62F-B69D20F3F887}"/>
              </a:ext>
            </a:extLst>
          </p:cNvPr>
          <p:cNvPicPr>
            <a:picLocks noChangeAspect="1"/>
          </p:cNvPicPr>
          <p:nvPr/>
        </p:nvPicPr>
        <p:blipFill>
          <a:blip r:embed="rId3">
            <a:extLst>
              <a:ext uri="{28A0092B-C50C-407E-A947-70E740481C1C}">
                <a14:useLocalDpi xmlns:a14="http://schemas.microsoft.com/office/drawing/2010/main" val="0"/>
              </a:ext>
            </a:extLst>
          </a:blip>
          <a:srcRect t="5098" b="6667"/>
          <a:stretch/>
        </p:blipFill>
        <p:spPr>
          <a:xfrm>
            <a:off x="9613081" y="3029013"/>
            <a:ext cx="1821674" cy="1836000"/>
          </a:xfrm>
          <a:prstGeom prst="rect">
            <a:avLst/>
          </a:prstGeom>
        </p:spPr>
      </p:pic>
      <p:pic>
        <p:nvPicPr>
          <p:cNvPr id="8" name="Picture 7" descr="A map of different colored states&#10;&#10;AI-generated content may be incorrect.">
            <a:extLst>
              <a:ext uri="{FF2B5EF4-FFF2-40B4-BE49-F238E27FC236}">
                <a16:creationId xmlns:a16="http://schemas.microsoft.com/office/drawing/2014/main" id="{C687B2A5-5B1D-3476-1969-F2C61BC7F7A2}"/>
              </a:ext>
            </a:extLst>
          </p:cNvPr>
          <p:cNvPicPr>
            <a:picLocks noChangeAspect="1"/>
          </p:cNvPicPr>
          <p:nvPr/>
        </p:nvPicPr>
        <p:blipFill>
          <a:blip r:embed="rId4">
            <a:extLst>
              <a:ext uri="{28A0092B-C50C-407E-A947-70E740481C1C}">
                <a14:useLocalDpi xmlns:a14="http://schemas.microsoft.com/office/drawing/2010/main" val="0"/>
              </a:ext>
            </a:extLst>
          </a:blip>
          <a:srcRect t="5099" b="6405"/>
          <a:stretch/>
        </p:blipFill>
        <p:spPr>
          <a:xfrm>
            <a:off x="9629896" y="1074988"/>
            <a:ext cx="1816293" cy="1836000"/>
          </a:xfrm>
          <a:prstGeom prst="rect">
            <a:avLst/>
          </a:prstGeom>
        </p:spPr>
      </p:pic>
      <p:pic>
        <p:nvPicPr>
          <p:cNvPr id="9" name="Picture 8" descr="A map of different colored areas&#10;&#10;AI-generated content may be incorrect.">
            <a:extLst>
              <a:ext uri="{FF2B5EF4-FFF2-40B4-BE49-F238E27FC236}">
                <a16:creationId xmlns:a16="http://schemas.microsoft.com/office/drawing/2014/main" id="{6E745FBD-236F-0625-EA27-47E14117CECE}"/>
              </a:ext>
            </a:extLst>
          </p:cNvPr>
          <p:cNvPicPr>
            <a:picLocks noChangeAspect="1"/>
          </p:cNvPicPr>
          <p:nvPr/>
        </p:nvPicPr>
        <p:blipFill>
          <a:blip r:embed="rId5">
            <a:extLst>
              <a:ext uri="{28A0092B-C50C-407E-A947-70E740481C1C}">
                <a14:useLocalDpi xmlns:a14="http://schemas.microsoft.com/office/drawing/2010/main" val="0"/>
              </a:ext>
            </a:extLst>
          </a:blip>
          <a:srcRect t="4705" b="7190"/>
          <a:stretch/>
        </p:blipFill>
        <p:spPr>
          <a:xfrm>
            <a:off x="3639160" y="2989016"/>
            <a:ext cx="1824377" cy="1836000"/>
          </a:xfrm>
          <a:prstGeom prst="rect">
            <a:avLst/>
          </a:prstGeom>
        </p:spPr>
      </p:pic>
      <p:pic>
        <p:nvPicPr>
          <p:cNvPr id="11" name="Picture 10" descr="A map of different colored areas&#10;&#10;AI-generated content may be incorrect.">
            <a:extLst>
              <a:ext uri="{FF2B5EF4-FFF2-40B4-BE49-F238E27FC236}">
                <a16:creationId xmlns:a16="http://schemas.microsoft.com/office/drawing/2014/main" id="{9877D2FE-90BC-1D55-ED22-8BDB28D20979}"/>
              </a:ext>
            </a:extLst>
          </p:cNvPr>
          <p:cNvPicPr>
            <a:picLocks noChangeAspect="1"/>
          </p:cNvPicPr>
          <p:nvPr/>
        </p:nvPicPr>
        <p:blipFill>
          <a:blip r:embed="rId6">
            <a:extLst>
              <a:ext uri="{28A0092B-C50C-407E-A947-70E740481C1C}">
                <a14:useLocalDpi xmlns:a14="http://schemas.microsoft.com/office/drawing/2010/main" val="0"/>
              </a:ext>
            </a:extLst>
          </a:blip>
          <a:srcRect t="4606" b="7273"/>
          <a:stretch/>
        </p:blipFill>
        <p:spPr>
          <a:xfrm>
            <a:off x="3700592" y="1061134"/>
            <a:ext cx="1824036" cy="1836000"/>
          </a:xfrm>
          <a:prstGeom prst="rect">
            <a:avLst/>
          </a:prstGeom>
        </p:spPr>
      </p:pic>
      <p:sp>
        <p:nvSpPr>
          <p:cNvPr id="12" name="Rounded Rectangle 7">
            <a:extLst>
              <a:ext uri="{FF2B5EF4-FFF2-40B4-BE49-F238E27FC236}">
                <a16:creationId xmlns:a16="http://schemas.microsoft.com/office/drawing/2014/main" id="{EE1BB893-6CBB-46AA-9566-043FF4D070AE}"/>
              </a:ext>
            </a:extLst>
          </p:cNvPr>
          <p:cNvSpPr/>
          <p:nvPr/>
        </p:nvSpPr>
        <p:spPr>
          <a:xfrm>
            <a:off x="118757" y="92225"/>
            <a:ext cx="11776864" cy="540000"/>
          </a:xfrm>
          <a:prstGeom prst="roundRect">
            <a:avLst>
              <a:gd name="adj" fmla="val 33505"/>
            </a:avLst>
          </a:prstGeom>
          <a:solidFill>
            <a:srgbClr val="911C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CB508F09-DEE3-4C3E-B74A-B6E252DA8DF4}"/>
              </a:ext>
            </a:extLst>
          </p:cNvPr>
          <p:cNvSpPr>
            <a:spLocks noChangeAspect="1"/>
          </p:cNvSpPr>
          <p:nvPr/>
        </p:nvSpPr>
        <p:spPr>
          <a:xfrm>
            <a:off x="11450448" y="55348"/>
            <a:ext cx="612000" cy="612000"/>
          </a:xfrm>
          <a:prstGeom prst="ellipse">
            <a:avLst/>
          </a:prstGeom>
          <a:solidFill>
            <a:srgbClr val="911C4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EB1117D-48F9-4AF3-AE46-646883D76D70}"/>
              </a:ext>
            </a:extLst>
          </p:cNvPr>
          <p:cNvSpPr txBox="1"/>
          <p:nvPr/>
        </p:nvSpPr>
        <p:spPr>
          <a:xfrm>
            <a:off x="11606793" y="159033"/>
            <a:ext cx="327334"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3</a:t>
            </a:r>
          </a:p>
        </p:txBody>
      </p:sp>
      <p:sp>
        <p:nvSpPr>
          <p:cNvPr id="5" name="Rectangle 4">
            <a:extLst>
              <a:ext uri="{FF2B5EF4-FFF2-40B4-BE49-F238E27FC236}">
                <a16:creationId xmlns:a16="http://schemas.microsoft.com/office/drawing/2014/main" id="{F4FE8F52-F771-4EBE-BDDA-D69AE7B88DCF}"/>
              </a:ext>
            </a:extLst>
          </p:cNvPr>
          <p:cNvSpPr/>
          <p:nvPr/>
        </p:nvSpPr>
        <p:spPr>
          <a:xfrm>
            <a:off x="211671" y="158915"/>
            <a:ext cx="2084225" cy="430887"/>
          </a:xfrm>
          <a:prstGeom prst="rect">
            <a:avLst/>
          </a:prstGeom>
        </p:spPr>
        <p:txBody>
          <a:bodyPr wrap="none">
            <a:spAutoFit/>
          </a:bodyPr>
          <a:lstStyle/>
          <a:p>
            <a:r>
              <a:rPr lang="en-GB" sz="2200" dirty="0">
                <a:solidFill>
                  <a:schemeClr val="bg1"/>
                </a:solidFill>
                <a:latin typeface="Arial" panose="020B0604020202020204" pitchFamily="34" charset="0"/>
                <a:cs typeface="Arial" panose="020B0604020202020204" pitchFamily="34" charset="0"/>
              </a:rPr>
              <a:t>Unemployment</a:t>
            </a:r>
          </a:p>
        </p:txBody>
      </p:sp>
      <p:sp>
        <p:nvSpPr>
          <p:cNvPr id="22" name="TextBox 21">
            <a:extLst>
              <a:ext uri="{FF2B5EF4-FFF2-40B4-BE49-F238E27FC236}">
                <a16:creationId xmlns:a16="http://schemas.microsoft.com/office/drawing/2014/main" id="{F0D20579-ABB3-4BB4-94A6-0C15B3016959}"/>
              </a:ext>
            </a:extLst>
          </p:cNvPr>
          <p:cNvSpPr txBox="1"/>
          <p:nvPr/>
        </p:nvSpPr>
        <p:spPr>
          <a:xfrm>
            <a:off x="6134101" y="726285"/>
            <a:ext cx="2540834" cy="338554"/>
          </a:xfrm>
          <a:prstGeom prst="rect">
            <a:avLst/>
          </a:prstGeom>
          <a:noFill/>
        </p:spPr>
        <p:txBody>
          <a:bodyPr wrap="square" rtlCol="0">
            <a:spAutoFit/>
          </a:bodyPr>
          <a:lstStyle/>
          <a:p>
            <a:pPr algn="ctr"/>
            <a:r>
              <a:rPr lang="en-GB" sz="1600" dirty="0">
                <a:solidFill>
                  <a:srgbClr val="911C40"/>
                </a:solidFill>
                <a:latin typeface="Arial" panose="020B0604020202020204" pitchFamily="34" charset="0"/>
                <a:cs typeface="Arial" panose="020B0604020202020204" pitchFamily="34" charset="0"/>
              </a:rPr>
              <a:t>  Youth Unemployment</a:t>
            </a:r>
          </a:p>
        </p:txBody>
      </p:sp>
      <p:sp>
        <p:nvSpPr>
          <p:cNvPr id="55" name="TextBox 54">
            <a:extLst>
              <a:ext uri="{FF2B5EF4-FFF2-40B4-BE49-F238E27FC236}">
                <a16:creationId xmlns:a16="http://schemas.microsoft.com/office/drawing/2014/main" id="{9C31DA18-7CFD-42C1-A3E9-4FF000548FB4}"/>
              </a:ext>
            </a:extLst>
          </p:cNvPr>
          <p:cNvSpPr txBox="1"/>
          <p:nvPr/>
        </p:nvSpPr>
        <p:spPr>
          <a:xfrm>
            <a:off x="106545" y="726285"/>
            <a:ext cx="2554265" cy="338554"/>
          </a:xfrm>
          <a:prstGeom prst="rect">
            <a:avLst/>
          </a:prstGeom>
          <a:noFill/>
        </p:spPr>
        <p:txBody>
          <a:bodyPr wrap="square" rtlCol="0">
            <a:spAutoFit/>
          </a:bodyPr>
          <a:lstStyle/>
          <a:p>
            <a:pPr algn="ctr"/>
            <a:r>
              <a:rPr lang="en-GB" sz="1600" dirty="0">
                <a:solidFill>
                  <a:srgbClr val="911C40"/>
                </a:solidFill>
                <a:latin typeface="Arial" panose="020B0604020202020204" pitchFamily="34" charset="0"/>
                <a:cs typeface="Arial" panose="020B0604020202020204" pitchFamily="34" charset="0"/>
              </a:rPr>
              <a:t> Claimant Unemployment</a:t>
            </a:r>
          </a:p>
        </p:txBody>
      </p:sp>
      <p:sp>
        <p:nvSpPr>
          <p:cNvPr id="59" name="TextBox 58">
            <a:extLst>
              <a:ext uri="{FF2B5EF4-FFF2-40B4-BE49-F238E27FC236}">
                <a16:creationId xmlns:a16="http://schemas.microsoft.com/office/drawing/2014/main" id="{ECF60A00-7562-40B0-A4E2-FB812F7AA000}"/>
              </a:ext>
            </a:extLst>
          </p:cNvPr>
          <p:cNvSpPr txBox="1"/>
          <p:nvPr/>
        </p:nvSpPr>
        <p:spPr>
          <a:xfrm>
            <a:off x="3162246" y="726285"/>
            <a:ext cx="2554265" cy="338554"/>
          </a:xfrm>
          <a:prstGeom prst="rect">
            <a:avLst/>
          </a:prstGeom>
          <a:noFill/>
        </p:spPr>
        <p:txBody>
          <a:bodyPr wrap="square" rtlCol="0">
            <a:spAutoFit/>
          </a:bodyPr>
          <a:lstStyle/>
          <a:p>
            <a:pPr algn="ctr"/>
            <a:r>
              <a:rPr lang="en-GB" sz="1600" dirty="0">
                <a:solidFill>
                  <a:srgbClr val="911C40"/>
                </a:solidFill>
                <a:latin typeface="Arial" panose="020B0604020202020204" pitchFamily="34" charset="0"/>
                <a:cs typeface="Arial" panose="020B0604020202020204" pitchFamily="34" charset="0"/>
              </a:rPr>
              <a:t> Local Claimants</a:t>
            </a:r>
          </a:p>
        </p:txBody>
      </p:sp>
      <p:sp>
        <p:nvSpPr>
          <p:cNvPr id="61" name="TextBox 60">
            <a:extLst>
              <a:ext uri="{FF2B5EF4-FFF2-40B4-BE49-F238E27FC236}">
                <a16:creationId xmlns:a16="http://schemas.microsoft.com/office/drawing/2014/main" id="{8641C96F-9510-4FD7-97AC-C6BB71C7AF1A}"/>
              </a:ext>
            </a:extLst>
          </p:cNvPr>
          <p:cNvSpPr txBox="1"/>
          <p:nvPr/>
        </p:nvSpPr>
        <p:spPr>
          <a:xfrm>
            <a:off x="9259486" y="726285"/>
            <a:ext cx="2554265" cy="338554"/>
          </a:xfrm>
          <a:prstGeom prst="rect">
            <a:avLst/>
          </a:prstGeom>
          <a:noFill/>
        </p:spPr>
        <p:txBody>
          <a:bodyPr wrap="square" rtlCol="0">
            <a:spAutoFit/>
          </a:bodyPr>
          <a:lstStyle/>
          <a:p>
            <a:pPr algn="ctr"/>
            <a:r>
              <a:rPr lang="en-GB" sz="1600" dirty="0">
                <a:solidFill>
                  <a:srgbClr val="911C40"/>
                </a:solidFill>
                <a:latin typeface="Arial" panose="020B0604020202020204" pitchFamily="34" charset="0"/>
                <a:cs typeface="Arial" panose="020B0604020202020204" pitchFamily="34" charset="0"/>
              </a:rPr>
              <a:t>Young Local Claimants</a:t>
            </a:r>
          </a:p>
        </p:txBody>
      </p:sp>
      <p:grpSp>
        <p:nvGrpSpPr>
          <p:cNvPr id="33" name="Group 32">
            <a:extLst>
              <a:ext uri="{FF2B5EF4-FFF2-40B4-BE49-F238E27FC236}">
                <a16:creationId xmlns:a16="http://schemas.microsoft.com/office/drawing/2014/main" id="{E4BE9DE8-3903-4830-BE7C-A5A091933829}"/>
              </a:ext>
            </a:extLst>
          </p:cNvPr>
          <p:cNvGrpSpPr/>
          <p:nvPr/>
        </p:nvGrpSpPr>
        <p:grpSpPr>
          <a:xfrm>
            <a:off x="277371" y="4905204"/>
            <a:ext cx="2844000" cy="1789441"/>
            <a:chOff x="342315" y="4854737"/>
            <a:chExt cx="2439603" cy="1789441"/>
          </a:xfrm>
        </p:grpSpPr>
        <p:sp>
          <p:nvSpPr>
            <p:cNvPr id="34" name="Rectangle 33">
              <a:extLst>
                <a:ext uri="{FF2B5EF4-FFF2-40B4-BE49-F238E27FC236}">
                  <a16:creationId xmlns:a16="http://schemas.microsoft.com/office/drawing/2014/main" id="{2ECDE97A-3BE1-4D0D-9C09-869AE78EE13B}"/>
                </a:ext>
              </a:extLst>
            </p:cNvPr>
            <p:cNvSpPr/>
            <p:nvPr/>
          </p:nvSpPr>
          <p:spPr>
            <a:xfrm>
              <a:off x="385011" y="4854737"/>
              <a:ext cx="2371503" cy="178944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5" name="TextBox 34">
              <a:extLst>
                <a:ext uri="{FF2B5EF4-FFF2-40B4-BE49-F238E27FC236}">
                  <a16:creationId xmlns:a16="http://schemas.microsoft.com/office/drawing/2014/main" id="{0E82DEE8-75E2-463C-91BB-40FBCE2F7728}"/>
                </a:ext>
              </a:extLst>
            </p:cNvPr>
            <p:cNvSpPr txBox="1"/>
            <p:nvPr/>
          </p:nvSpPr>
          <p:spPr>
            <a:xfrm>
              <a:off x="342315" y="4858139"/>
              <a:ext cx="2439603" cy="1754326"/>
            </a:xfrm>
            <a:prstGeom prst="rect">
              <a:avLst/>
            </a:prstGeom>
            <a:noFill/>
            <a:ln>
              <a:noFill/>
            </a:ln>
          </p:spPr>
          <p:txBody>
            <a:bodyPr wrap="square" rtlCol="0">
              <a:spAutoFit/>
            </a:bodyPr>
            <a:lstStyle/>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The number of unemployed claimants in Winchester district (not adjusted for seasonal factors) increased by 45 to 1,655 and higher on the year (+30). Small increases for claimants aged 25 and over.</a:t>
              </a:r>
            </a:p>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The rate increased on the month to 2.1% in May, below South East (3.2%) and UK rates (4.1%).</a:t>
              </a:r>
            </a:p>
          </p:txBody>
        </p:sp>
      </p:grpSp>
      <p:grpSp>
        <p:nvGrpSpPr>
          <p:cNvPr id="36" name="Group 35">
            <a:extLst>
              <a:ext uri="{FF2B5EF4-FFF2-40B4-BE49-F238E27FC236}">
                <a16:creationId xmlns:a16="http://schemas.microsoft.com/office/drawing/2014/main" id="{494213CD-4D9C-4769-8B3F-B0A58B4222DE}"/>
              </a:ext>
            </a:extLst>
          </p:cNvPr>
          <p:cNvGrpSpPr/>
          <p:nvPr/>
        </p:nvGrpSpPr>
        <p:grpSpPr>
          <a:xfrm>
            <a:off x="6157960" y="4905204"/>
            <a:ext cx="2871198" cy="1789441"/>
            <a:chOff x="323958" y="4854737"/>
            <a:chExt cx="2432556" cy="1789441"/>
          </a:xfrm>
        </p:grpSpPr>
        <p:sp>
          <p:nvSpPr>
            <p:cNvPr id="38" name="Rectangle 37">
              <a:extLst>
                <a:ext uri="{FF2B5EF4-FFF2-40B4-BE49-F238E27FC236}">
                  <a16:creationId xmlns:a16="http://schemas.microsoft.com/office/drawing/2014/main" id="{430FCDDD-E5AB-4BDD-9BB0-CD048906574F}"/>
                </a:ext>
              </a:extLst>
            </p:cNvPr>
            <p:cNvSpPr/>
            <p:nvPr/>
          </p:nvSpPr>
          <p:spPr>
            <a:xfrm>
              <a:off x="385011" y="4854737"/>
              <a:ext cx="2371503" cy="178944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9" name="TextBox 38">
              <a:extLst>
                <a:ext uri="{FF2B5EF4-FFF2-40B4-BE49-F238E27FC236}">
                  <a16:creationId xmlns:a16="http://schemas.microsoft.com/office/drawing/2014/main" id="{71FA694F-7BC9-4CC0-A589-FF40454A258E}"/>
                </a:ext>
              </a:extLst>
            </p:cNvPr>
            <p:cNvSpPr txBox="1"/>
            <p:nvPr/>
          </p:nvSpPr>
          <p:spPr>
            <a:xfrm>
              <a:off x="323958" y="4854737"/>
              <a:ext cx="2404255" cy="1754326"/>
            </a:xfrm>
            <a:prstGeom prst="rect">
              <a:avLst/>
            </a:prstGeom>
            <a:noFill/>
            <a:ln>
              <a:noFill/>
            </a:ln>
          </p:spPr>
          <p:txBody>
            <a:bodyPr wrap="square" rtlCol="0">
              <a:spAutoFit/>
            </a:bodyPr>
            <a:lstStyle/>
            <a:p>
              <a:pPr marL="85725" indent="-85725" algn="just">
                <a:buFont typeface="Arial" panose="020B0604020202020204" pitchFamily="34" charset="0"/>
                <a:buChar char="•"/>
              </a:pPr>
              <a:r>
                <a:rPr lang="en-GB" sz="1200" dirty="0">
                  <a:latin typeface="Arial"/>
                  <a:cs typeface="Arial"/>
                </a:rPr>
                <a:t>The number of young unemployed claimants aged 18–24-year-olds in Winchester district was effectively unchanged (-5) at 250 in May.</a:t>
              </a:r>
            </a:p>
            <a:p>
              <a:pPr marL="85725" indent="-85725" algn="just">
                <a:buFont typeface="Arial" panose="020B0604020202020204" pitchFamily="34" charset="0"/>
                <a:buChar char="•"/>
              </a:pPr>
              <a:r>
                <a:rPr lang="en-GB" sz="1200" dirty="0">
                  <a:latin typeface="Arial"/>
                  <a:cs typeface="Arial"/>
                </a:rPr>
                <a:t>The youth claimant unemployment rate was unchanged at 2.0%. The Winchester district 18-24-year-old rate is well below the South East (4.4%) and the UK (5.5%) averages.</a:t>
              </a:r>
            </a:p>
          </p:txBody>
        </p:sp>
      </p:grpSp>
      <p:grpSp>
        <p:nvGrpSpPr>
          <p:cNvPr id="40" name="Group 39">
            <a:extLst>
              <a:ext uri="{FF2B5EF4-FFF2-40B4-BE49-F238E27FC236}">
                <a16:creationId xmlns:a16="http://schemas.microsoft.com/office/drawing/2014/main" id="{24BEB7E1-F529-4F15-B44F-51B0BD1953BE}"/>
              </a:ext>
            </a:extLst>
          </p:cNvPr>
          <p:cNvGrpSpPr/>
          <p:nvPr/>
        </p:nvGrpSpPr>
        <p:grpSpPr>
          <a:xfrm>
            <a:off x="3258370" y="4905204"/>
            <a:ext cx="2795209" cy="1789441"/>
            <a:chOff x="358765" y="4854737"/>
            <a:chExt cx="2397749" cy="1789441"/>
          </a:xfrm>
        </p:grpSpPr>
        <p:sp>
          <p:nvSpPr>
            <p:cNvPr id="46" name="Rectangle 45">
              <a:extLst>
                <a:ext uri="{FF2B5EF4-FFF2-40B4-BE49-F238E27FC236}">
                  <a16:creationId xmlns:a16="http://schemas.microsoft.com/office/drawing/2014/main" id="{B7D82D7B-4A2E-4646-B20A-994D1E7F25D5}"/>
                </a:ext>
              </a:extLst>
            </p:cNvPr>
            <p:cNvSpPr/>
            <p:nvPr/>
          </p:nvSpPr>
          <p:spPr>
            <a:xfrm>
              <a:off x="385011" y="4854737"/>
              <a:ext cx="2371503" cy="178944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0" name="TextBox 49">
              <a:extLst>
                <a:ext uri="{FF2B5EF4-FFF2-40B4-BE49-F238E27FC236}">
                  <a16:creationId xmlns:a16="http://schemas.microsoft.com/office/drawing/2014/main" id="{B12FD3C6-2762-4FEC-8FCA-D95438807CB8}"/>
                </a:ext>
              </a:extLst>
            </p:cNvPr>
            <p:cNvSpPr txBox="1"/>
            <p:nvPr/>
          </p:nvSpPr>
          <p:spPr>
            <a:xfrm>
              <a:off x="358765" y="4858139"/>
              <a:ext cx="2377840" cy="1754326"/>
            </a:xfrm>
            <a:prstGeom prst="rect">
              <a:avLst/>
            </a:prstGeom>
            <a:noFill/>
            <a:ln>
              <a:noFill/>
            </a:ln>
          </p:spPr>
          <p:txBody>
            <a:bodyPr wrap="square" rtlCol="0">
              <a:spAutoFit/>
            </a:bodyPr>
            <a:lstStyle/>
            <a:p>
              <a:pPr marL="85725" indent="-85725" algn="just">
                <a:buFont typeface="Arial" panose="020B0604020202020204" pitchFamily="34" charset="0"/>
                <a:buChar char="•"/>
              </a:pPr>
              <a:r>
                <a:rPr lang="en-GB" sz="1200" dirty="0">
                  <a:latin typeface="Arial" panose="020B0604020202020204" pitchFamily="34" charset="0"/>
                  <a:ea typeface="Verdana" panose="020B0604030504040204" pitchFamily="34" charset="0"/>
                  <a:cs typeface="Arial" panose="020B0604020202020204" pitchFamily="34" charset="0"/>
                </a:rPr>
                <a:t>Like most Hampshire &amp; Isle of Wight authorities, Winchester is below the two benchmarks, with the two cities  UK rate and Gosport, Havant and IoW above SE.</a:t>
              </a:r>
            </a:p>
            <a:p>
              <a:pPr marL="85725" indent="-85725" algn="just">
                <a:buFont typeface="Arial" panose="020B0604020202020204" pitchFamily="34" charset="0"/>
                <a:buChar char="•"/>
              </a:pPr>
              <a:r>
                <a:rPr lang="en-GB" sz="1200" dirty="0">
                  <a:latin typeface="Arial" panose="020B0604020202020204" pitchFamily="34" charset="0"/>
                  <a:ea typeface="Verdana" panose="020B0604030504040204" pitchFamily="34" charset="0"/>
                  <a:cs typeface="Arial" panose="020B0604020202020204" pitchFamily="34" charset="0"/>
                </a:rPr>
                <a:t>Winchester district was one of half the local authorities in Hampshire &amp; Isle of Wight to see an increase in the monthly claimant count rate. </a:t>
              </a:r>
            </a:p>
          </p:txBody>
        </p:sp>
      </p:grpSp>
      <p:grpSp>
        <p:nvGrpSpPr>
          <p:cNvPr id="51" name="Group 50">
            <a:extLst>
              <a:ext uri="{FF2B5EF4-FFF2-40B4-BE49-F238E27FC236}">
                <a16:creationId xmlns:a16="http://schemas.microsoft.com/office/drawing/2014/main" id="{8B6E63D3-C2DF-48D8-8F50-21CE6B1FB6AD}"/>
              </a:ext>
            </a:extLst>
          </p:cNvPr>
          <p:cNvGrpSpPr/>
          <p:nvPr/>
        </p:nvGrpSpPr>
        <p:grpSpPr>
          <a:xfrm>
            <a:off x="9126127" y="4905204"/>
            <a:ext cx="2857280" cy="1789441"/>
            <a:chOff x="335749" y="4854737"/>
            <a:chExt cx="2420765" cy="1789441"/>
          </a:xfrm>
        </p:grpSpPr>
        <p:sp>
          <p:nvSpPr>
            <p:cNvPr id="52" name="Rectangle 51">
              <a:extLst>
                <a:ext uri="{FF2B5EF4-FFF2-40B4-BE49-F238E27FC236}">
                  <a16:creationId xmlns:a16="http://schemas.microsoft.com/office/drawing/2014/main" id="{DE869E29-0160-474F-8D8D-96BE604E17FD}"/>
                </a:ext>
              </a:extLst>
            </p:cNvPr>
            <p:cNvSpPr/>
            <p:nvPr/>
          </p:nvSpPr>
          <p:spPr>
            <a:xfrm>
              <a:off x="385011" y="4854737"/>
              <a:ext cx="2371503" cy="178944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3" name="TextBox 52">
              <a:extLst>
                <a:ext uri="{FF2B5EF4-FFF2-40B4-BE49-F238E27FC236}">
                  <a16:creationId xmlns:a16="http://schemas.microsoft.com/office/drawing/2014/main" id="{B0069D99-C0AF-4953-9D47-309615984A96}"/>
                </a:ext>
              </a:extLst>
            </p:cNvPr>
            <p:cNvSpPr txBox="1"/>
            <p:nvPr/>
          </p:nvSpPr>
          <p:spPr>
            <a:xfrm>
              <a:off x="335749" y="4889852"/>
              <a:ext cx="2379014" cy="1754326"/>
            </a:xfrm>
            <a:prstGeom prst="rect">
              <a:avLst/>
            </a:prstGeom>
            <a:noFill/>
            <a:ln>
              <a:noFill/>
            </a:ln>
          </p:spPr>
          <p:txBody>
            <a:bodyPr wrap="square" rtlCol="0">
              <a:spAutoFit/>
            </a:bodyPr>
            <a:lstStyle/>
            <a:p>
              <a:pPr marL="85725" indent="-85725" algn="just">
                <a:buFont typeface="Arial" panose="020B0604020202020204" pitchFamily="34" charset="0"/>
                <a:buChar char="•"/>
              </a:pPr>
              <a:r>
                <a:rPr lang="en-GB" sz="1200" dirty="0">
                  <a:latin typeface="Arial"/>
                  <a:ea typeface="Verdana"/>
                  <a:cs typeface="Arial"/>
                </a:rPr>
                <a:t>Most Hampshire &amp; Isle of Wight districts have rates below the SE and UK rates. Two are above the SE rate with three LAs above the UK. </a:t>
              </a:r>
            </a:p>
            <a:p>
              <a:pPr marL="85725" indent="-85725" algn="just">
                <a:buFont typeface="Arial" panose="020B0604020202020204" pitchFamily="34" charset="0"/>
                <a:buChar char="•"/>
              </a:pPr>
              <a:r>
                <a:rPr lang="en-GB" sz="1200" dirty="0">
                  <a:latin typeface="Arial"/>
                  <a:ea typeface="Verdana"/>
                  <a:cs typeface="Arial"/>
                </a:rPr>
                <a:t>Winchester one of six Hampshire &amp; Isle of Wight local authority to see no change in unemployment rates for young on the previous month. Five saw increases and three decreased. </a:t>
              </a:r>
            </a:p>
          </p:txBody>
        </p:sp>
      </p:grpSp>
      <p:sp>
        <p:nvSpPr>
          <p:cNvPr id="18" name="Rectangle 17">
            <a:extLst>
              <a:ext uri="{FF2B5EF4-FFF2-40B4-BE49-F238E27FC236}">
                <a16:creationId xmlns:a16="http://schemas.microsoft.com/office/drawing/2014/main" id="{EFF02BD7-E3D8-F660-D1BC-020988FDEEB4}"/>
              </a:ext>
            </a:extLst>
          </p:cNvPr>
          <p:cNvSpPr/>
          <p:nvPr/>
        </p:nvSpPr>
        <p:spPr>
          <a:xfrm>
            <a:off x="9290504" y="3016351"/>
            <a:ext cx="879580" cy="338554"/>
          </a:xfrm>
          <a:prstGeom prst="rect">
            <a:avLst/>
          </a:prstGeom>
        </p:spPr>
        <p:txBody>
          <a:bodyPr wrap="square">
            <a:spAutoFit/>
          </a:bodyPr>
          <a:lstStyle/>
          <a:p>
            <a:pPr algn="ctr"/>
            <a:r>
              <a:rPr lang="en-GB" sz="800" dirty="0">
                <a:latin typeface="Arial" panose="020B0604020202020204" pitchFamily="34" charset="0"/>
                <a:cs typeface="Arial" panose="020B0604020202020204" pitchFamily="34" charset="0"/>
              </a:rPr>
              <a:t>Rate change  (ppts, m/m)</a:t>
            </a:r>
            <a:endParaRPr lang="en-US" sz="8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4D96084-4661-C626-B8F8-E2D868A70F0A}"/>
              </a:ext>
            </a:extLst>
          </p:cNvPr>
          <p:cNvSpPr/>
          <p:nvPr/>
        </p:nvSpPr>
        <p:spPr>
          <a:xfrm>
            <a:off x="9434802" y="1158899"/>
            <a:ext cx="590984" cy="215444"/>
          </a:xfrm>
          <a:prstGeom prst="rect">
            <a:avLst/>
          </a:prstGeom>
        </p:spPr>
        <p:txBody>
          <a:bodyPr wrap="square">
            <a:spAutoFit/>
          </a:bodyPr>
          <a:lstStyle/>
          <a:p>
            <a:pPr algn="ctr"/>
            <a:r>
              <a:rPr lang="en-GB" sz="800" dirty="0">
                <a:latin typeface="Arial" panose="020B0604020202020204" pitchFamily="34" charset="0"/>
                <a:cs typeface="Arial" panose="020B0604020202020204" pitchFamily="34" charset="0"/>
              </a:rPr>
              <a:t>Rate (%)</a:t>
            </a:r>
            <a:endParaRPr lang="en-US" sz="80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B327A74-C365-C3E0-1B7B-0350C09BDA31}"/>
              </a:ext>
            </a:extLst>
          </p:cNvPr>
          <p:cNvSpPr/>
          <p:nvPr/>
        </p:nvSpPr>
        <p:spPr>
          <a:xfrm>
            <a:off x="3288967" y="3020331"/>
            <a:ext cx="879580" cy="338554"/>
          </a:xfrm>
          <a:prstGeom prst="rect">
            <a:avLst/>
          </a:prstGeom>
        </p:spPr>
        <p:txBody>
          <a:bodyPr wrap="square">
            <a:spAutoFit/>
          </a:bodyPr>
          <a:lstStyle/>
          <a:p>
            <a:pPr algn="ctr"/>
            <a:r>
              <a:rPr lang="en-GB" sz="800" dirty="0">
                <a:latin typeface="Arial" panose="020B0604020202020204" pitchFamily="34" charset="0"/>
                <a:cs typeface="Arial" panose="020B0604020202020204" pitchFamily="34" charset="0"/>
              </a:rPr>
              <a:t>Rate change  (ppts, m/m)</a:t>
            </a:r>
            <a:endParaRPr lang="en-US" sz="8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E28B449E-7F54-F5B3-B4DD-3647D60504DF}"/>
              </a:ext>
            </a:extLst>
          </p:cNvPr>
          <p:cNvSpPr/>
          <p:nvPr/>
        </p:nvSpPr>
        <p:spPr>
          <a:xfrm>
            <a:off x="3433265" y="1158899"/>
            <a:ext cx="590984" cy="215444"/>
          </a:xfrm>
          <a:prstGeom prst="rect">
            <a:avLst/>
          </a:prstGeom>
        </p:spPr>
        <p:txBody>
          <a:bodyPr wrap="square">
            <a:spAutoFit/>
          </a:bodyPr>
          <a:lstStyle/>
          <a:p>
            <a:pPr algn="ctr"/>
            <a:r>
              <a:rPr lang="en-GB" sz="800" dirty="0">
                <a:latin typeface="Arial" panose="020B0604020202020204" pitchFamily="34" charset="0"/>
                <a:cs typeface="Arial" panose="020B0604020202020204" pitchFamily="34" charset="0"/>
              </a:rPr>
              <a:t>Rate (%)</a:t>
            </a:r>
            <a:endParaRPr lang="en-US" sz="800" dirty="0">
              <a:latin typeface="Arial" panose="020B0604020202020204" pitchFamily="34" charset="0"/>
              <a:cs typeface="Arial" panose="020B0604020202020204" pitchFamily="34" charset="0"/>
            </a:endParaRPr>
          </a:p>
        </p:txBody>
      </p:sp>
      <p:sp>
        <p:nvSpPr>
          <p:cNvPr id="13" name="Arrow: Up-Down 12">
            <a:extLst>
              <a:ext uri="{FF2B5EF4-FFF2-40B4-BE49-F238E27FC236}">
                <a16:creationId xmlns:a16="http://schemas.microsoft.com/office/drawing/2014/main" id="{3919037C-2647-D474-F98C-CEB2A16F785B}"/>
              </a:ext>
            </a:extLst>
          </p:cNvPr>
          <p:cNvSpPr>
            <a:spLocks noChangeAspect="1"/>
          </p:cNvSpPr>
          <p:nvPr/>
        </p:nvSpPr>
        <p:spPr>
          <a:xfrm rot="5400000">
            <a:off x="8707888" y="769389"/>
            <a:ext cx="183910" cy="252000"/>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Graphic 1">
            <a:extLst>
              <a:ext uri="{FF2B5EF4-FFF2-40B4-BE49-F238E27FC236}">
                <a16:creationId xmlns:a16="http://schemas.microsoft.com/office/drawing/2014/main" id="{DD9F0BBF-EEB7-6BC0-5A7F-0A23AB3753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1096" y="1197383"/>
            <a:ext cx="2876550" cy="3571875"/>
          </a:xfrm>
          <a:prstGeom prst="rect">
            <a:avLst/>
          </a:prstGeom>
        </p:spPr>
      </p:pic>
      <p:sp>
        <p:nvSpPr>
          <p:cNvPr id="3" name="Arrow: Right 2">
            <a:extLst>
              <a:ext uri="{FF2B5EF4-FFF2-40B4-BE49-F238E27FC236}">
                <a16:creationId xmlns:a16="http://schemas.microsoft.com/office/drawing/2014/main" id="{22E21BD8-D82D-B8E0-3FA8-2FCF7CFBECCB}"/>
              </a:ext>
            </a:extLst>
          </p:cNvPr>
          <p:cNvSpPr>
            <a:spLocks noChangeAspect="1"/>
          </p:cNvSpPr>
          <p:nvPr/>
        </p:nvSpPr>
        <p:spPr>
          <a:xfrm rot="16200000">
            <a:off x="2859203" y="793328"/>
            <a:ext cx="213105" cy="252000"/>
          </a:xfrm>
          <a:prstGeom prst="rightArrow">
            <a:avLst>
              <a:gd name="adj1" fmla="val 50000"/>
              <a:gd name="adj2" fmla="val 500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a:extLst>
              <a:ext uri="{FF2B5EF4-FFF2-40B4-BE49-F238E27FC236}">
                <a16:creationId xmlns:a16="http://schemas.microsoft.com/office/drawing/2014/main" id="{50F4B3C1-B8A1-1494-21B7-1151680D87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1655" y="1136524"/>
            <a:ext cx="2886075" cy="3619500"/>
          </a:xfrm>
          <a:prstGeom prst="rect">
            <a:avLst/>
          </a:prstGeom>
        </p:spPr>
      </p:pic>
    </p:spTree>
    <p:extLst>
      <p:ext uri="{BB962C8B-B14F-4D97-AF65-F5344CB8AC3E}">
        <p14:creationId xmlns:p14="http://schemas.microsoft.com/office/powerpoint/2010/main" val="427748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EFA7C56-E6CC-5356-312F-3C03FAA808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08010" y="5116369"/>
            <a:ext cx="4362450" cy="1609725"/>
          </a:xfrm>
          <a:prstGeom prst="rect">
            <a:avLst/>
          </a:prstGeom>
        </p:spPr>
      </p:pic>
      <p:pic>
        <p:nvPicPr>
          <p:cNvPr id="14" name="Picture 13" descr="A map of a region with different colored areas&#10;&#10;AI-generated content may be incorrect.">
            <a:extLst>
              <a:ext uri="{FF2B5EF4-FFF2-40B4-BE49-F238E27FC236}">
                <a16:creationId xmlns:a16="http://schemas.microsoft.com/office/drawing/2014/main" id="{DA1176D3-C1F9-1F7E-1D3E-53E7144688A0}"/>
              </a:ext>
            </a:extLst>
          </p:cNvPr>
          <p:cNvPicPr>
            <a:picLocks noChangeAspect="1"/>
          </p:cNvPicPr>
          <p:nvPr/>
        </p:nvPicPr>
        <p:blipFill>
          <a:blip r:embed="rId5">
            <a:extLst>
              <a:ext uri="{28A0092B-C50C-407E-A947-70E740481C1C}">
                <a14:useLocalDpi xmlns:a14="http://schemas.microsoft.com/office/drawing/2010/main" val="0"/>
              </a:ext>
            </a:extLst>
          </a:blip>
          <a:srcRect t="6687" b="9495"/>
          <a:stretch/>
        </p:blipFill>
        <p:spPr>
          <a:xfrm>
            <a:off x="8013151" y="733626"/>
            <a:ext cx="3495989" cy="4140000"/>
          </a:xfrm>
          <a:prstGeom prst="rect">
            <a:avLst/>
          </a:prstGeom>
        </p:spPr>
      </p:pic>
      <p:pic>
        <p:nvPicPr>
          <p:cNvPr id="7" name="Picture 6" descr="A map of different colored areas&#10;&#10;AI-generated content may be incorrect.">
            <a:extLst>
              <a:ext uri="{FF2B5EF4-FFF2-40B4-BE49-F238E27FC236}">
                <a16:creationId xmlns:a16="http://schemas.microsoft.com/office/drawing/2014/main" id="{0E3B1801-34C3-3B09-1EAF-3A9DD4305C1B}"/>
              </a:ext>
            </a:extLst>
          </p:cNvPr>
          <p:cNvPicPr>
            <a:picLocks noChangeAspect="1"/>
          </p:cNvPicPr>
          <p:nvPr/>
        </p:nvPicPr>
        <p:blipFill>
          <a:blip r:embed="rId6">
            <a:extLst>
              <a:ext uri="{28A0092B-C50C-407E-A947-70E740481C1C}">
                <a14:useLocalDpi xmlns:a14="http://schemas.microsoft.com/office/drawing/2010/main" val="0"/>
              </a:ext>
            </a:extLst>
          </a:blip>
          <a:srcRect t="6687" b="9576"/>
          <a:stretch/>
        </p:blipFill>
        <p:spPr>
          <a:xfrm>
            <a:off x="3307430" y="733626"/>
            <a:ext cx="3499372" cy="4140000"/>
          </a:xfrm>
          <a:prstGeom prst="rect">
            <a:avLst/>
          </a:prstGeom>
        </p:spPr>
      </p:pic>
      <p:sp>
        <p:nvSpPr>
          <p:cNvPr id="29" name="TextBox 28">
            <a:extLst>
              <a:ext uri="{FF2B5EF4-FFF2-40B4-BE49-F238E27FC236}">
                <a16:creationId xmlns:a16="http://schemas.microsoft.com/office/drawing/2014/main" id="{E3750073-AD31-4530-B778-456235CC25D4}"/>
              </a:ext>
            </a:extLst>
          </p:cNvPr>
          <p:cNvSpPr txBox="1"/>
          <p:nvPr/>
        </p:nvSpPr>
        <p:spPr>
          <a:xfrm>
            <a:off x="105444" y="725640"/>
            <a:ext cx="2579826" cy="6001643"/>
          </a:xfrm>
          <a:prstGeom prst="rect">
            <a:avLst/>
          </a:prstGeom>
          <a:noFill/>
          <a:ln>
            <a:noFill/>
          </a:ln>
        </p:spPr>
        <p:txBody>
          <a:bodyPr wrap="square" rtlCol="0">
            <a:spAutoFit/>
          </a:bodyPr>
          <a:lstStyle/>
          <a:p>
            <a:pPr marL="85725" indent="-85725" algn="just">
              <a:buFont typeface="Arial" panose="020B0604020202020204" pitchFamily="34" charset="0"/>
              <a:buChar char="•"/>
            </a:pPr>
            <a:r>
              <a:rPr lang="en-US" sz="1200" dirty="0">
                <a:latin typeface="Arial" panose="020B0604020202020204" pitchFamily="34" charset="0"/>
                <a:cs typeface="Arial" panose="020B0604020202020204" pitchFamily="34" charset="0"/>
              </a:rPr>
              <a:t>Based on the thresholds most wards saw no change in claimant counts on the previous month i.e., between -10 and 10.</a:t>
            </a:r>
          </a:p>
          <a:p>
            <a:pPr marL="85725" indent="-85725" algn="jus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85725" indent="-85725" algn="just">
              <a:buFont typeface="Arial" panose="020B0604020202020204" pitchFamily="34" charset="0"/>
              <a:buChar char="•"/>
            </a:pPr>
            <a:r>
              <a:rPr lang="en-US" sz="1200" dirty="0">
                <a:latin typeface="Arial" panose="020B0604020202020204" pitchFamily="34" charset="0"/>
                <a:cs typeface="Arial" panose="020B0604020202020204" pitchFamily="34" charset="0"/>
              </a:rPr>
              <a:t>Only St Barnabas Ward (+15) met the threshold </a:t>
            </a:r>
            <a:r>
              <a:rPr lang="en-GB" sz="1200" dirty="0">
                <a:latin typeface="Arial" panose="020B0604020202020204" pitchFamily="34" charset="0"/>
                <a:cs typeface="Arial" panose="020B0604020202020204" pitchFamily="34" charset="0"/>
              </a:rPr>
              <a:t>for an increase of greater than 10 claimants.</a:t>
            </a:r>
          </a:p>
          <a:p>
            <a:pPr algn="just"/>
            <a:endParaRPr lang="en-US" sz="1200" dirty="0">
              <a:latin typeface="Arial" panose="020B0604020202020204" pitchFamily="34" charset="0"/>
              <a:cs typeface="Arial" panose="020B0604020202020204" pitchFamily="34" charset="0"/>
            </a:endParaRPr>
          </a:p>
          <a:p>
            <a:pPr marL="85725" indent="-85725" algn="just">
              <a:buFont typeface="Arial" panose="020B0604020202020204" pitchFamily="34" charset="0"/>
              <a:buChar char="•"/>
            </a:pPr>
            <a:r>
              <a:rPr lang="en-US" sz="1200" dirty="0">
                <a:latin typeface="Arial" panose="020B0604020202020204" pitchFamily="34" charset="0"/>
                <a:cs typeface="Arial" panose="020B0604020202020204" pitchFamily="34" charset="0"/>
              </a:rPr>
              <a:t>Claimant count concentrations (over 150) are in the City of Winchester.</a:t>
            </a:r>
          </a:p>
          <a:p>
            <a:pPr algn="just"/>
            <a:endParaRPr lang="en-US" sz="1200" dirty="0">
              <a:latin typeface="Arial" panose="020B0604020202020204" pitchFamily="34" charset="0"/>
              <a:cs typeface="Arial" panose="020B0604020202020204" pitchFamily="34" charset="0"/>
            </a:endParaRPr>
          </a:p>
          <a:p>
            <a:pPr marL="85725" indent="-85725" algn="just">
              <a:buFont typeface="Arial" panose="020B0604020202020204" pitchFamily="34" charset="0"/>
              <a:buChar char="•"/>
            </a:pPr>
            <a:r>
              <a:rPr lang="en-US" sz="1200" dirty="0">
                <a:latin typeface="Arial" panose="020B0604020202020204" pitchFamily="34" charset="0"/>
                <a:cs typeface="Arial" panose="020B0604020202020204" pitchFamily="34" charset="0"/>
              </a:rPr>
              <a:t>Small increases in claimant counts was enough for nine of the 16 Winchester district wards to also see small increases in their claimant rates in May, with St Batholomew, St Barnabas and St Luke wards seeing +0.2ppt (albeit from a small base). Five wards saw no change while Upper Meon Valley  Ward saw a small decrease.</a:t>
            </a:r>
          </a:p>
          <a:p>
            <a:pPr algn="just"/>
            <a:endParaRPr lang="en-US" sz="1200" dirty="0">
              <a:solidFill>
                <a:srgbClr val="FF0000"/>
              </a:solidFill>
              <a:latin typeface="Arial" panose="020B0604020202020204" pitchFamily="34" charset="0"/>
              <a:cs typeface="Arial" panose="020B0604020202020204" pitchFamily="34" charset="0"/>
            </a:endParaRPr>
          </a:p>
          <a:p>
            <a:pPr marL="85725" indent="-85725" algn="just">
              <a:buFont typeface="Arial" panose="020B0604020202020204" pitchFamily="34" charset="0"/>
              <a:buChar char="•"/>
            </a:pPr>
            <a:r>
              <a:rPr lang="en-US" sz="1200" dirty="0">
                <a:latin typeface="Arial" panose="020B0604020202020204" pitchFamily="34" charset="0"/>
                <a:cs typeface="Arial" panose="020B0604020202020204" pitchFamily="34" charset="0"/>
              </a:rPr>
              <a:t>There are two wards with an unemployment rate above or equal to the South East average (3.2%). No Winchester district wards are above the UK average (4.1%) – but St Luke Ward with 3.8% is the closest.</a:t>
            </a:r>
          </a:p>
        </p:txBody>
      </p:sp>
      <p:sp>
        <p:nvSpPr>
          <p:cNvPr id="4" name="TextBox 3"/>
          <p:cNvSpPr txBox="1"/>
          <p:nvPr/>
        </p:nvSpPr>
        <p:spPr>
          <a:xfrm>
            <a:off x="2135560" y="3409"/>
            <a:ext cx="5252592" cy="523220"/>
          </a:xfrm>
          <a:prstGeom prst="rect">
            <a:avLst/>
          </a:prstGeom>
          <a:noFill/>
        </p:spPr>
        <p:txBody>
          <a:bodyPr wrap="none" rtlCol="0">
            <a:spAutoFit/>
          </a:bodyPr>
          <a:lstStyle/>
          <a:p>
            <a:r>
              <a:rPr lang="en-GB" sz="2800" dirty="0">
                <a:solidFill>
                  <a:schemeClr val="bg1"/>
                </a:solidFill>
              </a:rPr>
              <a:t>Portsmouth Ward Claimant Counts</a:t>
            </a:r>
          </a:p>
        </p:txBody>
      </p:sp>
      <p:sp>
        <p:nvSpPr>
          <p:cNvPr id="20" name="Rounded Rectangle 19"/>
          <p:cNvSpPr/>
          <p:nvPr/>
        </p:nvSpPr>
        <p:spPr>
          <a:xfrm>
            <a:off x="2781453" y="725640"/>
            <a:ext cx="4464000" cy="6012000"/>
          </a:xfrm>
          <a:prstGeom prst="roundRect">
            <a:avLst>
              <a:gd name="adj" fmla="val 3439"/>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ounded Rectangle 25"/>
          <p:cNvSpPr/>
          <p:nvPr/>
        </p:nvSpPr>
        <p:spPr>
          <a:xfrm>
            <a:off x="7362033" y="725640"/>
            <a:ext cx="4464000" cy="6012000"/>
          </a:xfrm>
          <a:prstGeom prst="roundRect">
            <a:avLst>
              <a:gd name="adj" fmla="val 3439"/>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3710173" y="4810022"/>
            <a:ext cx="2241319" cy="261610"/>
          </a:xfrm>
          <a:prstGeom prst="rect">
            <a:avLst/>
          </a:prstGeom>
          <a:noFill/>
        </p:spPr>
        <p:txBody>
          <a:bodyPr wrap="none" rtlCol="0">
            <a:spAutoFit/>
          </a:bodyPr>
          <a:lstStyle/>
          <a:p>
            <a:r>
              <a:rPr lang="en-GB" sz="1100" b="1" dirty="0"/>
              <a:t>Monthly change in claimant counts</a:t>
            </a:r>
          </a:p>
        </p:txBody>
      </p:sp>
      <p:sp>
        <p:nvSpPr>
          <p:cNvPr id="13" name="TextBox 12"/>
          <p:cNvSpPr txBox="1"/>
          <p:nvPr/>
        </p:nvSpPr>
        <p:spPr>
          <a:xfrm>
            <a:off x="10272464" y="89242"/>
            <a:ext cx="418704" cy="369332"/>
          </a:xfrm>
          <a:prstGeom prst="rect">
            <a:avLst/>
          </a:prstGeom>
          <a:noFill/>
        </p:spPr>
        <p:txBody>
          <a:bodyPr wrap="none" rtlCol="0">
            <a:spAutoFit/>
          </a:bodyPr>
          <a:lstStyle/>
          <a:p>
            <a:r>
              <a:rPr lang="en-GB" b="1" dirty="0">
                <a:solidFill>
                  <a:schemeClr val="bg1"/>
                </a:solidFill>
              </a:rPr>
              <a:t>68</a:t>
            </a:r>
          </a:p>
        </p:txBody>
      </p:sp>
      <p:sp>
        <p:nvSpPr>
          <p:cNvPr id="8" name="TextBox 7"/>
          <p:cNvSpPr txBox="1"/>
          <p:nvPr/>
        </p:nvSpPr>
        <p:spPr>
          <a:xfrm>
            <a:off x="2849145" y="747030"/>
            <a:ext cx="1162498" cy="430887"/>
          </a:xfrm>
          <a:prstGeom prst="rect">
            <a:avLst/>
          </a:prstGeom>
          <a:noFill/>
        </p:spPr>
        <p:txBody>
          <a:bodyPr wrap="none" rtlCol="0">
            <a:spAutoFit/>
          </a:bodyPr>
          <a:lstStyle/>
          <a:p>
            <a:r>
              <a:rPr lang="en-GB" sz="1100" b="1" dirty="0"/>
              <a:t>Claimant Count: </a:t>
            </a:r>
          </a:p>
          <a:p>
            <a:r>
              <a:rPr lang="en-GB" sz="1100" b="1" dirty="0"/>
              <a:t>May 2025</a:t>
            </a:r>
          </a:p>
        </p:txBody>
      </p:sp>
      <p:sp>
        <p:nvSpPr>
          <p:cNvPr id="18" name="TextBox 17"/>
          <p:cNvSpPr txBox="1"/>
          <p:nvPr/>
        </p:nvSpPr>
        <p:spPr>
          <a:xfrm>
            <a:off x="7511003" y="747029"/>
            <a:ext cx="1685077" cy="430887"/>
          </a:xfrm>
          <a:prstGeom prst="rect">
            <a:avLst/>
          </a:prstGeom>
          <a:noFill/>
        </p:spPr>
        <p:txBody>
          <a:bodyPr wrap="none" rtlCol="0">
            <a:spAutoFit/>
          </a:bodyPr>
          <a:lstStyle/>
          <a:p>
            <a:r>
              <a:rPr lang="en-GB" sz="1100" b="1" dirty="0"/>
              <a:t>Claimant Count Rate (%): </a:t>
            </a:r>
          </a:p>
          <a:p>
            <a:r>
              <a:rPr lang="en-GB" sz="1100" b="1" dirty="0"/>
              <a:t>May 2025</a:t>
            </a:r>
          </a:p>
        </p:txBody>
      </p:sp>
      <p:sp>
        <p:nvSpPr>
          <p:cNvPr id="28" name="TextBox 27"/>
          <p:cNvSpPr txBox="1"/>
          <p:nvPr/>
        </p:nvSpPr>
        <p:spPr>
          <a:xfrm>
            <a:off x="8055396" y="4843214"/>
            <a:ext cx="3068469" cy="261610"/>
          </a:xfrm>
          <a:prstGeom prst="rect">
            <a:avLst/>
          </a:prstGeom>
          <a:noFill/>
        </p:spPr>
        <p:txBody>
          <a:bodyPr wrap="none" rtlCol="0">
            <a:spAutoFit/>
          </a:bodyPr>
          <a:lstStyle/>
          <a:p>
            <a:r>
              <a:rPr lang="en-GB" sz="1100" b="1" dirty="0"/>
              <a:t>Monthly change in rates percentage points (ppts)</a:t>
            </a:r>
          </a:p>
        </p:txBody>
      </p:sp>
      <p:sp>
        <p:nvSpPr>
          <p:cNvPr id="19" name="Rounded Rectangle 7">
            <a:extLst>
              <a:ext uri="{FF2B5EF4-FFF2-40B4-BE49-F238E27FC236}">
                <a16:creationId xmlns:a16="http://schemas.microsoft.com/office/drawing/2014/main" id="{BFE1D77F-F5B0-4920-A545-E13B66E2C235}"/>
              </a:ext>
            </a:extLst>
          </p:cNvPr>
          <p:cNvSpPr/>
          <p:nvPr/>
        </p:nvSpPr>
        <p:spPr>
          <a:xfrm>
            <a:off x="106057" y="80193"/>
            <a:ext cx="11776864" cy="540000"/>
          </a:xfrm>
          <a:prstGeom prst="roundRect">
            <a:avLst>
              <a:gd name="adj" fmla="val 33505"/>
            </a:avLst>
          </a:prstGeom>
          <a:solidFill>
            <a:srgbClr val="911C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chemeClr val="bg1"/>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C5A4917D-F09A-4495-8F4F-6E191599EB9B}"/>
              </a:ext>
            </a:extLst>
          </p:cNvPr>
          <p:cNvSpPr>
            <a:spLocks noChangeAspect="1"/>
          </p:cNvSpPr>
          <p:nvPr/>
        </p:nvSpPr>
        <p:spPr>
          <a:xfrm>
            <a:off x="11450448" y="55348"/>
            <a:ext cx="612000" cy="612000"/>
          </a:xfrm>
          <a:prstGeom prst="ellipse">
            <a:avLst/>
          </a:prstGeom>
          <a:solidFill>
            <a:srgbClr val="911C4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TextBox 24">
            <a:extLst>
              <a:ext uri="{FF2B5EF4-FFF2-40B4-BE49-F238E27FC236}">
                <a16:creationId xmlns:a16="http://schemas.microsoft.com/office/drawing/2014/main" id="{F404BB01-40BC-4966-85FF-C9CFB52E4F50}"/>
              </a:ext>
            </a:extLst>
          </p:cNvPr>
          <p:cNvSpPr txBox="1"/>
          <p:nvPr/>
        </p:nvSpPr>
        <p:spPr>
          <a:xfrm>
            <a:off x="11606793" y="159033"/>
            <a:ext cx="327334"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4</a:t>
            </a:r>
          </a:p>
        </p:txBody>
      </p:sp>
      <p:sp>
        <p:nvSpPr>
          <p:cNvPr id="27" name="Rectangle 26">
            <a:extLst>
              <a:ext uri="{FF2B5EF4-FFF2-40B4-BE49-F238E27FC236}">
                <a16:creationId xmlns:a16="http://schemas.microsoft.com/office/drawing/2014/main" id="{6B6F62E8-62C1-4649-B710-00FD133DF782}"/>
              </a:ext>
            </a:extLst>
          </p:cNvPr>
          <p:cNvSpPr/>
          <p:nvPr/>
        </p:nvSpPr>
        <p:spPr>
          <a:xfrm>
            <a:off x="211671" y="158915"/>
            <a:ext cx="9294147" cy="430887"/>
          </a:xfrm>
          <a:prstGeom prst="rect">
            <a:avLst/>
          </a:prstGeom>
        </p:spPr>
        <p:txBody>
          <a:bodyPr wrap="none">
            <a:spAutoFit/>
          </a:bodyPr>
          <a:lstStyle/>
          <a:p>
            <a:r>
              <a:rPr lang="en-GB" sz="2200" dirty="0">
                <a:solidFill>
                  <a:schemeClr val="bg1"/>
                </a:solidFill>
                <a:latin typeface="Arial" panose="020B0604020202020204" pitchFamily="34" charset="0"/>
                <a:cs typeface="Arial" panose="020B0604020202020204" pitchFamily="34" charset="0"/>
              </a:rPr>
              <a:t>Jobs and Unemployment: Local Unemployment Claimants at Ward Level </a:t>
            </a:r>
          </a:p>
        </p:txBody>
      </p:sp>
      <p:grpSp>
        <p:nvGrpSpPr>
          <p:cNvPr id="12" name="Group 11">
            <a:extLst>
              <a:ext uri="{FF2B5EF4-FFF2-40B4-BE49-F238E27FC236}">
                <a16:creationId xmlns:a16="http://schemas.microsoft.com/office/drawing/2014/main" id="{FD511DD4-C228-7226-0D7C-D59EDBCE7E94}"/>
              </a:ext>
            </a:extLst>
          </p:cNvPr>
          <p:cNvGrpSpPr/>
          <p:nvPr/>
        </p:nvGrpSpPr>
        <p:grpSpPr>
          <a:xfrm>
            <a:off x="6305501" y="4856238"/>
            <a:ext cx="649854" cy="584775"/>
            <a:chOff x="6245920" y="4923833"/>
            <a:chExt cx="649854" cy="584775"/>
          </a:xfrm>
        </p:grpSpPr>
        <p:sp>
          <p:nvSpPr>
            <p:cNvPr id="6" name="Rectangle 5">
              <a:extLst>
                <a:ext uri="{FF2B5EF4-FFF2-40B4-BE49-F238E27FC236}">
                  <a16:creationId xmlns:a16="http://schemas.microsoft.com/office/drawing/2014/main" id="{3C947F18-9AB1-8065-E5A6-281682E6AF72}"/>
                </a:ext>
              </a:extLst>
            </p:cNvPr>
            <p:cNvSpPr/>
            <p:nvPr/>
          </p:nvSpPr>
          <p:spPr>
            <a:xfrm>
              <a:off x="6245920" y="4993600"/>
              <a:ext cx="101511" cy="1219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BF9A474-EAA6-D502-B8F3-775F24901C9E}"/>
                </a:ext>
              </a:extLst>
            </p:cNvPr>
            <p:cNvGrpSpPr/>
            <p:nvPr/>
          </p:nvGrpSpPr>
          <p:grpSpPr>
            <a:xfrm>
              <a:off x="6245920" y="4923833"/>
              <a:ext cx="649854" cy="584775"/>
              <a:chOff x="6245920" y="4923833"/>
              <a:chExt cx="649854" cy="584775"/>
            </a:xfrm>
          </p:grpSpPr>
          <p:sp>
            <p:nvSpPr>
              <p:cNvPr id="22" name="Rectangle 21">
                <a:extLst>
                  <a:ext uri="{FF2B5EF4-FFF2-40B4-BE49-F238E27FC236}">
                    <a16:creationId xmlns:a16="http://schemas.microsoft.com/office/drawing/2014/main" id="{D7D454D8-C3AD-3BD8-8A08-7F51ACDCBF86}"/>
                  </a:ext>
                </a:extLst>
              </p:cNvPr>
              <p:cNvSpPr/>
              <p:nvPr/>
            </p:nvSpPr>
            <p:spPr>
              <a:xfrm>
                <a:off x="6245920" y="5155268"/>
                <a:ext cx="101511" cy="1219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03FBFF0-AC05-8013-7673-461FFD320FE4}"/>
                  </a:ext>
                </a:extLst>
              </p:cNvPr>
              <p:cNvSpPr/>
              <p:nvPr/>
            </p:nvSpPr>
            <p:spPr>
              <a:xfrm>
                <a:off x="6248711" y="5328118"/>
                <a:ext cx="101511" cy="1219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F891CD0-8AFE-454C-5A17-8DB8A00F89BA}"/>
                  </a:ext>
                </a:extLst>
              </p:cNvPr>
              <p:cNvSpPr txBox="1"/>
              <p:nvPr/>
            </p:nvSpPr>
            <p:spPr>
              <a:xfrm>
                <a:off x="6355241" y="4923833"/>
                <a:ext cx="540533" cy="584775"/>
              </a:xfrm>
              <a:prstGeom prst="rect">
                <a:avLst/>
              </a:prstGeom>
              <a:noFill/>
            </p:spPr>
            <p:txBody>
              <a:bodyPr wrap="none" rtlCol="0">
                <a:spAutoFit/>
              </a:bodyPr>
              <a:lstStyle/>
              <a:p>
                <a:r>
                  <a:rPr lang="en-GB" sz="800" dirty="0">
                    <a:latin typeface="Arial Narrow" panose="020B0606020202030204" pitchFamily="34" charset="0"/>
                  </a:rPr>
                  <a:t>&gt;10</a:t>
                </a:r>
              </a:p>
              <a:p>
                <a:endParaRPr lang="en-GB" sz="400" dirty="0">
                  <a:latin typeface="Arial Narrow" panose="020B0606020202030204" pitchFamily="34" charset="0"/>
                </a:endParaRPr>
              </a:p>
              <a:p>
                <a:r>
                  <a:rPr lang="en-GB" sz="800" dirty="0">
                    <a:latin typeface="Arial Narrow" panose="020B0606020202030204" pitchFamily="34" charset="0"/>
                  </a:rPr>
                  <a:t> -10 to 10</a:t>
                </a:r>
              </a:p>
              <a:p>
                <a:endParaRPr lang="en-US" sz="400" dirty="0">
                  <a:latin typeface="Arial Narrow" panose="020B0606020202030204" pitchFamily="34" charset="0"/>
                </a:endParaRPr>
              </a:p>
              <a:p>
                <a:r>
                  <a:rPr lang="en-US" sz="800" dirty="0">
                    <a:latin typeface="Arial Narrow" panose="020B0606020202030204" pitchFamily="34" charset="0"/>
                  </a:rPr>
                  <a:t>&gt; -10</a:t>
                </a:r>
                <a:endParaRPr lang="en-GB" sz="800" dirty="0">
                  <a:latin typeface="Arial Narrow" panose="020B0606020202030204" pitchFamily="34" charset="0"/>
                </a:endParaRPr>
              </a:p>
            </p:txBody>
          </p:sp>
        </p:grpSp>
      </p:grpSp>
      <p:pic>
        <p:nvPicPr>
          <p:cNvPr id="11" name="Graphic 10">
            <a:extLst>
              <a:ext uri="{FF2B5EF4-FFF2-40B4-BE49-F238E27FC236}">
                <a16:creationId xmlns:a16="http://schemas.microsoft.com/office/drawing/2014/main" id="{6A7C0C22-5221-F29B-79CB-9F6CED7709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47401" y="5188521"/>
            <a:ext cx="4352925" cy="1552575"/>
          </a:xfrm>
          <a:prstGeom prst="rect">
            <a:avLst/>
          </a:prstGeom>
        </p:spPr>
      </p:pic>
    </p:spTree>
    <p:extLst>
      <p:ext uri="{BB962C8B-B14F-4D97-AF65-F5344CB8AC3E}">
        <p14:creationId xmlns:p14="http://schemas.microsoft.com/office/powerpoint/2010/main" val="60548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E7C2D85-8538-AB0C-F4F5-BAAE9A9F0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8084" y="1149495"/>
            <a:ext cx="2819400" cy="1771650"/>
          </a:xfrm>
          <a:prstGeom prst="rect">
            <a:avLst/>
          </a:prstGeom>
        </p:spPr>
      </p:pic>
      <p:pic>
        <p:nvPicPr>
          <p:cNvPr id="14" name="Graphic 13">
            <a:extLst>
              <a:ext uri="{FF2B5EF4-FFF2-40B4-BE49-F238E27FC236}">
                <a16:creationId xmlns:a16="http://schemas.microsoft.com/office/drawing/2014/main" id="{E35BA91C-2282-79E7-1747-1C44C25C5B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9757" y="2996702"/>
            <a:ext cx="2819400" cy="1809750"/>
          </a:xfrm>
          <a:prstGeom prst="rect">
            <a:avLst/>
          </a:prstGeom>
        </p:spPr>
      </p:pic>
      <p:pic>
        <p:nvPicPr>
          <p:cNvPr id="23" name="Graphic 22">
            <a:extLst>
              <a:ext uri="{FF2B5EF4-FFF2-40B4-BE49-F238E27FC236}">
                <a16:creationId xmlns:a16="http://schemas.microsoft.com/office/drawing/2014/main" id="{903B6B1C-9C25-DFCB-63CB-2521EB8244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48312" y="1139327"/>
            <a:ext cx="2819400" cy="3667125"/>
          </a:xfrm>
          <a:prstGeom prst="rect">
            <a:avLst/>
          </a:prstGeom>
        </p:spPr>
      </p:pic>
      <p:sp>
        <p:nvSpPr>
          <p:cNvPr id="12" name="Rounded Rectangle 7">
            <a:extLst>
              <a:ext uri="{FF2B5EF4-FFF2-40B4-BE49-F238E27FC236}">
                <a16:creationId xmlns:a16="http://schemas.microsoft.com/office/drawing/2014/main" id="{EE1BB893-6CBB-46AA-9566-043FF4D070AE}"/>
              </a:ext>
            </a:extLst>
          </p:cNvPr>
          <p:cNvSpPr/>
          <p:nvPr/>
        </p:nvSpPr>
        <p:spPr>
          <a:xfrm>
            <a:off x="106057" y="92225"/>
            <a:ext cx="11776864" cy="540000"/>
          </a:xfrm>
          <a:prstGeom prst="roundRect">
            <a:avLst>
              <a:gd name="adj" fmla="val 33505"/>
            </a:avLst>
          </a:prstGeom>
          <a:solidFill>
            <a:schemeClr val="accent6">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CB508F09-DEE3-4C3E-B74A-B6E252DA8DF4}"/>
              </a:ext>
            </a:extLst>
          </p:cNvPr>
          <p:cNvSpPr>
            <a:spLocks noChangeAspect="1"/>
          </p:cNvSpPr>
          <p:nvPr/>
        </p:nvSpPr>
        <p:spPr>
          <a:xfrm>
            <a:off x="11450448" y="55348"/>
            <a:ext cx="612000" cy="612000"/>
          </a:xfrm>
          <a:prstGeom prst="ellipse">
            <a:avLst/>
          </a:prstGeom>
          <a:solidFill>
            <a:schemeClr val="accent6">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EB1117D-48F9-4AF3-AE46-646883D76D70}"/>
              </a:ext>
            </a:extLst>
          </p:cNvPr>
          <p:cNvSpPr txBox="1"/>
          <p:nvPr/>
        </p:nvSpPr>
        <p:spPr>
          <a:xfrm>
            <a:off x="11606793" y="159033"/>
            <a:ext cx="327334"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5</a:t>
            </a:r>
          </a:p>
        </p:txBody>
      </p:sp>
      <p:sp>
        <p:nvSpPr>
          <p:cNvPr id="5" name="Rectangle 4">
            <a:extLst>
              <a:ext uri="{FF2B5EF4-FFF2-40B4-BE49-F238E27FC236}">
                <a16:creationId xmlns:a16="http://schemas.microsoft.com/office/drawing/2014/main" id="{F4FE8F52-F771-4EBE-BDDA-D69AE7B88DCF}"/>
              </a:ext>
            </a:extLst>
          </p:cNvPr>
          <p:cNvSpPr/>
          <p:nvPr/>
        </p:nvSpPr>
        <p:spPr>
          <a:xfrm>
            <a:off x="211671" y="158915"/>
            <a:ext cx="3276859" cy="430887"/>
          </a:xfrm>
          <a:prstGeom prst="rect">
            <a:avLst/>
          </a:prstGeom>
        </p:spPr>
        <p:txBody>
          <a:bodyPr wrap="none">
            <a:spAutoFit/>
          </a:bodyPr>
          <a:lstStyle/>
          <a:p>
            <a:r>
              <a:rPr lang="en-GB" sz="2200" dirty="0">
                <a:solidFill>
                  <a:schemeClr val="bg1"/>
                </a:solidFill>
                <a:latin typeface="Arial" panose="020B0604020202020204" pitchFamily="34" charset="0"/>
                <a:cs typeface="Arial" panose="020B0604020202020204" pitchFamily="34" charset="0"/>
              </a:rPr>
              <a:t>Spending</a:t>
            </a:r>
            <a:r>
              <a:rPr lang="en-GB" sz="2200" dirty="0">
                <a:solidFill>
                  <a:srgbClr val="FF0000"/>
                </a:solidFill>
                <a:latin typeface="Arial" panose="020B0604020202020204" pitchFamily="34" charset="0"/>
                <a:cs typeface="Arial" panose="020B0604020202020204" pitchFamily="34" charset="0"/>
              </a:rPr>
              <a:t> </a:t>
            </a:r>
            <a:r>
              <a:rPr lang="en-GB" sz="2200" dirty="0">
                <a:solidFill>
                  <a:schemeClr val="bg1"/>
                </a:solidFill>
                <a:latin typeface="Arial" panose="020B0604020202020204" pitchFamily="34" charset="0"/>
                <a:cs typeface="Arial" panose="020B0604020202020204" pitchFamily="34" charset="0"/>
              </a:rPr>
              <a:t>and Sentiment</a:t>
            </a:r>
          </a:p>
        </p:txBody>
      </p:sp>
      <p:sp>
        <p:nvSpPr>
          <p:cNvPr id="20" name="TextBox 19">
            <a:extLst>
              <a:ext uri="{FF2B5EF4-FFF2-40B4-BE49-F238E27FC236}">
                <a16:creationId xmlns:a16="http://schemas.microsoft.com/office/drawing/2014/main" id="{D2BEC592-4AB1-4402-BA36-84AB1BD3DCBF}"/>
              </a:ext>
            </a:extLst>
          </p:cNvPr>
          <p:cNvSpPr txBox="1"/>
          <p:nvPr/>
        </p:nvSpPr>
        <p:spPr>
          <a:xfrm>
            <a:off x="9162461" y="717843"/>
            <a:ext cx="2435544" cy="338554"/>
          </a:xfrm>
          <a:prstGeom prst="rect">
            <a:avLst/>
          </a:prstGeom>
          <a:noFill/>
        </p:spPr>
        <p:txBody>
          <a:bodyPr wrap="square" rtlCol="0">
            <a:spAutoFit/>
          </a:bodyPr>
          <a:lstStyle/>
          <a:p>
            <a:pPr algn="ctr"/>
            <a:r>
              <a:rPr lang="en-GB" sz="1600" dirty="0">
                <a:solidFill>
                  <a:schemeClr val="accent6">
                    <a:lumMod val="75000"/>
                  </a:schemeClr>
                </a:solidFill>
                <a:latin typeface="Arial" panose="020B0604020202020204" pitchFamily="34" charset="0"/>
                <a:cs typeface="Arial" panose="020B0604020202020204" pitchFamily="34" charset="0"/>
              </a:rPr>
              <a:t> House Sales</a:t>
            </a:r>
          </a:p>
        </p:txBody>
      </p:sp>
      <p:sp>
        <p:nvSpPr>
          <p:cNvPr id="47" name="Rectangle 46">
            <a:extLst>
              <a:ext uri="{FF2B5EF4-FFF2-40B4-BE49-F238E27FC236}">
                <a16:creationId xmlns:a16="http://schemas.microsoft.com/office/drawing/2014/main" id="{C823E1A9-0053-429C-B13B-4A74F7452D95}"/>
              </a:ext>
            </a:extLst>
          </p:cNvPr>
          <p:cNvSpPr/>
          <p:nvPr/>
        </p:nvSpPr>
        <p:spPr>
          <a:xfrm>
            <a:off x="9181274" y="4897003"/>
            <a:ext cx="2810460" cy="178944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C00000"/>
              </a:solidFill>
            </a:endParaRPr>
          </a:p>
        </p:txBody>
      </p:sp>
      <p:sp>
        <p:nvSpPr>
          <p:cNvPr id="48" name="TextBox 47">
            <a:extLst>
              <a:ext uri="{FF2B5EF4-FFF2-40B4-BE49-F238E27FC236}">
                <a16:creationId xmlns:a16="http://schemas.microsoft.com/office/drawing/2014/main" id="{2C8E2DA3-B39A-40AA-896D-078AAD7CC67D}"/>
              </a:ext>
            </a:extLst>
          </p:cNvPr>
          <p:cNvSpPr txBox="1"/>
          <p:nvPr/>
        </p:nvSpPr>
        <p:spPr>
          <a:xfrm>
            <a:off x="9131149" y="4937280"/>
            <a:ext cx="2893771" cy="1754326"/>
          </a:xfrm>
          <a:prstGeom prst="rect">
            <a:avLst/>
          </a:prstGeom>
          <a:noFill/>
        </p:spPr>
        <p:txBody>
          <a:bodyPr wrap="square" rtlCol="0">
            <a:spAutoFit/>
          </a:bodyPr>
          <a:lstStyle/>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Winchester house sales eased in February but at a considerably slower pace than in January. However, average house prices up 3.7% in Winchester in Apr 2025 and up by 5.1% compared to a year ago. </a:t>
            </a:r>
          </a:p>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The average price in Winchester stood at around £502K in Apr, with average detached houses worth around £800K.</a:t>
            </a:r>
          </a:p>
        </p:txBody>
      </p:sp>
      <p:sp>
        <p:nvSpPr>
          <p:cNvPr id="34" name="TextBox 33">
            <a:extLst>
              <a:ext uri="{FF2B5EF4-FFF2-40B4-BE49-F238E27FC236}">
                <a16:creationId xmlns:a16="http://schemas.microsoft.com/office/drawing/2014/main" id="{EB4DDCF4-707F-BE35-A366-66B7A1A53645}"/>
              </a:ext>
            </a:extLst>
          </p:cNvPr>
          <p:cNvSpPr txBox="1"/>
          <p:nvPr/>
        </p:nvSpPr>
        <p:spPr>
          <a:xfrm>
            <a:off x="297605" y="710006"/>
            <a:ext cx="2363439" cy="338554"/>
          </a:xfrm>
          <a:prstGeom prst="rect">
            <a:avLst/>
          </a:prstGeom>
          <a:noFill/>
        </p:spPr>
        <p:txBody>
          <a:bodyPr wrap="square" rtlCol="0">
            <a:spAutoFit/>
          </a:bodyPr>
          <a:lstStyle/>
          <a:p>
            <a:r>
              <a:rPr lang="en-GB" sz="1600" dirty="0">
                <a:solidFill>
                  <a:schemeClr val="accent6">
                    <a:lumMod val="75000"/>
                  </a:schemeClr>
                </a:solidFill>
                <a:latin typeface="Arial" panose="020B0604020202020204" pitchFamily="34" charset="0"/>
                <a:cs typeface="Arial" panose="020B0604020202020204" pitchFamily="34" charset="0"/>
              </a:rPr>
              <a:t>    Business Confidence</a:t>
            </a:r>
          </a:p>
        </p:txBody>
      </p:sp>
      <p:sp>
        <p:nvSpPr>
          <p:cNvPr id="37" name="TextBox 36">
            <a:extLst>
              <a:ext uri="{FF2B5EF4-FFF2-40B4-BE49-F238E27FC236}">
                <a16:creationId xmlns:a16="http://schemas.microsoft.com/office/drawing/2014/main" id="{21F493E4-6AFD-D7AE-F507-0AAD7E27382F}"/>
              </a:ext>
            </a:extLst>
          </p:cNvPr>
          <p:cNvSpPr txBox="1"/>
          <p:nvPr/>
        </p:nvSpPr>
        <p:spPr>
          <a:xfrm>
            <a:off x="3308975" y="719923"/>
            <a:ext cx="2590884" cy="338554"/>
          </a:xfrm>
          <a:prstGeom prst="rect">
            <a:avLst/>
          </a:prstGeom>
          <a:noFill/>
        </p:spPr>
        <p:txBody>
          <a:bodyPr wrap="square" rtlCol="0">
            <a:spAutoFit/>
          </a:bodyPr>
          <a:lstStyle/>
          <a:p>
            <a:pPr algn="ctr"/>
            <a:r>
              <a:rPr lang="en-GB" sz="1600" dirty="0">
                <a:solidFill>
                  <a:schemeClr val="accent6">
                    <a:lumMod val="75000"/>
                  </a:schemeClr>
                </a:solidFill>
                <a:latin typeface="Arial" panose="020B0604020202020204" pitchFamily="34" charset="0"/>
                <a:cs typeface="Arial" panose="020B0604020202020204" pitchFamily="34" charset="0"/>
              </a:rPr>
              <a:t> Vacancies &amp; Footfall</a:t>
            </a:r>
          </a:p>
        </p:txBody>
      </p:sp>
      <p:sp>
        <p:nvSpPr>
          <p:cNvPr id="38" name="TextBox 37">
            <a:extLst>
              <a:ext uri="{FF2B5EF4-FFF2-40B4-BE49-F238E27FC236}">
                <a16:creationId xmlns:a16="http://schemas.microsoft.com/office/drawing/2014/main" id="{21A4A71B-4BF3-1BD8-0247-411663F7F12A}"/>
              </a:ext>
            </a:extLst>
          </p:cNvPr>
          <p:cNvSpPr txBox="1"/>
          <p:nvPr/>
        </p:nvSpPr>
        <p:spPr>
          <a:xfrm>
            <a:off x="6292143" y="721583"/>
            <a:ext cx="2581071" cy="338554"/>
          </a:xfrm>
          <a:prstGeom prst="rect">
            <a:avLst/>
          </a:prstGeom>
          <a:noFill/>
        </p:spPr>
        <p:txBody>
          <a:bodyPr wrap="square" rtlCol="0">
            <a:spAutoFit/>
          </a:bodyPr>
          <a:lstStyle/>
          <a:p>
            <a:pPr algn="ctr"/>
            <a:r>
              <a:rPr lang="en-GB" sz="1600" dirty="0">
                <a:solidFill>
                  <a:schemeClr val="accent6">
                    <a:lumMod val="75000"/>
                  </a:schemeClr>
                </a:solidFill>
                <a:latin typeface="Arial" panose="020B0604020202020204" pitchFamily="34" charset="0"/>
                <a:cs typeface="Arial" panose="020B0604020202020204" pitchFamily="34" charset="0"/>
              </a:rPr>
              <a:t> Spending &amp; Sentiment</a:t>
            </a:r>
          </a:p>
        </p:txBody>
      </p:sp>
      <p:grpSp>
        <p:nvGrpSpPr>
          <p:cNvPr id="62" name="Group 61">
            <a:extLst>
              <a:ext uri="{FF2B5EF4-FFF2-40B4-BE49-F238E27FC236}">
                <a16:creationId xmlns:a16="http://schemas.microsoft.com/office/drawing/2014/main" id="{2F2E6EB0-7FB1-9D91-7A47-BC9F8525C952}"/>
              </a:ext>
            </a:extLst>
          </p:cNvPr>
          <p:cNvGrpSpPr/>
          <p:nvPr/>
        </p:nvGrpSpPr>
        <p:grpSpPr>
          <a:xfrm>
            <a:off x="3235267" y="4916269"/>
            <a:ext cx="2777935" cy="1789441"/>
            <a:chOff x="354510" y="4854737"/>
            <a:chExt cx="2402004" cy="1789441"/>
          </a:xfrm>
        </p:grpSpPr>
        <p:sp>
          <p:nvSpPr>
            <p:cNvPr id="63" name="Rectangle 62">
              <a:extLst>
                <a:ext uri="{FF2B5EF4-FFF2-40B4-BE49-F238E27FC236}">
                  <a16:creationId xmlns:a16="http://schemas.microsoft.com/office/drawing/2014/main" id="{C190B79F-DA62-8695-77E4-4138BD2452E7}"/>
                </a:ext>
              </a:extLst>
            </p:cNvPr>
            <p:cNvSpPr/>
            <p:nvPr/>
          </p:nvSpPr>
          <p:spPr>
            <a:xfrm>
              <a:off x="385011" y="4854737"/>
              <a:ext cx="2371503" cy="178944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FF0000"/>
                </a:solidFill>
              </a:endParaRPr>
            </a:p>
          </p:txBody>
        </p:sp>
        <p:sp>
          <p:nvSpPr>
            <p:cNvPr id="64" name="TextBox 63">
              <a:extLst>
                <a:ext uri="{FF2B5EF4-FFF2-40B4-BE49-F238E27FC236}">
                  <a16:creationId xmlns:a16="http://schemas.microsoft.com/office/drawing/2014/main" id="{7391E750-CBA3-AB80-00AE-EBA59CCF67D3}"/>
                </a:ext>
              </a:extLst>
            </p:cNvPr>
            <p:cNvSpPr txBox="1"/>
            <p:nvPr/>
          </p:nvSpPr>
          <p:spPr>
            <a:xfrm>
              <a:off x="354510" y="4875035"/>
              <a:ext cx="2396872" cy="1754326"/>
            </a:xfrm>
            <a:prstGeom prst="rect">
              <a:avLst/>
            </a:prstGeom>
            <a:noFill/>
          </p:spPr>
          <p:txBody>
            <a:bodyPr wrap="square" rtlCol="0">
              <a:spAutoFit/>
            </a:bodyPr>
            <a:lstStyle/>
            <a:p>
              <a:pPr marL="85725" indent="-85725" algn="just">
                <a:buFont typeface="Arial" panose="020B0604020202020204" pitchFamily="34" charset="0"/>
                <a:buChar char="•"/>
              </a:pPr>
              <a:r>
                <a:rPr lang="en-GB" sz="1200" dirty="0">
                  <a:latin typeface="Helvetica Neue"/>
                </a:rPr>
                <a:t>The Winchester High Street vacancy rate ticked up to 7% in Mar 2025, lower than a year ago but well below the national vacancy rate (13.9%). </a:t>
              </a:r>
            </a:p>
            <a:p>
              <a:pPr marL="85725" indent="-85725" algn="just">
                <a:buFont typeface="Arial" panose="020B0604020202020204" pitchFamily="34" charset="0"/>
                <a:buChar char="•"/>
              </a:pPr>
              <a:r>
                <a:rPr lang="en-GB" sz="1200" dirty="0">
                  <a:latin typeface="Helvetica Neue"/>
                </a:rPr>
                <a:t>Winchester City businesses reported 7.8% decrease in footfall in April 2025, although 3% higher than  April 2024. The High Street is the busiest destination for footfall.</a:t>
              </a:r>
            </a:p>
          </p:txBody>
        </p:sp>
      </p:grpSp>
      <p:grpSp>
        <p:nvGrpSpPr>
          <p:cNvPr id="65" name="Group 64">
            <a:extLst>
              <a:ext uri="{FF2B5EF4-FFF2-40B4-BE49-F238E27FC236}">
                <a16:creationId xmlns:a16="http://schemas.microsoft.com/office/drawing/2014/main" id="{C360CBC5-8FA4-37F0-0B56-712E6DC9CA5F}"/>
              </a:ext>
            </a:extLst>
          </p:cNvPr>
          <p:cNvGrpSpPr/>
          <p:nvPr/>
        </p:nvGrpSpPr>
        <p:grpSpPr>
          <a:xfrm>
            <a:off x="6213167" y="4916269"/>
            <a:ext cx="2802186" cy="1789441"/>
            <a:chOff x="351731" y="4854737"/>
            <a:chExt cx="2422973" cy="1789441"/>
          </a:xfrm>
        </p:grpSpPr>
        <p:sp>
          <p:nvSpPr>
            <p:cNvPr id="66" name="Rectangle 65">
              <a:extLst>
                <a:ext uri="{FF2B5EF4-FFF2-40B4-BE49-F238E27FC236}">
                  <a16:creationId xmlns:a16="http://schemas.microsoft.com/office/drawing/2014/main" id="{13568429-DCAE-F081-0C16-BB2588BBCF72}"/>
                </a:ext>
              </a:extLst>
            </p:cNvPr>
            <p:cNvSpPr/>
            <p:nvPr/>
          </p:nvSpPr>
          <p:spPr>
            <a:xfrm>
              <a:off x="385011" y="4854737"/>
              <a:ext cx="2371503" cy="178944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FF0000"/>
                </a:solidFill>
              </a:endParaRPr>
            </a:p>
          </p:txBody>
        </p:sp>
        <p:sp>
          <p:nvSpPr>
            <p:cNvPr id="67" name="TextBox 66">
              <a:extLst>
                <a:ext uri="{FF2B5EF4-FFF2-40B4-BE49-F238E27FC236}">
                  <a16:creationId xmlns:a16="http://schemas.microsoft.com/office/drawing/2014/main" id="{02BF29F8-DBAC-5E3A-1604-B88A2B412C72}"/>
                </a:ext>
              </a:extLst>
            </p:cNvPr>
            <p:cNvSpPr txBox="1"/>
            <p:nvPr/>
          </p:nvSpPr>
          <p:spPr>
            <a:xfrm>
              <a:off x="351731" y="4871387"/>
              <a:ext cx="2422973" cy="1754326"/>
            </a:xfrm>
            <a:prstGeom prst="rect">
              <a:avLst/>
            </a:prstGeom>
            <a:noFill/>
          </p:spPr>
          <p:txBody>
            <a:bodyPr wrap="square" rtlCol="0">
              <a:spAutoFit/>
            </a:bodyPr>
            <a:lstStyle/>
            <a:p>
              <a:pPr marL="87313" indent="-87313" algn="just">
                <a:buFont typeface="Arial" panose="020B0604020202020204" pitchFamily="34" charset="0"/>
                <a:buChar char="•"/>
              </a:pPr>
              <a:r>
                <a:rPr lang="en-GB" sz="1200" dirty="0">
                  <a:latin typeface="Arial" panose="020B0604020202020204" pitchFamily="34" charset="0"/>
                  <a:cs typeface="Arial" panose="020B0604020202020204" pitchFamily="34" charset="0"/>
                </a:rPr>
                <a:t>Monthly retail sales volumes down 2.7% in May, driven fall food sales. Quarterly sales up +0.8% but sales over the year were down 1.3%.</a:t>
              </a:r>
            </a:p>
            <a:p>
              <a:pPr marL="87313" indent="-87313" algn="just">
                <a:buFont typeface="Arial" panose="020B0604020202020204" pitchFamily="34" charset="0"/>
                <a:buChar char="•"/>
              </a:pPr>
              <a:r>
                <a:rPr lang="en-GB" sz="1200" dirty="0">
                  <a:latin typeface="Arial" panose="020B0604020202020204" pitchFamily="34" charset="0"/>
                  <a:cs typeface="Arial" panose="020B0604020202020204" pitchFamily="34" charset="0"/>
                </a:rPr>
                <a:t>Consumer confidence rebounded from April’s fall by increasing 3 points to -20 in May and surpassing market expectations of -22. Optimism on finances which is good for retailers</a:t>
              </a:r>
            </a:p>
          </p:txBody>
        </p:sp>
      </p:grpSp>
      <p:grpSp>
        <p:nvGrpSpPr>
          <p:cNvPr id="41" name="Group 40">
            <a:extLst>
              <a:ext uri="{FF2B5EF4-FFF2-40B4-BE49-F238E27FC236}">
                <a16:creationId xmlns:a16="http://schemas.microsoft.com/office/drawing/2014/main" id="{8A3715CA-F1EA-DF73-DF33-DD0240C19CD4}"/>
              </a:ext>
            </a:extLst>
          </p:cNvPr>
          <p:cNvGrpSpPr/>
          <p:nvPr/>
        </p:nvGrpSpPr>
        <p:grpSpPr>
          <a:xfrm>
            <a:off x="257046" y="4916269"/>
            <a:ext cx="2811418" cy="1789441"/>
            <a:chOff x="360513" y="4854737"/>
            <a:chExt cx="2396872" cy="1789441"/>
          </a:xfrm>
        </p:grpSpPr>
        <p:sp>
          <p:nvSpPr>
            <p:cNvPr id="50" name="Rectangle 49">
              <a:extLst>
                <a:ext uri="{FF2B5EF4-FFF2-40B4-BE49-F238E27FC236}">
                  <a16:creationId xmlns:a16="http://schemas.microsoft.com/office/drawing/2014/main" id="{81328319-F942-DDF6-45D5-A8DAB70EAF9E}"/>
                </a:ext>
              </a:extLst>
            </p:cNvPr>
            <p:cNvSpPr/>
            <p:nvPr/>
          </p:nvSpPr>
          <p:spPr>
            <a:xfrm>
              <a:off x="385011" y="4854737"/>
              <a:ext cx="2371503" cy="178944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FF0000"/>
                </a:solidFill>
              </a:endParaRPr>
            </a:p>
          </p:txBody>
        </p:sp>
        <p:sp>
          <p:nvSpPr>
            <p:cNvPr id="51" name="TextBox 50">
              <a:extLst>
                <a:ext uri="{FF2B5EF4-FFF2-40B4-BE49-F238E27FC236}">
                  <a16:creationId xmlns:a16="http://schemas.microsoft.com/office/drawing/2014/main" id="{6ED2D9D9-17B5-0A44-2720-F1E5206514B5}"/>
                </a:ext>
              </a:extLst>
            </p:cNvPr>
            <p:cNvSpPr txBox="1"/>
            <p:nvPr/>
          </p:nvSpPr>
          <p:spPr>
            <a:xfrm>
              <a:off x="360513" y="4881102"/>
              <a:ext cx="2396872" cy="1754326"/>
            </a:xfrm>
            <a:prstGeom prst="rect">
              <a:avLst/>
            </a:prstGeom>
            <a:noFill/>
          </p:spPr>
          <p:txBody>
            <a:bodyPr wrap="square" rtlCol="0">
              <a:spAutoFit/>
            </a:bodyPr>
            <a:lstStyle/>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Business sentiment score in Winchester city centre was 5 in Jan 2025, unchanged for the past quarter. Businesses broadly optimistic for 2025, despite headwinds.</a:t>
              </a:r>
            </a:p>
            <a:p>
              <a:pPr marL="85725" indent="-85725" algn="just">
                <a:buFont typeface="Arial" panose="020B0604020202020204" pitchFamily="34" charset="0"/>
                <a:buChar char="•"/>
              </a:pPr>
              <a:r>
                <a:rPr lang="en-GB" sz="1200" dirty="0">
                  <a:latin typeface="Arial" panose="020B0604020202020204" pitchFamily="34" charset="0"/>
                  <a:cs typeface="Arial" panose="020B0604020202020204" pitchFamily="34" charset="0"/>
                </a:rPr>
                <a:t>Timelier survey data shows signs of recovery and optimism for growth over the next 12 months from new products. </a:t>
              </a:r>
            </a:p>
          </p:txBody>
        </p:sp>
      </p:grpSp>
      <p:sp>
        <p:nvSpPr>
          <p:cNvPr id="3" name="Arrow: Right 2">
            <a:extLst>
              <a:ext uri="{FF2B5EF4-FFF2-40B4-BE49-F238E27FC236}">
                <a16:creationId xmlns:a16="http://schemas.microsoft.com/office/drawing/2014/main" id="{1414C13F-BA73-8F40-4900-C38CF9CCEA69}"/>
              </a:ext>
            </a:extLst>
          </p:cNvPr>
          <p:cNvSpPr>
            <a:spLocks noChangeAspect="1"/>
          </p:cNvSpPr>
          <p:nvPr/>
        </p:nvSpPr>
        <p:spPr>
          <a:xfrm rot="16200000">
            <a:off x="8735757" y="3026331"/>
            <a:ext cx="213105" cy="2520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Up-Down 23">
            <a:extLst>
              <a:ext uri="{FF2B5EF4-FFF2-40B4-BE49-F238E27FC236}">
                <a16:creationId xmlns:a16="http://schemas.microsoft.com/office/drawing/2014/main" id="{6FA931F2-E14B-95D8-088D-11029E0D5433}"/>
              </a:ext>
            </a:extLst>
          </p:cNvPr>
          <p:cNvSpPr>
            <a:spLocks noChangeAspect="1"/>
          </p:cNvSpPr>
          <p:nvPr/>
        </p:nvSpPr>
        <p:spPr>
          <a:xfrm rot="5400000">
            <a:off x="2823419" y="790355"/>
            <a:ext cx="183910" cy="252000"/>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a:extLst>
              <a:ext uri="{FF2B5EF4-FFF2-40B4-BE49-F238E27FC236}">
                <a16:creationId xmlns:a16="http://schemas.microsoft.com/office/drawing/2014/main" id="{EA27C2CA-5082-957D-CC39-1653E0B09D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9242" y="1139327"/>
            <a:ext cx="2867025" cy="3686175"/>
          </a:xfrm>
          <a:prstGeom prst="rect">
            <a:avLst/>
          </a:prstGeom>
        </p:spPr>
      </p:pic>
      <p:sp>
        <p:nvSpPr>
          <p:cNvPr id="11" name="Arrow: Right 10">
            <a:extLst>
              <a:ext uri="{FF2B5EF4-FFF2-40B4-BE49-F238E27FC236}">
                <a16:creationId xmlns:a16="http://schemas.microsoft.com/office/drawing/2014/main" id="{5CC52047-4AA8-D0E4-54C0-3C823ADED975}"/>
              </a:ext>
            </a:extLst>
          </p:cNvPr>
          <p:cNvSpPr>
            <a:spLocks noChangeAspect="1"/>
          </p:cNvSpPr>
          <p:nvPr/>
        </p:nvSpPr>
        <p:spPr>
          <a:xfrm rot="16200000">
            <a:off x="5728213" y="1232116"/>
            <a:ext cx="213105" cy="252000"/>
          </a:xfrm>
          <a:prstGeom prst="rightArrow">
            <a:avLst>
              <a:gd name="adj1" fmla="val 50000"/>
              <a:gd name="adj2" fmla="val 500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rrow: Right 6">
            <a:extLst>
              <a:ext uri="{FF2B5EF4-FFF2-40B4-BE49-F238E27FC236}">
                <a16:creationId xmlns:a16="http://schemas.microsoft.com/office/drawing/2014/main" id="{D0F922B2-4574-3659-4D09-AA69B1404BA2}"/>
              </a:ext>
            </a:extLst>
          </p:cNvPr>
          <p:cNvSpPr>
            <a:spLocks noChangeAspect="1"/>
          </p:cNvSpPr>
          <p:nvPr/>
        </p:nvSpPr>
        <p:spPr>
          <a:xfrm rot="5400000">
            <a:off x="8728714" y="1227414"/>
            <a:ext cx="213105" cy="252000"/>
          </a:xfrm>
          <a:prstGeom prst="rightArrow">
            <a:avLst>
              <a:gd name="adj1" fmla="val 50000"/>
              <a:gd name="adj2" fmla="val 500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Right 21">
            <a:extLst>
              <a:ext uri="{FF2B5EF4-FFF2-40B4-BE49-F238E27FC236}">
                <a16:creationId xmlns:a16="http://schemas.microsoft.com/office/drawing/2014/main" id="{C8F93927-F450-F30E-CEFB-FAC8A45653FE}"/>
              </a:ext>
            </a:extLst>
          </p:cNvPr>
          <p:cNvSpPr>
            <a:spLocks noChangeAspect="1"/>
          </p:cNvSpPr>
          <p:nvPr/>
        </p:nvSpPr>
        <p:spPr>
          <a:xfrm rot="5400000">
            <a:off x="5761936" y="3026332"/>
            <a:ext cx="213105" cy="252000"/>
          </a:xfrm>
          <a:prstGeom prst="rightArrow">
            <a:avLst>
              <a:gd name="adj1" fmla="val 50000"/>
              <a:gd name="adj2" fmla="val 500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4D8BAAE2-AD97-F31E-EA03-8EDB62BC51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60808" y="1129802"/>
            <a:ext cx="2876550" cy="3676650"/>
          </a:xfrm>
          <a:prstGeom prst="rect">
            <a:avLst/>
          </a:prstGeom>
        </p:spPr>
      </p:pic>
      <p:sp>
        <p:nvSpPr>
          <p:cNvPr id="10" name="Arrow: Right 9">
            <a:extLst>
              <a:ext uri="{FF2B5EF4-FFF2-40B4-BE49-F238E27FC236}">
                <a16:creationId xmlns:a16="http://schemas.microsoft.com/office/drawing/2014/main" id="{3DF9AD4C-FADF-F541-D604-8CA27534FEE8}"/>
              </a:ext>
            </a:extLst>
          </p:cNvPr>
          <p:cNvSpPr>
            <a:spLocks noChangeAspect="1"/>
          </p:cNvSpPr>
          <p:nvPr/>
        </p:nvSpPr>
        <p:spPr>
          <a:xfrm rot="16200000">
            <a:off x="11660720" y="766421"/>
            <a:ext cx="213105" cy="2520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1540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7">
            <a:extLst>
              <a:ext uri="{FF2B5EF4-FFF2-40B4-BE49-F238E27FC236}">
                <a16:creationId xmlns:a16="http://schemas.microsoft.com/office/drawing/2014/main" id="{EE1BB893-6CBB-46AA-9566-043FF4D070AE}"/>
              </a:ext>
            </a:extLst>
          </p:cNvPr>
          <p:cNvSpPr/>
          <p:nvPr/>
        </p:nvSpPr>
        <p:spPr>
          <a:xfrm>
            <a:off x="106057" y="92225"/>
            <a:ext cx="11776864" cy="540000"/>
          </a:xfrm>
          <a:prstGeom prst="roundRect">
            <a:avLst>
              <a:gd name="adj" fmla="val 33505"/>
            </a:avLst>
          </a:prstGeom>
          <a:solidFill>
            <a:srgbClr val="911C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CB508F09-DEE3-4C3E-B74A-B6E252DA8DF4}"/>
              </a:ext>
            </a:extLst>
          </p:cNvPr>
          <p:cNvSpPr>
            <a:spLocks noChangeAspect="1"/>
          </p:cNvSpPr>
          <p:nvPr/>
        </p:nvSpPr>
        <p:spPr>
          <a:xfrm>
            <a:off x="11450448" y="55348"/>
            <a:ext cx="612000" cy="612000"/>
          </a:xfrm>
          <a:prstGeom prst="ellipse">
            <a:avLst/>
          </a:prstGeom>
          <a:solidFill>
            <a:srgbClr val="911C4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EB1117D-48F9-4AF3-AE46-646883D76D70}"/>
              </a:ext>
            </a:extLst>
          </p:cNvPr>
          <p:cNvSpPr txBox="1"/>
          <p:nvPr/>
        </p:nvSpPr>
        <p:spPr>
          <a:xfrm>
            <a:off x="11606793" y="159033"/>
            <a:ext cx="327334"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6</a:t>
            </a:r>
          </a:p>
        </p:txBody>
      </p:sp>
      <p:sp>
        <p:nvSpPr>
          <p:cNvPr id="5" name="Rectangle 4">
            <a:extLst>
              <a:ext uri="{FF2B5EF4-FFF2-40B4-BE49-F238E27FC236}">
                <a16:creationId xmlns:a16="http://schemas.microsoft.com/office/drawing/2014/main" id="{F4FE8F52-F771-4EBE-BDDA-D69AE7B88DCF}"/>
              </a:ext>
            </a:extLst>
          </p:cNvPr>
          <p:cNvSpPr/>
          <p:nvPr/>
        </p:nvSpPr>
        <p:spPr>
          <a:xfrm>
            <a:off x="211671" y="158915"/>
            <a:ext cx="6599884" cy="430887"/>
          </a:xfrm>
          <a:prstGeom prst="rect">
            <a:avLst/>
          </a:prstGeom>
        </p:spPr>
        <p:txBody>
          <a:bodyPr wrap="none">
            <a:spAutoFit/>
          </a:bodyPr>
          <a:lstStyle/>
          <a:p>
            <a:r>
              <a:rPr lang="en-GB" sz="2200" dirty="0">
                <a:solidFill>
                  <a:schemeClr val="bg1"/>
                </a:solidFill>
                <a:latin typeface="Arial" panose="020B0604020202020204" pitchFamily="34" charset="0"/>
                <a:cs typeface="Arial" panose="020B0604020202020204" pitchFamily="34" charset="0"/>
              </a:rPr>
              <a:t>Local Business Intelligence and Public Policy News</a:t>
            </a:r>
          </a:p>
        </p:txBody>
      </p:sp>
      <p:sp>
        <p:nvSpPr>
          <p:cNvPr id="8" name="Rectangle 7">
            <a:extLst>
              <a:ext uri="{FF2B5EF4-FFF2-40B4-BE49-F238E27FC236}">
                <a16:creationId xmlns:a16="http://schemas.microsoft.com/office/drawing/2014/main" id="{648F9AE9-2F72-05A6-C33A-F7B1768425F8}"/>
              </a:ext>
            </a:extLst>
          </p:cNvPr>
          <p:cNvSpPr/>
          <p:nvPr/>
        </p:nvSpPr>
        <p:spPr>
          <a:xfrm>
            <a:off x="314554" y="868933"/>
            <a:ext cx="5545536" cy="583015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FF0000"/>
              </a:solidFill>
            </a:endParaRPr>
          </a:p>
        </p:txBody>
      </p:sp>
      <p:sp>
        <p:nvSpPr>
          <p:cNvPr id="9" name="TextBox 8">
            <a:extLst>
              <a:ext uri="{FF2B5EF4-FFF2-40B4-BE49-F238E27FC236}">
                <a16:creationId xmlns:a16="http://schemas.microsoft.com/office/drawing/2014/main" id="{47D89664-DEFD-12D1-81E2-D7C134BA9372}"/>
              </a:ext>
            </a:extLst>
          </p:cNvPr>
          <p:cNvSpPr txBox="1"/>
          <p:nvPr/>
        </p:nvSpPr>
        <p:spPr>
          <a:xfrm>
            <a:off x="341411" y="888367"/>
            <a:ext cx="5545536" cy="6063198"/>
          </a:xfrm>
          <a:prstGeom prst="rect">
            <a:avLst/>
          </a:prstGeom>
          <a:noFill/>
        </p:spPr>
        <p:txBody>
          <a:bodyPr wrap="square" rtlCol="0">
            <a:spAutoFit/>
          </a:bodyPr>
          <a:lstStyle/>
          <a:p>
            <a:pPr algn="just"/>
            <a:r>
              <a:rPr lang="en-GB" sz="1600" dirty="0">
                <a:solidFill>
                  <a:srgbClr val="7D2248"/>
                </a:solidFill>
                <a:latin typeface="Arial" panose="020B0604020202020204" pitchFamily="34" charset="0"/>
                <a:cs typeface="Arial" panose="020B0604020202020204" pitchFamily="34" charset="0"/>
              </a:rPr>
              <a:t>Business-specific Intelligence and News (BID)</a:t>
            </a:r>
          </a:p>
          <a:p>
            <a:pPr algn="just"/>
            <a:endParaRPr lang="en-GB" sz="800" dirty="0">
              <a:solidFill>
                <a:srgbClr val="C00000"/>
              </a:solidFill>
              <a:latin typeface="Arial" panose="020B0604020202020204" pitchFamily="34" charset="0"/>
              <a:cs typeface="Arial" panose="020B0604020202020204" pitchFamily="34" charset="0"/>
            </a:endParaRPr>
          </a:p>
          <a:p>
            <a:pPr marL="85725" indent="-85725" algn="just">
              <a:buClr>
                <a:srgbClr val="911C40"/>
              </a:buClr>
              <a:buFont typeface="Arial" panose="020B0604020202020204" pitchFamily="34" charset="0"/>
              <a:buChar char="•"/>
            </a:pPr>
            <a:r>
              <a:rPr lang="en-GB" sz="1200" b="1" dirty="0">
                <a:solidFill>
                  <a:srgbClr val="7D2248"/>
                </a:solidFill>
                <a:latin typeface="Arial" panose="020B0604020202020204" pitchFamily="34" charset="0"/>
                <a:cs typeface="Arial" panose="020B0604020202020204" pitchFamily="34" charset="0"/>
              </a:rPr>
              <a:t>Winchester City BID report (April  2025) showed stable performance at the end of the quarter compared to start of the previous quarter e.g. March compared to January</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However, performance scores were down to ‘6’ and ‘8’ respectively for Retail/Hospitality (RH) and Professional services (PS)’.</a:t>
            </a:r>
          </a:p>
          <a:p>
            <a:pPr marL="85725" indent="-85725" algn="just">
              <a:buClr>
                <a:srgbClr val="911C40"/>
              </a:buClr>
              <a:buFont typeface="Arial" panose="020B0604020202020204" pitchFamily="34" charset="0"/>
              <a:buChar char="•"/>
            </a:pPr>
            <a:endParaRPr lang="en-GB" sz="800" dirty="0">
              <a:solidFill>
                <a:srgbClr val="FF0000"/>
              </a:solidFill>
              <a:latin typeface="Arial" panose="020B0604020202020204" pitchFamily="34" charset="0"/>
              <a:cs typeface="Arial" panose="020B0604020202020204" pitchFamily="34" charset="0"/>
            </a:endParaRPr>
          </a:p>
          <a:p>
            <a:pPr marL="85725" indent="-85725" algn="just">
              <a:buClr>
                <a:srgbClr val="911C40"/>
              </a:buClr>
              <a:buFont typeface="Arial" panose="020B0604020202020204" pitchFamily="34" charset="0"/>
              <a:buChar char="•"/>
            </a:pPr>
            <a:r>
              <a:rPr lang="en-GB" sz="1200" dirty="0">
                <a:latin typeface="Arial" panose="020B0604020202020204" pitchFamily="34" charset="0"/>
                <a:cs typeface="Arial" panose="020B0604020202020204" pitchFamily="34" charset="0"/>
              </a:rPr>
              <a:t>Winchester’s</a:t>
            </a:r>
            <a:r>
              <a:rPr lang="en-GB" sz="1200" b="1" dirty="0">
                <a:solidFill>
                  <a:srgbClr val="FF0000"/>
                </a:solidFill>
                <a:latin typeface="Arial" panose="020B0604020202020204" pitchFamily="34" charset="0"/>
                <a:cs typeface="Arial" panose="020B0604020202020204" pitchFamily="34" charset="0"/>
              </a:rPr>
              <a:t> </a:t>
            </a:r>
            <a:r>
              <a:rPr lang="en-GB" sz="1200" b="1" dirty="0">
                <a:solidFill>
                  <a:srgbClr val="7D2248"/>
                </a:solidFill>
                <a:latin typeface="Arial" panose="020B0604020202020204" pitchFamily="34" charset="0"/>
                <a:cs typeface="Arial" panose="020B0604020202020204" pitchFamily="34" charset="0"/>
              </a:rPr>
              <a:t>city-centre RH outlets reported ‘no change’ in their total sales</a:t>
            </a:r>
            <a:r>
              <a:rPr lang="en-GB" sz="1200" b="1" dirty="0">
                <a:solidFill>
                  <a:srgbClr val="FF0000"/>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compared with Q1 2024. </a:t>
            </a:r>
          </a:p>
          <a:p>
            <a:pPr marL="85725" indent="-85725" algn="just">
              <a:buClr>
                <a:srgbClr val="911C40"/>
              </a:buClr>
              <a:buFont typeface="Arial" panose="020B0604020202020204" pitchFamily="34" charset="0"/>
              <a:buChar char="•"/>
            </a:pPr>
            <a:endParaRPr lang="en-GB" sz="1200" b="1" dirty="0">
              <a:solidFill>
                <a:srgbClr val="FF0000"/>
              </a:solidFill>
              <a:latin typeface="Arial" panose="020B0604020202020204" pitchFamily="34" charset="0"/>
              <a:cs typeface="Arial" panose="020B0604020202020204" pitchFamily="34" charset="0"/>
            </a:endParaRPr>
          </a:p>
          <a:p>
            <a:pPr marL="85725" indent="-85725" algn="just">
              <a:buClr>
                <a:srgbClr val="911C40"/>
              </a:buClr>
              <a:buFont typeface="Arial" panose="020B0604020202020204" pitchFamily="34" charset="0"/>
              <a:buChar char="•"/>
            </a:pPr>
            <a:r>
              <a:rPr lang="en-GB" sz="1200" dirty="0">
                <a:latin typeface="Arial" panose="020B0604020202020204" pitchFamily="34" charset="0"/>
                <a:cs typeface="Arial" panose="020B0604020202020204" pitchFamily="34" charset="0"/>
              </a:rPr>
              <a:t>Over one third </a:t>
            </a:r>
            <a:r>
              <a:rPr lang="en-GB" sz="1200" b="1" dirty="0">
                <a:solidFill>
                  <a:srgbClr val="7D2248"/>
                </a:solidFill>
                <a:latin typeface="Arial" panose="020B0604020202020204" pitchFamily="34" charset="0"/>
                <a:cs typeface="Arial" panose="020B0604020202020204" pitchFamily="34" charset="0"/>
              </a:rPr>
              <a:t>37% of RH businesses reported higher levels of net profitability</a:t>
            </a:r>
            <a:r>
              <a:rPr lang="en-GB" sz="1200" b="1" dirty="0">
                <a:solidFill>
                  <a:srgbClr val="FF0000"/>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during Q1, 2025</a:t>
            </a:r>
            <a:r>
              <a:rPr lang="en-GB" sz="1200" b="1" dirty="0">
                <a:solidFill>
                  <a:srgbClr val="FF0000"/>
                </a:solidFill>
                <a:latin typeface="Arial" panose="020B0604020202020204" pitchFamily="34" charset="0"/>
                <a:cs typeface="Arial" panose="020B0604020202020204" pitchFamily="34" charset="0"/>
              </a:rPr>
              <a:t>. </a:t>
            </a:r>
            <a:r>
              <a:rPr lang="en-GB" sz="1200" b="1" dirty="0">
                <a:solidFill>
                  <a:srgbClr val="7D2248"/>
                </a:solidFill>
                <a:latin typeface="Arial" panose="020B0604020202020204" pitchFamily="34" charset="0"/>
                <a:cs typeface="Arial" panose="020B0604020202020204" pitchFamily="34" charset="0"/>
              </a:rPr>
              <a:t>PS businesses achieved higher levels of net profitability at 45%, </a:t>
            </a:r>
            <a:r>
              <a:rPr lang="en-GB" sz="1200" dirty="0">
                <a:latin typeface="Arial" panose="020B0604020202020204" pitchFamily="34" charset="0"/>
                <a:cs typeface="Arial" panose="020B0604020202020204" pitchFamily="34" charset="0"/>
              </a:rPr>
              <a:t>and slightly up on last year (43%).</a:t>
            </a:r>
          </a:p>
          <a:p>
            <a:pPr marL="85725" indent="-85725" algn="just">
              <a:buClr>
                <a:srgbClr val="911C40"/>
              </a:buClr>
              <a:buFont typeface="Arial" panose="020B0604020202020204" pitchFamily="34" charset="0"/>
              <a:buChar char="•"/>
            </a:pPr>
            <a:endParaRPr lang="en-GB" sz="1200" b="1" dirty="0">
              <a:solidFill>
                <a:srgbClr val="FF0000"/>
              </a:solidFill>
              <a:latin typeface="Arial" panose="020B0604020202020204" pitchFamily="34" charset="0"/>
              <a:cs typeface="Arial" panose="020B0604020202020204" pitchFamily="34" charset="0"/>
            </a:endParaRPr>
          </a:p>
          <a:p>
            <a:pPr marL="85725" indent="-85725" algn="just">
              <a:buClr>
                <a:srgbClr val="911C40"/>
              </a:buClr>
              <a:buFont typeface="Arial" panose="020B0604020202020204" pitchFamily="34" charset="0"/>
              <a:buChar char="•"/>
            </a:pPr>
            <a:r>
              <a:rPr lang="en-GB" sz="1200" b="1" dirty="0">
                <a:solidFill>
                  <a:srgbClr val="7D2248"/>
                </a:solidFill>
                <a:latin typeface="Arial" panose="020B0604020202020204" pitchFamily="34" charset="0"/>
                <a:cs typeface="Arial" panose="020B0604020202020204" pitchFamily="34" charset="0"/>
              </a:rPr>
              <a:t>Cash flows remain an issue </a:t>
            </a:r>
            <a:r>
              <a:rPr lang="en-GB" sz="1200" dirty="0">
                <a:latin typeface="Arial" panose="020B0604020202020204" pitchFamily="34" charset="0"/>
                <a:cs typeface="Arial" panose="020B0604020202020204" pitchFamily="34" charset="0"/>
              </a:rPr>
              <a:t>for around </a:t>
            </a:r>
            <a:r>
              <a:rPr lang="en-GB" sz="1200" b="1" dirty="0">
                <a:solidFill>
                  <a:srgbClr val="7D2248"/>
                </a:solidFill>
                <a:latin typeface="Arial" panose="020B0604020202020204" pitchFamily="34" charset="0"/>
                <a:cs typeface="Arial" panose="020B0604020202020204" pitchFamily="34" charset="0"/>
              </a:rPr>
              <a:t>one fifth (22%) of RH businesses</a:t>
            </a:r>
            <a:r>
              <a:rPr lang="en-GB" sz="1200" b="1" dirty="0">
                <a:solidFill>
                  <a:srgbClr val="FF0000"/>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and for around </a:t>
            </a:r>
            <a:r>
              <a:rPr lang="en-GB" sz="1200" b="1" dirty="0">
                <a:solidFill>
                  <a:srgbClr val="7D2248"/>
                </a:solidFill>
                <a:latin typeface="Arial" panose="020B0604020202020204" pitchFamily="34" charset="0"/>
                <a:cs typeface="Arial" panose="020B0604020202020204" pitchFamily="34" charset="0"/>
              </a:rPr>
              <a:t>1-in-7 (15%) of PS businesses </a:t>
            </a:r>
            <a:r>
              <a:rPr lang="en-GB" sz="1200" dirty="0">
                <a:latin typeface="Arial" panose="020B0604020202020204" pitchFamily="34" charset="0"/>
                <a:cs typeface="Arial" panose="020B0604020202020204" pitchFamily="34" charset="0"/>
              </a:rPr>
              <a:t>and up from 9% in 2024.</a:t>
            </a:r>
          </a:p>
          <a:p>
            <a:pPr marL="85725" indent="-85725" algn="just">
              <a:buClr>
                <a:srgbClr val="911C40"/>
              </a:buClr>
              <a:buFont typeface="Arial" panose="020B0604020202020204" pitchFamily="34" charset="0"/>
              <a:buChar char="•"/>
            </a:pPr>
            <a:endParaRPr lang="en-GB" sz="800" dirty="0">
              <a:solidFill>
                <a:srgbClr val="FF0000"/>
              </a:solidFill>
              <a:latin typeface="Arial" panose="020B0604020202020204" pitchFamily="34" charset="0"/>
              <a:cs typeface="Arial" panose="020B0604020202020204" pitchFamily="34" charset="0"/>
            </a:endParaRPr>
          </a:p>
          <a:p>
            <a:pPr marL="85725" indent="-85725" algn="just">
              <a:buClr>
                <a:srgbClr val="911C40"/>
              </a:buClr>
              <a:buFont typeface="Arial" panose="020B0604020202020204" pitchFamily="34" charset="0"/>
              <a:buChar char="•"/>
            </a:pPr>
            <a:r>
              <a:rPr lang="en-GB" sz="1200" b="1" dirty="0">
                <a:solidFill>
                  <a:srgbClr val="7D2248"/>
                </a:solidFill>
                <a:latin typeface="Arial" panose="020B0604020202020204" pitchFamily="34" charset="0"/>
                <a:cs typeface="Arial" panose="020B0604020202020204" pitchFamily="34" charset="0"/>
              </a:rPr>
              <a:t>Short term RH sentiment scores has risen from +5.5 last time to </a:t>
            </a:r>
          </a:p>
          <a:p>
            <a:pPr marL="92075" algn="just">
              <a:buClr>
                <a:srgbClr val="911C40"/>
              </a:buClr>
            </a:pPr>
            <a:r>
              <a:rPr lang="en-GB" sz="1200" b="1" dirty="0">
                <a:solidFill>
                  <a:srgbClr val="7D2248"/>
                </a:solidFill>
                <a:latin typeface="Arial" panose="020B0604020202020204" pitchFamily="34" charset="0"/>
                <a:cs typeface="Arial" panose="020B0604020202020204" pitchFamily="34" charset="0"/>
              </a:rPr>
              <a:t>+6.5</a:t>
            </a:r>
            <a:r>
              <a:rPr lang="en-GB" sz="1200" dirty="0">
                <a:latin typeface="Arial" panose="020B0604020202020204" pitchFamily="34" charset="0"/>
                <a:cs typeface="Arial" panose="020B0604020202020204" pitchFamily="34" charset="0"/>
              </a:rPr>
              <a:t>. Cautious optimism from PS businesses for new work from existing and new clients. </a:t>
            </a:r>
          </a:p>
          <a:p>
            <a:pPr algn="just">
              <a:buClr>
                <a:srgbClr val="911C40"/>
              </a:buClr>
            </a:pPr>
            <a:endParaRPr lang="en-GB" sz="800" dirty="0">
              <a:latin typeface="Arial" panose="020B0604020202020204" pitchFamily="34" charset="0"/>
              <a:cs typeface="Arial" panose="020B0604020202020204" pitchFamily="34" charset="0"/>
            </a:endParaRPr>
          </a:p>
          <a:p>
            <a:pPr marL="92075" indent="-92075" algn="just">
              <a:buClr>
                <a:srgbClr val="911C40"/>
              </a:buClr>
              <a:buFont typeface="Arial" panose="020B0604020202020204" pitchFamily="34" charset="0"/>
              <a:buChar char="•"/>
            </a:pPr>
            <a:r>
              <a:rPr lang="en-GB" sz="1200" b="1" dirty="0">
                <a:solidFill>
                  <a:srgbClr val="7D2248"/>
                </a:solidFill>
                <a:latin typeface="Arial" panose="020B0604020202020204" pitchFamily="34" charset="0"/>
                <a:cs typeface="Arial" panose="020B0604020202020204" pitchFamily="34" charset="0"/>
              </a:rPr>
              <a:t>Cost pressures of increasing </a:t>
            </a:r>
            <a:r>
              <a:rPr lang="en-GB" sz="1200" dirty="0">
                <a:latin typeface="Arial" panose="020B0604020202020204" pitchFamily="34" charset="0"/>
                <a:cs typeface="Arial" panose="020B0604020202020204" pitchFamily="34" charset="0"/>
              </a:rPr>
              <a:t>due to Employers’ National Insurance Contributions increases to the National living and Minimum Wage. Tax increases beginning to filter through into the labour market with fewer vacancies and unemployment on the rise.</a:t>
            </a:r>
          </a:p>
          <a:p>
            <a:pPr algn="just">
              <a:buClr>
                <a:srgbClr val="911C40"/>
              </a:buClr>
            </a:pPr>
            <a:endParaRPr lang="en-GB" sz="800" dirty="0">
              <a:solidFill>
                <a:srgbClr val="FF0000"/>
              </a:solidFill>
              <a:latin typeface="Arial" panose="020B0604020202020204" pitchFamily="34" charset="0"/>
              <a:cs typeface="Arial" panose="020B0604020202020204" pitchFamily="34" charset="0"/>
            </a:endParaRPr>
          </a:p>
          <a:p>
            <a:pPr marL="85725" indent="-85725" algn="just">
              <a:buClr>
                <a:srgbClr val="911C40"/>
              </a:buClr>
              <a:buFont typeface="Arial" panose="020B0604020202020204" pitchFamily="34" charset="0"/>
              <a:buChar char="•"/>
            </a:pPr>
            <a:r>
              <a:rPr lang="en-GB" sz="1200" b="1" dirty="0">
                <a:solidFill>
                  <a:srgbClr val="7D2248"/>
                </a:solidFill>
                <a:latin typeface="Arial" panose="020B0604020202020204" pitchFamily="34" charset="0"/>
                <a:cs typeface="Arial" panose="020B0604020202020204" pitchFamily="34" charset="0"/>
              </a:rPr>
              <a:t>The Winchester High Street vacancy rate increased to 7% in January 2025 on the back of several closures </a:t>
            </a:r>
            <a:r>
              <a:rPr lang="en-GB" sz="1200" dirty="0">
                <a:latin typeface="Arial" panose="020B0604020202020204" pitchFamily="34" charset="0"/>
                <a:cs typeface="Arial" panose="020B0604020202020204" pitchFamily="34" charset="0"/>
              </a:rPr>
              <a:t>but lower than a year ago (4.7%). This is half the national vacancy rate (13.9%). </a:t>
            </a:r>
          </a:p>
          <a:p>
            <a:pPr algn="just">
              <a:buClr>
                <a:srgbClr val="911C40"/>
              </a:buClr>
            </a:pPr>
            <a:endParaRPr lang="en-GB" sz="800" dirty="0">
              <a:solidFill>
                <a:srgbClr val="FF0000"/>
              </a:solidFill>
              <a:latin typeface="Arial" panose="020B0604020202020204" pitchFamily="34" charset="0"/>
              <a:cs typeface="Arial" panose="020B0604020202020204" pitchFamily="34" charset="0"/>
            </a:endParaRPr>
          </a:p>
          <a:p>
            <a:pPr marL="85725" indent="-85725" algn="just">
              <a:buClr>
                <a:srgbClr val="911C40"/>
              </a:buClr>
              <a:buFont typeface="Arial" panose="020B0604020202020204" pitchFamily="34" charset="0"/>
              <a:buChar char="•"/>
            </a:pPr>
            <a:r>
              <a:rPr lang="en-GB" sz="1200" b="1" dirty="0">
                <a:solidFill>
                  <a:srgbClr val="7D2248"/>
                </a:solidFill>
                <a:latin typeface="Arial" panose="020B0604020202020204" pitchFamily="34" charset="0"/>
                <a:cs typeface="Arial" panose="020B0604020202020204" pitchFamily="34" charset="0"/>
              </a:rPr>
              <a:t>Winchester City businesses reported 7.8% decrease in footfall in April 2025</a:t>
            </a:r>
            <a:r>
              <a:rPr lang="en-GB" sz="1200" dirty="0">
                <a:latin typeface="Arial" panose="020B0604020202020204" pitchFamily="34" charset="0"/>
                <a:cs typeface="Arial" panose="020B0604020202020204" pitchFamily="34" charset="0"/>
              </a:rPr>
              <a:t>, some 3% higher than  April 2024. The High Street is the busiest destination for footfall.</a:t>
            </a:r>
          </a:p>
        </p:txBody>
      </p:sp>
      <p:sp>
        <p:nvSpPr>
          <p:cNvPr id="11" name="Rectangle 10">
            <a:extLst>
              <a:ext uri="{FF2B5EF4-FFF2-40B4-BE49-F238E27FC236}">
                <a16:creationId xmlns:a16="http://schemas.microsoft.com/office/drawing/2014/main" id="{383FAB73-A4F8-311B-0448-70CC52AEC331}"/>
              </a:ext>
            </a:extLst>
          </p:cNvPr>
          <p:cNvSpPr/>
          <p:nvPr/>
        </p:nvSpPr>
        <p:spPr>
          <a:xfrm>
            <a:off x="6331911" y="870803"/>
            <a:ext cx="5602216" cy="5828164"/>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FF0000"/>
              </a:solidFill>
            </a:endParaRPr>
          </a:p>
        </p:txBody>
      </p:sp>
      <p:sp>
        <p:nvSpPr>
          <p:cNvPr id="13" name="TextBox 12">
            <a:extLst>
              <a:ext uri="{FF2B5EF4-FFF2-40B4-BE49-F238E27FC236}">
                <a16:creationId xmlns:a16="http://schemas.microsoft.com/office/drawing/2014/main" id="{503A6927-A551-0BE3-2DD6-D3626DAACF33}"/>
              </a:ext>
            </a:extLst>
          </p:cNvPr>
          <p:cNvSpPr txBox="1"/>
          <p:nvPr/>
        </p:nvSpPr>
        <p:spPr>
          <a:xfrm>
            <a:off x="6305054" y="868933"/>
            <a:ext cx="5602216" cy="6032421"/>
          </a:xfrm>
          <a:prstGeom prst="rect">
            <a:avLst/>
          </a:prstGeom>
          <a:noFill/>
        </p:spPr>
        <p:txBody>
          <a:bodyPr wrap="square" rtlCol="0">
            <a:spAutoFit/>
          </a:bodyPr>
          <a:lstStyle/>
          <a:p>
            <a:pPr algn="just"/>
            <a:r>
              <a:rPr lang="en-GB" sz="1600" dirty="0">
                <a:solidFill>
                  <a:srgbClr val="7D2248"/>
                </a:solidFill>
                <a:latin typeface="Arial" panose="020B0604020202020204" pitchFamily="34" charset="0"/>
                <a:cs typeface="Arial" panose="020B0604020202020204" pitchFamily="34" charset="0"/>
              </a:rPr>
              <a:t>Public Policy News</a:t>
            </a:r>
          </a:p>
          <a:p>
            <a:pPr algn="just"/>
            <a:endParaRPr lang="en-GB" sz="800" dirty="0">
              <a:latin typeface="Arial" panose="020B0604020202020204" pitchFamily="34" charset="0"/>
              <a:cs typeface="Arial" panose="020B0604020202020204" pitchFamily="34" charset="0"/>
            </a:endParaRPr>
          </a:p>
          <a:p>
            <a:pPr marL="85725" indent="-85725" algn="just">
              <a:buFont typeface="Arial" panose="020B0604020202020204" pitchFamily="34" charset="0"/>
              <a:buChar char="•"/>
            </a:pPr>
            <a:r>
              <a:rPr lang="en-GB" sz="1200" b="1" dirty="0">
                <a:solidFill>
                  <a:srgbClr val="7D2248"/>
                </a:solidFill>
                <a:latin typeface="Arial" panose="020B0604020202020204" pitchFamily="34" charset="0"/>
                <a:cs typeface="Arial" panose="020B0604020202020204" pitchFamily="34" charset="0"/>
              </a:rPr>
              <a:t>In the Government Spending Review health and defence received by far the largest increases among government departments</a:t>
            </a:r>
            <a:r>
              <a:rPr lang="en-GB" sz="1200" dirty="0">
                <a:latin typeface="Arial" panose="020B0604020202020204" pitchFamily="34" charset="0"/>
                <a:cs typeface="Arial" panose="020B0604020202020204" pitchFamily="34" charset="0"/>
              </a:rPr>
              <a:t>. More than half the increase in day-to-day spending went to health and social care, while defence will see spending rise to 2.6% of GDP by April 2027.</a:t>
            </a:r>
          </a:p>
          <a:p>
            <a:pPr algn="just"/>
            <a:endParaRPr lang="en-GB" sz="400" dirty="0">
              <a:latin typeface="Arial" panose="020B0604020202020204" pitchFamily="34" charset="0"/>
              <a:cs typeface="Arial" panose="020B0604020202020204" pitchFamily="34" charset="0"/>
            </a:endParaRPr>
          </a:p>
          <a:p>
            <a:pPr marL="85725" indent="-85725" algn="just">
              <a:buFont typeface="Arial" panose="020B0604020202020204" pitchFamily="34" charset="0"/>
              <a:buChar char="•"/>
            </a:pPr>
            <a:r>
              <a:rPr lang="en-GB" sz="1200" b="1" dirty="0">
                <a:solidFill>
                  <a:srgbClr val="7D2248"/>
                </a:solidFill>
                <a:latin typeface="Arial" panose="020B0604020202020204" pitchFamily="34" charset="0"/>
                <a:cs typeface="Arial" panose="020B0604020202020204" pitchFamily="34" charset="0"/>
              </a:rPr>
              <a:t>Local government core spending power </a:t>
            </a:r>
            <a:r>
              <a:rPr lang="en-GB" sz="1200" dirty="0">
                <a:latin typeface="Arial" panose="020B0604020202020204" pitchFamily="34" charset="0"/>
                <a:cs typeface="Arial" panose="020B0604020202020204" pitchFamily="34" charset="0"/>
              </a:rPr>
              <a:t>(amount of available to spend on local services) will increase from £69.4 billion in 2025/26 to £79.3 billion by 2028/29, a 2.6% average annual growth rate in real terms. </a:t>
            </a:r>
          </a:p>
          <a:p>
            <a:pPr algn="just"/>
            <a:endParaRPr lang="en-GB" sz="400" dirty="0">
              <a:latin typeface="Arial" panose="020B0604020202020204" pitchFamily="34" charset="0"/>
              <a:cs typeface="Arial" panose="020B0604020202020204" pitchFamily="34" charset="0"/>
            </a:endParaRPr>
          </a:p>
          <a:p>
            <a:pPr marL="85725" indent="-85725" algn="just">
              <a:buFont typeface="Arial" panose="020B0604020202020204" pitchFamily="34" charset="0"/>
              <a:buChar char="•"/>
            </a:pPr>
            <a:r>
              <a:rPr lang="en-GB" sz="1200" b="1" dirty="0">
                <a:solidFill>
                  <a:srgbClr val="7D2248"/>
                </a:solidFill>
                <a:latin typeface="Arial" panose="020B0604020202020204" pitchFamily="34" charset="0"/>
                <a:cs typeface="Arial" panose="020B0604020202020204" pitchFamily="34" charset="0"/>
              </a:rPr>
              <a:t>However, the Institute for Government highlights actual spending power is 2.7% lower in real terms in 2028/29 than in 2010/11 </a:t>
            </a:r>
            <a:r>
              <a:rPr lang="en-GB" sz="1200" dirty="0">
                <a:latin typeface="Arial" panose="020B0604020202020204" pitchFamily="34" charset="0"/>
                <a:cs typeface="Arial" panose="020B0604020202020204" pitchFamily="34" charset="0"/>
              </a:rPr>
              <a:t>– and 15.9% lower once population growth factored in. It is implied in the review that councils would be expected to raise council tax and the social care precept, alongside grant, to fund adult social care, and to increase precepts for police funding.</a:t>
            </a:r>
          </a:p>
          <a:p>
            <a:pPr algn="just"/>
            <a:endParaRPr lang="en-GB" sz="400" dirty="0">
              <a:latin typeface="Arial" panose="020B0604020202020204" pitchFamily="34" charset="0"/>
              <a:cs typeface="Arial" panose="020B0604020202020204" pitchFamily="34" charset="0"/>
            </a:endParaRPr>
          </a:p>
          <a:p>
            <a:pPr marL="85725" indent="-85725" algn="just">
              <a:buFont typeface="Arial" panose="020B0604020202020204" pitchFamily="34" charset="0"/>
              <a:buChar char="•"/>
            </a:pPr>
            <a:r>
              <a:rPr lang="en-GB" sz="1200" b="1" dirty="0">
                <a:solidFill>
                  <a:srgbClr val="7D2248"/>
                </a:solidFill>
                <a:latin typeface="Arial" panose="020B0604020202020204" pitchFamily="34" charset="0"/>
                <a:cs typeface="Arial" panose="020B0604020202020204" pitchFamily="34" charset="0"/>
              </a:rPr>
              <a:t>The review will commit to multi-year settlements </a:t>
            </a:r>
            <a:r>
              <a:rPr lang="en-GB" sz="1200" dirty="0">
                <a:latin typeface="Arial" panose="020B0604020202020204" pitchFamily="34" charset="0"/>
                <a:cs typeface="Arial" panose="020B0604020202020204" pitchFamily="34" charset="0"/>
              </a:rPr>
              <a:t>and update the processes used to assess local authorities’ funding needs.</a:t>
            </a:r>
          </a:p>
          <a:p>
            <a:pPr algn="just"/>
            <a:endParaRPr lang="en-GB" sz="400" dirty="0">
              <a:latin typeface="Arial" panose="020B0604020202020204" pitchFamily="34" charset="0"/>
              <a:cs typeface="Arial" panose="020B0604020202020204" pitchFamily="34" charset="0"/>
            </a:endParaRPr>
          </a:p>
          <a:p>
            <a:pPr marL="85725" indent="-85725" algn="just">
              <a:buFont typeface="Arial" panose="020B0604020202020204" pitchFamily="34" charset="0"/>
              <a:buChar char="•"/>
            </a:pPr>
            <a:r>
              <a:rPr lang="en-GB" sz="1200" b="1" dirty="0">
                <a:solidFill>
                  <a:srgbClr val="7D2248"/>
                </a:solidFill>
                <a:latin typeface="Arial" panose="020B0604020202020204" pitchFamily="34" charset="0"/>
                <a:cs typeface="Arial" panose="020B0604020202020204" pitchFamily="34" charset="0"/>
              </a:rPr>
              <a:t>Growth Mission Fund announced to directly support local economic growth, </a:t>
            </a:r>
            <a:r>
              <a:rPr lang="en-GB" sz="1200" dirty="0">
                <a:latin typeface="Arial" panose="020B0604020202020204" pitchFamily="34" charset="0"/>
                <a:cs typeface="Arial" panose="020B0604020202020204" pitchFamily="34" charset="0"/>
              </a:rPr>
              <a:t>investing £240 million of capital from 2026-27 to 2029-30 in projects enabling local job creation and economic regeneration of local communities.</a:t>
            </a:r>
          </a:p>
          <a:p>
            <a:pPr algn="just"/>
            <a:endParaRPr lang="en-GB" sz="600" dirty="0">
              <a:latin typeface="Arial" panose="020B0604020202020204" pitchFamily="34" charset="0"/>
              <a:cs typeface="Arial" panose="020B0604020202020204" pitchFamily="34" charset="0"/>
            </a:endParaRPr>
          </a:p>
          <a:p>
            <a:pPr marL="85725" indent="-85725" algn="just">
              <a:buFont typeface="Arial" panose="020B0604020202020204" pitchFamily="34" charset="0"/>
              <a:buChar char="•"/>
            </a:pPr>
            <a:r>
              <a:rPr lang="en-GB" sz="1200" b="1" dirty="0">
                <a:solidFill>
                  <a:srgbClr val="7D2248"/>
                </a:solidFill>
                <a:latin typeface="Arial" panose="020B0604020202020204" pitchFamily="34" charset="0"/>
                <a:cs typeface="Arial" panose="020B0604020202020204" pitchFamily="34" charset="0"/>
              </a:rPr>
              <a:t>Social housing will receive £39 billion in the Affordable Homes Program over the next 10 years </a:t>
            </a:r>
            <a:r>
              <a:rPr lang="en-GB" sz="1200" dirty="0">
                <a:latin typeface="Arial" panose="020B0604020202020204" pitchFamily="34" charset="0"/>
                <a:cs typeface="Arial" panose="020B0604020202020204" pitchFamily="34" charset="0"/>
              </a:rPr>
              <a:t>(10-year social housing rent settlement from 2026 at Consumer Price Index + 1 per cent), taking the annual spend from £2.3 billion a year to £4 billion a year by 2030. </a:t>
            </a:r>
          </a:p>
          <a:p>
            <a:pPr algn="just"/>
            <a:endParaRPr lang="en-GB" sz="4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 For more information see: </a:t>
            </a:r>
            <a:r>
              <a:rPr lang="en-GB" sz="1200" dirty="0">
                <a:latin typeface="Arial" panose="020B0604020202020204" pitchFamily="34" charset="0"/>
                <a:cs typeface="Arial" panose="020B0604020202020204" pitchFamily="34" charset="0"/>
                <a:hlinkClick r:id="rId3"/>
              </a:rPr>
              <a:t>https://www.local.gov.uk/parliament/briefings-and-responses/spending-review-2025-briefing-12-june-2025</a:t>
            </a:r>
            <a:r>
              <a:rPr lang="en-GB" sz="1200" dirty="0">
                <a:latin typeface="Arial" panose="020B0604020202020204" pitchFamily="34" charset="0"/>
                <a:cs typeface="Arial" panose="020B0604020202020204" pitchFamily="34" charset="0"/>
              </a:rPr>
              <a:t>  </a:t>
            </a:r>
          </a:p>
          <a:p>
            <a:pPr algn="just"/>
            <a:endParaRPr lang="en-GB" sz="600" dirty="0">
              <a:latin typeface="Arial" panose="020B0604020202020204" pitchFamily="34" charset="0"/>
              <a:cs typeface="Arial" panose="020B0604020202020204" pitchFamily="34" charset="0"/>
            </a:endParaRPr>
          </a:p>
          <a:p>
            <a:pPr marL="85725" indent="-85725" algn="just">
              <a:buFont typeface="Arial" panose="020B0604020202020204" pitchFamily="34" charset="0"/>
              <a:buChar char="•"/>
            </a:pPr>
            <a:r>
              <a:rPr lang="en-GB" sz="1200" b="1" dirty="0">
                <a:solidFill>
                  <a:srgbClr val="7D2248"/>
                </a:solidFill>
                <a:latin typeface="Arial" panose="020B0604020202020204" pitchFamily="34" charset="0"/>
                <a:cs typeface="Arial" panose="020B0604020202020204" pitchFamily="34" charset="0"/>
              </a:rPr>
              <a:t>Government publishes its </a:t>
            </a:r>
            <a:r>
              <a:rPr lang="en-GB" sz="1200" b="1" dirty="0">
                <a:solidFill>
                  <a:srgbClr val="7D2248"/>
                </a:solidFill>
                <a:latin typeface="Arial" panose="020B0604020202020204" pitchFamily="34" charset="0"/>
                <a:cs typeface="Arial" panose="020B0604020202020204" pitchFamily="34" charset="0"/>
                <a:hlinkClick r:id="rId4"/>
              </a:rPr>
              <a:t>10-year Infrastructure Strategy </a:t>
            </a:r>
            <a:r>
              <a:rPr lang="en-GB" sz="1200" dirty="0">
                <a:latin typeface="Arial" panose="020B0604020202020204" pitchFamily="34" charset="0"/>
                <a:cs typeface="Arial" panose="020B0604020202020204" pitchFamily="34" charset="0"/>
              </a:rPr>
              <a:t>and</a:t>
            </a:r>
            <a:r>
              <a:rPr lang="en-GB" sz="1200" b="1" dirty="0">
                <a:solidFill>
                  <a:srgbClr val="7D2248"/>
                </a:solidFill>
                <a:latin typeface="Arial" panose="020B0604020202020204" pitchFamily="34" charset="0"/>
                <a:cs typeface="Arial" panose="020B0604020202020204" pitchFamily="34" charset="0"/>
              </a:rPr>
              <a:t> </a:t>
            </a:r>
            <a:r>
              <a:rPr lang="en-GB" sz="1200" b="1" dirty="0">
                <a:solidFill>
                  <a:srgbClr val="7D2248"/>
                </a:solidFill>
                <a:latin typeface="Arial" panose="020B0604020202020204" pitchFamily="34" charset="0"/>
                <a:cs typeface="Arial" panose="020B0604020202020204" pitchFamily="34" charset="0"/>
                <a:hlinkClick r:id="rId5"/>
              </a:rPr>
              <a:t>Industrial Strategy</a:t>
            </a:r>
            <a:r>
              <a:rPr lang="en-GB" sz="1200" b="1" dirty="0">
                <a:solidFill>
                  <a:srgbClr val="7D2248"/>
                </a:solidFill>
                <a:latin typeface="Arial" panose="020B0604020202020204" pitchFamily="34" charset="0"/>
                <a:cs typeface="Arial" panose="020B0604020202020204" pitchFamily="34" charset="0"/>
              </a:rPr>
              <a:t> . </a:t>
            </a:r>
            <a:r>
              <a:rPr lang="en-GB" sz="1200" dirty="0">
                <a:latin typeface="Arial" panose="020B0604020202020204" pitchFamily="34" charset="0"/>
                <a:cs typeface="Arial" panose="020B0604020202020204" pitchFamily="34" charset="0"/>
              </a:rPr>
              <a:t>The strategies are about long-term plans for economic, housing and social infrastructure to drive growth, and to increase business investment to grow the industries of the future.</a:t>
            </a:r>
          </a:p>
          <a:p>
            <a:pPr algn="just"/>
            <a:endParaRPr lang="en-GB"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014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A1EC0BC-224C-46FA-9A50-DEC523D12637}"/>
              </a:ext>
            </a:extLst>
          </p:cNvPr>
          <p:cNvSpPr/>
          <p:nvPr/>
        </p:nvSpPr>
        <p:spPr>
          <a:xfrm>
            <a:off x="2154141" y="5552626"/>
            <a:ext cx="8370300" cy="646331"/>
          </a:xfrm>
          <a:prstGeom prst="rect">
            <a:avLst/>
          </a:prstGeom>
        </p:spPr>
        <p:txBody>
          <a:bodyPr wrap="square">
            <a:spAutoFit/>
          </a:bodyPr>
          <a:lstStyle/>
          <a:p>
            <a:pPr algn="just"/>
            <a:r>
              <a:rPr lang="en-GB" sz="1200" dirty="0">
                <a:latin typeface="Arial" panose="020B0604020202020204" pitchFamily="34" charset="0"/>
                <a:cs typeface="Arial" panose="020B0604020202020204" pitchFamily="34" charset="0"/>
              </a:rPr>
              <a:t>The information and views set out in this note are those of the authors and do not necessarily reflect the opinion of Winchester City Council. The Council nor any person acting on their behalf may not be held responsible for the use of the information contained therein. © Economic &amp; Business Intelligence Team, Hampshire County Council.</a:t>
            </a:r>
            <a:endParaRPr lang="en-US" sz="1200" dirty="0">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8A24EEAB-C3F0-4E95-B784-96D494C5D2AB}"/>
              </a:ext>
            </a:extLst>
          </p:cNvPr>
          <p:cNvSpPr/>
          <p:nvPr/>
        </p:nvSpPr>
        <p:spPr>
          <a:xfrm>
            <a:off x="601730" y="139110"/>
            <a:ext cx="5544000" cy="5076000"/>
          </a:xfrm>
          <a:prstGeom prst="roundRect">
            <a:avLst>
              <a:gd name="adj" fmla="val 6203"/>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16F3B1D-7404-4FA5-86B4-722E786C880B}"/>
              </a:ext>
            </a:extLst>
          </p:cNvPr>
          <p:cNvSpPr/>
          <p:nvPr/>
        </p:nvSpPr>
        <p:spPr>
          <a:xfrm>
            <a:off x="1406891" y="581216"/>
            <a:ext cx="4530374" cy="2708434"/>
          </a:xfrm>
          <a:prstGeom prst="rect">
            <a:avLst/>
          </a:prstGeom>
        </p:spPr>
        <p:txBody>
          <a:bodyPr wrap="square">
            <a:spAutoFit/>
          </a:bodyPr>
          <a:lstStyle/>
          <a:p>
            <a:pPr algn="just"/>
            <a:r>
              <a:rPr lang="en-GB" sz="1400" dirty="0">
                <a:latin typeface="Arial" panose="020B0604020202020204" pitchFamily="34" charset="0"/>
                <a:cs typeface="Arial" panose="020B0604020202020204" pitchFamily="34" charset="0"/>
              </a:rPr>
              <a:t>Refers to decline or growth relative to the previous period (GVA, PMI business activity and business prices indicators, job postings, business investment, retail and house sales).</a:t>
            </a:r>
          </a:p>
          <a:p>
            <a:pPr algn="just"/>
            <a:endParaRPr lang="en-GB" sz="8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In the case of inflation, PAYE employment &amp; earnings and consumer sentiment, it refers to the direction of travel relative to the previous period.</a:t>
            </a:r>
          </a:p>
          <a:p>
            <a:pPr algn="just"/>
            <a:endParaRPr lang="en-GB" sz="8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For claimant count unemployment indicators the change refers to the rate not the level. For example, a decrease in youth unemployment would see a downward green arrow.</a:t>
            </a:r>
          </a:p>
        </p:txBody>
      </p:sp>
      <p:sp>
        <p:nvSpPr>
          <p:cNvPr id="30" name="Rectangle 29">
            <a:extLst>
              <a:ext uri="{FF2B5EF4-FFF2-40B4-BE49-F238E27FC236}">
                <a16:creationId xmlns:a16="http://schemas.microsoft.com/office/drawing/2014/main" id="{99518497-DAEA-44E1-B400-BAFA4B3627FB}"/>
              </a:ext>
            </a:extLst>
          </p:cNvPr>
          <p:cNvSpPr/>
          <p:nvPr/>
        </p:nvSpPr>
        <p:spPr>
          <a:xfrm>
            <a:off x="1410886" y="3632737"/>
            <a:ext cx="4426802" cy="1323439"/>
          </a:xfrm>
          <a:prstGeom prst="rect">
            <a:avLst/>
          </a:prstGeom>
        </p:spPr>
        <p:txBody>
          <a:bodyPr wrap="square">
            <a:spAutoFit/>
          </a:bodyPr>
          <a:lstStyle/>
          <a:p>
            <a:pPr algn="just"/>
            <a:r>
              <a:rPr lang="en-GB" sz="1400" dirty="0">
                <a:latin typeface="Arial" panose="020B0604020202020204" pitchFamily="34" charset="0"/>
                <a:cs typeface="Arial" panose="020B0604020202020204" pitchFamily="34" charset="0"/>
              </a:rPr>
              <a:t>Little or no change on previous period.</a:t>
            </a:r>
          </a:p>
          <a:p>
            <a:pPr algn="just"/>
            <a:endParaRPr lang="en-GB" sz="10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 The local estimate is preliminary and it needs to be treated with a high degree of caution since it is based on the sectoral mix of the Portsmouth economy and the national sectoral impacts. </a:t>
            </a:r>
          </a:p>
        </p:txBody>
      </p:sp>
      <p:sp>
        <p:nvSpPr>
          <p:cNvPr id="32" name="Arrow: Right 31">
            <a:extLst>
              <a:ext uri="{FF2B5EF4-FFF2-40B4-BE49-F238E27FC236}">
                <a16:creationId xmlns:a16="http://schemas.microsoft.com/office/drawing/2014/main" id="{BE7E73A0-2509-4365-BD34-E16D5932DB6F}"/>
              </a:ext>
            </a:extLst>
          </p:cNvPr>
          <p:cNvSpPr>
            <a:spLocks noChangeAspect="1"/>
          </p:cNvSpPr>
          <p:nvPr/>
        </p:nvSpPr>
        <p:spPr>
          <a:xfrm rot="5400000">
            <a:off x="939118" y="739942"/>
            <a:ext cx="213105" cy="252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Arrow: Up-Down 34">
            <a:extLst>
              <a:ext uri="{FF2B5EF4-FFF2-40B4-BE49-F238E27FC236}">
                <a16:creationId xmlns:a16="http://schemas.microsoft.com/office/drawing/2014/main" id="{4A28D52B-E042-4565-B94D-7BE2439C2557}"/>
              </a:ext>
            </a:extLst>
          </p:cNvPr>
          <p:cNvSpPr>
            <a:spLocks noChangeAspect="1"/>
          </p:cNvSpPr>
          <p:nvPr/>
        </p:nvSpPr>
        <p:spPr>
          <a:xfrm rot="5400000">
            <a:off x="1014996" y="3670005"/>
            <a:ext cx="183910" cy="252000"/>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06B71E88-04E4-4410-816D-E13DC7E0B74F}"/>
              </a:ext>
            </a:extLst>
          </p:cNvPr>
          <p:cNvSpPr/>
          <p:nvPr/>
        </p:nvSpPr>
        <p:spPr>
          <a:xfrm>
            <a:off x="6219808" y="139110"/>
            <a:ext cx="5544000" cy="5076000"/>
          </a:xfrm>
          <a:prstGeom prst="roundRect">
            <a:avLst>
              <a:gd name="adj" fmla="val 5643"/>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712B0EC9-DE85-44AF-81B4-F66A8223CE5B}"/>
              </a:ext>
            </a:extLst>
          </p:cNvPr>
          <p:cNvSpPr txBox="1"/>
          <p:nvPr/>
        </p:nvSpPr>
        <p:spPr>
          <a:xfrm>
            <a:off x="6479302" y="164501"/>
            <a:ext cx="5148000" cy="5109091"/>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Sources:</a:t>
            </a:r>
          </a:p>
          <a:p>
            <a:endParaRPr lang="en-GB" sz="8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The primary data sources are the Office for National Statistics (ONS) and HMRC, while additional data comes from several commercial sources such as S&amp;P Global, </a:t>
            </a:r>
            <a:r>
              <a:rPr lang="en-US" sz="1400" dirty="0">
                <a:latin typeface="Arial" panose="020B0604020202020204" pitchFamily="34" charset="0"/>
                <a:cs typeface="Arial" panose="020B0604020202020204" pitchFamily="34" charset="0"/>
              </a:rPr>
              <a:t>Lightcast</a:t>
            </a:r>
            <a:r>
              <a:rPr lang="en-GB" sz="1400" dirty="0">
                <a:latin typeface="Arial" panose="020B0604020202020204" pitchFamily="34" charset="0"/>
                <a:cs typeface="Arial" panose="020B0604020202020204" pitchFamily="34" charset="0"/>
              </a:rPr>
              <a:t>, CBI, BCC, HM Land Registry, the Bank of England and Winchester BID.</a:t>
            </a:r>
          </a:p>
          <a:p>
            <a:pPr algn="just"/>
            <a:endParaRPr lang="en-GB" sz="8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Monthly/Quarterly data for Business Activity, Jobs &amp; Earnings, Unemployment and Sentiment &amp; Investment.</a:t>
            </a:r>
          </a:p>
          <a:p>
            <a:pPr algn="just"/>
            <a:endParaRPr lang="en-GB" sz="8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In the case of several monthly indicators, the South East is used as a proxy geography for Winchester and Hampshire.</a:t>
            </a:r>
          </a:p>
          <a:p>
            <a:pPr algn="just"/>
            <a:endParaRPr lang="en-GB" sz="8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Estimates of payrolled employees and their pay from HMRC Pay As You Earn (PAYE) Real Time Information are preliminary but seasonally adjusted. Employment figures differ from the ONS Labour Force Survey (LFS) data. Moreover, median pay figures differ from the ONS Average Weekly Earnings (AWE) and are based on gross earnings which do not cover other sources of income, such as self-employment.</a:t>
            </a:r>
          </a:p>
          <a:p>
            <a:pPr algn="just"/>
            <a:endParaRPr lang="en-GB" sz="8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For further information on Winchester’s labour market see </a:t>
            </a:r>
          </a:p>
          <a:p>
            <a:pPr algn="just"/>
            <a:r>
              <a:rPr lang="en-GB" sz="1400" dirty="0">
                <a:latin typeface="Arial" panose="020B0604020202020204" pitchFamily="34" charset="0"/>
                <a:cs typeface="Arial" panose="020B0604020202020204" pitchFamily="34" charset="0"/>
              </a:rPr>
              <a:t>Quarterly Labour Market Updates and Monthly Ward Claimant Count Reports available at:</a:t>
            </a:r>
          </a:p>
          <a:p>
            <a:pPr algn="just"/>
            <a:r>
              <a:rPr lang="en-GB" sz="1400" dirty="0">
                <a:latin typeface="Arial" panose="020B0604020202020204" pitchFamily="34" charset="0"/>
                <a:cs typeface="Arial" panose="020B0604020202020204" pitchFamily="34" charset="0"/>
                <a:hlinkClick r:id="rId2"/>
              </a:rPr>
              <a:t>https://www.hants.gov.uk/business/ebis/reports</a:t>
            </a:r>
            <a:endParaRPr lang="en-GB" sz="14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E1B7249D-DB7B-42ED-98AB-4E629C0C4781}"/>
              </a:ext>
            </a:extLst>
          </p:cNvPr>
          <p:cNvSpPr/>
          <p:nvPr/>
        </p:nvSpPr>
        <p:spPr>
          <a:xfrm>
            <a:off x="750584" y="199713"/>
            <a:ext cx="2271712"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rPr>
              <a:t>How to read ‘traffic lights’:</a:t>
            </a:r>
          </a:p>
        </p:txBody>
      </p:sp>
      <p:sp>
        <p:nvSpPr>
          <p:cNvPr id="20" name="Arrow: Right 19">
            <a:extLst>
              <a:ext uri="{FF2B5EF4-FFF2-40B4-BE49-F238E27FC236}">
                <a16:creationId xmlns:a16="http://schemas.microsoft.com/office/drawing/2014/main" id="{1C126EC0-BA9C-4F37-843D-C6904F354B27}"/>
              </a:ext>
            </a:extLst>
          </p:cNvPr>
          <p:cNvSpPr>
            <a:spLocks noChangeAspect="1"/>
          </p:cNvSpPr>
          <p:nvPr/>
        </p:nvSpPr>
        <p:spPr>
          <a:xfrm rot="16200000">
            <a:off x="1094537" y="899513"/>
            <a:ext cx="213105" cy="2520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9F15F51-7FFD-4F5A-BA46-720A2AA7CC2A}"/>
              </a:ext>
            </a:extLst>
          </p:cNvPr>
          <p:cNvSpPr/>
          <p:nvPr/>
        </p:nvSpPr>
        <p:spPr>
          <a:xfrm>
            <a:off x="760674" y="5249390"/>
            <a:ext cx="11045188" cy="314343"/>
          </a:xfrm>
          <a:prstGeom prst="rect">
            <a:avLst/>
          </a:prstGeom>
        </p:spPr>
        <p:txBody>
          <a:bodyPr wrap="square">
            <a:spAutoFit/>
          </a:bodyPr>
          <a:lstStyle/>
          <a:p>
            <a:pPr algn="ctr"/>
            <a:r>
              <a:rPr lang="en-GB" sz="1400" dirty="0">
                <a:latin typeface="Arial" panose="020B0604020202020204" pitchFamily="34" charset="0"/>
                <a:cs typeface="Arial" panose="020B0604020202020204" pitchFamily="34" charset="0"/>
              </a:rPr>
              <a:t>Produced by Winchester City Council in partnership with the Economic &amp; Business Intelligence Team</a:t>
            </a:r>
            <a:endParaRPr lang="en-US"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B317C36-AE96-B9A6-E010-A6B005E51661}"/>
              </a:ext>
            </a:extLst>
          </p:cNvPr>
          <p:cNvPicPr>
            <a:picLocks noChangeAspect="1"/>
          </p:cNvPicPr>
          <p:nvPr/>
        </p:nvPicPr>
        <p:blipFill>
          <a:blip r:embed="rId3"/>
          <a:stretch>
            <a:fillRect/>
          </a:stretch>
        </p:blipFill>
        <p:spPr>
          <a:xfrm>
            <a:off x="259221" y="6170661"/>
            <a:ext cx="2420566" cy="614660"/>
          </a:xfrm>
          <a:prstGeom prst="rect">
            <a:avLst/>
          </a:prstGeom>
        </p:spPr>
      </p:pic>
    </p:spTree>
    <p:extLst>
      <p:ext uri="{BB962C8B-B14F-4D97-AF65-F5344CB8AC3E}">
        <p14:creationId xmlns:p14="http://schemas.microsoft.com/office/powerpoint/2010/main" val="298229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9A93FAD-4F30-774A-A8B6-55AB5E46AAA1}" vid="{FD38E099-FD1A-9D45-97B2-B33D5BC0A1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303d071-0b27-4776-9b6e-ead6d86ca643">VHR4UHAQCEHJ-2130911297-41</_dlc_DocId>
    <_dlc_DocIdUrl xmlns="6303d071-0b27-4776-9b6e-ead6d86ca643">
      <Url>https://hants.sharepoint.com/sites/Econo6737/_layouts/15/DocIdRedir.aspx?ID=VHR4UHAQCEHJ-2130911297-41</Url>
      <Description>VHR4UHAQCEHJ-2130911297-41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250EA0C510C7A44ABF1DB20E88080A1" ma:contentTypeVersion="2" ma:contentTypeDescription="Create a new document." ma:contentTypeScope="" ma:versionID="c3cde9438ff69fa9f4baeaf9cb5b8e22">
  <xsd:schema xmlns:xsd="http://www.w3.org/2001/XMLSchema" xmlns:xs="http://www.w3.org/2001/XMLSchema" xmlns:p="http://schemas.microsoft.com/office/2006/metadata/properties" xmlns:ns2="6303d071-0b27-4776-9b6e-ead6d86ca643" xmlns:ns3="5f2d7634-7c7c-4c65-af8c-810b1d79b216" targetNamespace="http://schemas.microsoft.com/office/2006/metadata/properties" ma:root="true" ma:fieldsID="d61db10c6a77d42770ff93d7d5e71e16" ns2:_="" ns3:_="">
    <xsd:import namespace="6303d071-0b27-4776-9b6e-ead6d86ca643"/>
    <xsd:import namespace="5f2d7634-7c7c-4c65-af8c-810b1d79b21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3d071-0b27-4776-9b6e-ead6d86ca64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f2d7634-7c7c-4c65-af8c-810b1d79b2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CDADB-A26B-40BD-97FD-2241FD648893}">
  <ds:schemaRefs>
    <ds:schemaRef ds:uri="http://schemas.microsoft.com/office/infopath/2007/PartnerControls"/>
    <ds:schemaRef ds:uri="http://purl.org/dc/terms/"/>
    <ds:schemaRef ds:uri="http://purl.org/dc/elements/1.1/"/>
    <ds:schemaRef ds:uri="http://purl.org/dc/dcmitype/"/>
    <ds:schemaRef ds:uri="http://www.w3.org/XML/1998/namespace"/>
    <ds:schemaRef ds:uri="6303d071-0b27-4776-9b6e-ead6d86ca643"/>
    <ds:schemaRef ds:uri="http://schemas.microsoft.com/office/2006/documentManagement/types"/>
    <ds:schemaRef ds:uri="http://schemas.openxmlformats.org/package/2006/metadata/core-properties"/>
    <ds:schemaRef ds:uri="5f2d7634-7c7c-4c65-af8c-810b1d79b216"/>
    <ds:schemaRef ds:uri="http://schemas.microsoft.com/office/2006/metadata/properties"/>
  </ds:schemaRefs>
</ds:datastoreItem>
</file>

<file path=customXml/itemProps2.xml><?xml version="1.0" encoding="utf-8"?>
<ds:datastoreItem xmlns:ds="http://schemas.openxmlformats.org/officeDocument/2006/customXml" ds:itemID="{79BFCA38-47C3-4318-B667-D92D8E7D666F}">
  <ds:schemaRefs>
    <ds:schemaRef ds:uri="http://schemas.microsoft.com/sharepoint/v3/contenttype/forms"/>
  </ds:schemaRefs>
</ds:datastoreItem>
</file>

<file path=customXml/itemProps3.xml><?xml version="1.0" encoding="utf-8"?>
<ds:datastoreItem xmlns:ds="http://schemas.openxmlformats.org/officeDocument/2006/customXml" ds:itemID="{50B3D6B7-FED3-47ED-930F-49635F21DD2E}">
  <ds:schemaRefs>
    <ds:schemaRef ds:uri="http://schemas.microsoft.com/sharepoint/events"/>
  </ds:schemaRefs>
</ds:datastoreItem>
</file>

<file path=customXml/itemProps4.xml><?xml version="1.0" encoding="utf-8"?>
<ds:datastoreItem xmlns:ds="http://schemas.openxmlformats.org/officeDocument/2006/customXml" ds:itemID="{A713C575-3B70-44A7-B181-9CD414AE24EB}">
  <ds:schemaRefs>
    <ds:schemaRef ds:uri="5f2d7634-7c7c-4c65-af8c-810b1d79b216"/>
    <ds:schemaRef ds:uri="6303d071-0b27-4776-9b6e-ead6d86ca6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3534</TotalTime>
  <Words>2333</Words>
  <Application>Microsoft Office PowerPoint</Application>
  <PresentationFormat>Widescreen</PresentationFormat>
  <Paragraphs>193</Paragraphs>
  <Slides>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 Narrow</vt:lpstr>
      <vt:lpstr>Calibri</vt:lpstr>
      <vt:lpstr>Calibri Light</vt:lpstr>
      <vt:lpstr>Helvetica Neue</vt:lpstr>
      <vt:lpstr>Office Theme</vt:lpstr>
      <vt:lpstr>Content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Gareth</dc:creator>
  <cp:lastModifiedBy>Henry, Gareth</cp:lastModifiedBy>
  <cp:revision>472</cp:revision>
  <cp:lastPrinted>2022-08-23T10:07:09Z</cp:lastPrinted>
  <dcterms:created xsi:type="dcterms:W3CDTF">2020-04-07T07:48:45Z</dcterms:created>
  <dcterms:modified xsi:type="dcterms:W3CDTF">2025-06-24T08:04:12Z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0x010100A250EA0C510C7A44ABF1DB20E88080A1</vt:lpwstr>
  </property>
  <property fmtid="{D5CDD505-2E9C-101B-9397-08002B2CF9AE}" pid="3" name="_dlc_DocIdItemGuid">
    <vt:lpwstr>9ebe794a-e624-4afa-be38-33f182e59556</vt:lpwstr>
  </property>
</Properties>
</file>