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1.xml" ContentType="application/vnd.openxmlformats-officedocument.drawingml.chartshapes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2.xml" ContentType="application/vnd.openxmlformats-officedocument.drawingml.chartshapes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1.xml" ContentType="application/vnd.openxmlformats-officedocument.presentationml.notesSl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drawings/drawing3.xml" ContentType="application/vnd.openxmlformats-officedocument.drawingml.chartshapes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drawings/drawing4.xml" ContentType="application/vnd.openxmlformats-officedocument.drawingml.chartshapes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drawings/drawing5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62" r:id="rId2"/>
    <p:sldId id="279" r:id="rId3"/>
    <p:sldId id="281" r:id="rId4"/>
    <p:sldId id="290" r:id="rId5"/>
    <p:sldId id="292" r:id="rId6"/>
    <p:sldId id="293" r:id="rId7"/>
    <p:sldId id="284" r:id="rId8"/>
    <p:sldId id="285" r:id="rId9"/>
    <p:sldId id="287" r:id="rId10"/>
    <p:sldId id="291" r:id="rId11"/>
    <p:sldId id="282" r:id="rId12"/>
    <p:sldId id="286" r:id="rId13"/>
    <p:sldId id="28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ED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4660"/>
  </p:normalViewPr>
  <p:slideViewPr>
    <p:cSldViewPr snapToGrid="0">
      <p:cViewPr varScale="1">
        <p:scale>
          <a:sx n="60" d="100"/>
          <a:sy n="60" d="100"/>
        </p:scale>
        <p:origin x="832" y="1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2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chartUserShapes" Target="../drawings/drawing3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chartUserShapes" Target="../drawings/drawing4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8.xml"/><Relationship Id="rId1" Type="http://schemas.microsoft.com/office/2011/relationships/chartStyle" Target="style18.xml"/><Relationship Id="rId4" Type="http://schemas.openxmlformats.org/officeDocument/2006/relationships/chartUserShapes" Target="../drawings/drawing5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1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dirty="0"/>
              <a:t>Repairs</a:t>
            </a:r>
            <a:r>
              <a:rPr lang="en-GB" baseline="0" dirty="0"/>
              <a:t> hub calls received vs calls abandoned</a:t>
            </a:r>
          </a:p>
          <a:p>
            <a:pPr>
              <a:defRPr/>
            </a:pPr>
            <a:r>
              <a:rPr lang="en-GB" baseline="0" dirty="0"/>
              <a:t>2024/25</a:t>
            </a:r>
            <a:endParaRPr lang="en-GB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Calls received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Q1 (Apr-Jun)</c:v>
                </c:pt>
                <c:pt idx="1">
                  <c:v>Q2 (Jul-Sep)</c:v>
                </c:pt>
                <c:pt idx="2">
                  <c:v>Q3 (Oct-Dec)</c:v>
                </c:pt>
                <c:pt idx="3">
                  <c:v>Q4 (Jan-Mar)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7537</c:v>
                </c:pt>
                <c:pt idx="1">
                  <c:v>6723</c:v>
                </c:pt>
                <c:pt idx="2">
                  <c:v>6303</c:v>
                </c:pt>
                <c:pt idx="3">
                  <c:v>6685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DB8-4058-AE05-ED8AE18B46F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Abandoned calls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Q1 (Apr-Jun)</c:v>
                </c:pt>
                <c:pt idx="1">
                  <c:v>Q2 (Jul-Sep)</c:v>
                </c:pt>
                <c:pt idx="2">
                  <c:v>Q3 (Oct-Dec)</c:v>
                </c:pt>
                <c:pt idx="3">
                  <c:v>Q4 (Jan-Mar)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1530</c:v>
                </c:pt>
                <c:pt idx="1">
                  <c:v>1551</c:v>
                </c:pt>
                <c:pt idx="2">
                  <c:v>1518</c:v>
                </c:pt>
                <c:pt idx="3">
                  <c:v>1314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DB8-4058-AE05-ED8AE18B46F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Q1 (Apr-Jun)</c:v>
                </c:pt>
                <c:pt idx="1">
                  <c:v>Q2 (Jul-Sep)</c:v>
                </c:pt>
                <c:pt idx="2">
                  <c:v>Q3 (Oct-Dec)</c:v>
                </c:pt>
                <c:pt idx="3">
                  <c:v>Q4 (Jan-Mar)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5DB8-4058-AE05-ED8AE18B46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55406672"/>
        <c:axId val="855407392"/>
      </c:barChart>
      <c:catAx>
        <c:axId val="855406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55407392"/>
        <c:crosses val="autoZero"/>
        <c:auto val="1"/>
        <c:lblAlgn val="ctr"/>
        <c:lblOffset val="100"/>
        <c:noMultiLvlLbl val="0"/>
      </c:catAx>
      <c:valAx>
        <c:axId val="855407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/>
                  <a:t>Number</a:t>
                </a:r>
                <a:r>
                  <a:rPr lang="en-GB" baseline="0" dirty="0"/>
                  <a:t> of calls</a:t>
                </a:r>
                <a:endParaRPr lang="en-GB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GB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55406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% arrears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94D-478C-87B4-4FC44EAE0D0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94D-478C-87B4-4FC44EAE0D0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94D-478C-87B4-4FC44EAE0D0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94D-478C-87B4-4FC44EAE0D09}"/>
              </c:ext>
            </c:extLst>
          </c:dPt>
          <c:cat>
            <c:strRef>
              <c:f>Sheet1!$A$2:$A$5</c:f>
              <c:strCache>
                <c:ptCount val="4"/>
                <c:pt idx="0">
                  <c:v>Q1</c:v>
                </c:pt>
                <c:pt idx="1">
                  <c:v>Q2</c:v>
                </c:pt>
                <c:pt idx="2">
                  <c:v>Q3</c:v>
                </c:pt>
                <c:pt idx="3">
                  <c:v>Q4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1.4</c:v>
                </c:pt>
                <c:pt idx="1">
                  <c:v>1.4</c:v>
                </c:pt>
                <c:pt idx="2">
                  <c:v>1.3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7A3-47CC-9A60-3DF0E1EAC3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dirty="0"/>
              <a:t>Voids performance </a:t>
            </a:r>
          </a:p>
          <a:p>
            <a:pPr>
              <a:defRPr/>
            </a:pPr>
            <a:r>
              <a:rPr lang="en-GB" dirty="0"/>
              <a:t>(combined re-let times against target of 13 days)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Relet target (days)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39C-4BFC-990A-26A588FA538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Q1(Apr-Jun))</c:v>
                </c:pt>
                <c:pt idx="1">
                  <c:v>Q2 (Jul-Sep)</c:v>
                </c:pt>
                <c:pt idx="2">
                  <c:v>Q3 (Oct-Dec)</c:v>
                </c:pt>
                <c:pt idx="3">
                  <c:v>Q4 (Jan-Mar)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13</c:v>
                </c:pt>
                <c:pt idx="1">
                  <c:v>13</c:v>
                </c:pt>
                <c:pt idx="2">
                  <c:v>13</c:v>
                </c:pt>
                <c:pt idx="3">
                  <c:v>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AB4-438C-99C3-8DC4766B97B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2024/25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AB4-438C-99C3-8DC4766B97B4}"/>
                </c:ext>
              </c:extLst>
            </c:dLbl>
            <c:dLbl>
              <c:idx val="1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AB4-438C-99C3-8DC4766B97B4}"/>
                </c:ext>
              </c:extLst>
            </c:dLbl>
            <c:dLbl>
              <c:idx val="2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AB4-438C-99C3-8DC4766B97B4}"/>
                </c:ext>
              </c:extLst>
            </c:dLbl>
            <c:dLbl>
              <c:idx val="3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AB4-438C-99C3-8DC4766B97B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Q1(Apr-Jun))</c:v>
                </c:pt>
                <c:pt idx="1">
                  <c:v>Q2 (Jul-Sep)</c:v>
                </c:pt>
                <c:pt idx="2">
                  <c:v>Q3 (Oct-Dec)</c:v>
                </c:pt>
                <c:pt idx="3">
                  <c:v>Q4 (Jan-Mar)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21.25</c:v>
                </c:pt>
                <c:pt idx="1">
                  <c:v>19.850000000000001</c:v>
                </c:pt>
                <c:pt idx="2">
                  <c:v>21.32</c:v>
                </c:pt>
                <c:pt idx="3">
                  <c:v>20.29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AB4-438C-99C3-8DC4766B97B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2023/24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Q1(Apr-Jun))</c:v>
                </c:pt>
                <c:pt idx="1">
                  <c:v>Q2 (Jul-Sep)</c:v>
                </c:pt>
                <c:pt idx="2">
                  <c:v>Q3 (Oct-Dec)</c:v>
                </c:pt>
                <c:pt idx="3">
                  <c:v>Q4 (Jan-Mar)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12.83</c:v>
                </c:pt>
                <c:pt idx="1">
                  <c:v>13.87</c:v>
                </c:pt>
                <c:pt idx="2">
                  <c:v>14.74</c:v>
                </c:pt>
                <c:pt idx="3">
                  <c:v>16.22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AB4-438C-99C3-8DC4766B97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27563792"/>
        <c:axId val="827570272"/>
      </c:lineChart>
      <c:catAx>
        <c:axId val="827563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27570272"/>
        <c:crosses val="autoZero"/>
        <c:auto val="1"/>
        <c:lblAlgn val="ctr"/>
        <c:lblOffset val="100"/>
        <c:noMultiLvlLbl val="0"/>
      </c:catAx>
      <c:valAx>
        <c:axId val="8275702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275637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12151138831796156"/>
          <c:y val="4.97719980909847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FRA survey programme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B36-4907-9D2E-92133902724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B36-4907-9D2E-92133902724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B36-4907-9D2E-92133902724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B36-4907-9D2E-92133902724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2"/>
                <c:pt idx="0">
                  <c:v>Completed</c:v>
                </c:pt>
                <c:pt idx="1">
                  <c:v>Scheduled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63</c:v>
                </c:pt>
                <c:pt idx="1">
                  <c:v>309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3B1-4455-8377-D88734DE4CF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dirty="0"/>
              <a:t>FRA remedial</a:t>
            </a:r>
            <a:r>
              <a:rPr lang="en-GB" baseline="0" dirty="0"/>
              <a:t> actions</a:t>
            </a:r>
          </a:p>
        </c:rich>
      </c:tx>
      <c:layout>
        <c:manualLayout>
          <c:xMode val="edge"/>
          <c:yMode val="edge"/>
          <c:x val="0.24835153883179026"/>
          <c:y val="2.891875726764044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High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 formatCode="mmm\-yy">
                  <c:v>45717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1B2-47EF-94C8-C0018231218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Medium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 formatCode="mmm\-yy">
                  <c:v>45717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243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1B2-47EF-94C8-C0018231218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Low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 formatCode="mmm\-yy">
                  <c:v>45717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498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1B2-47EF-94C8-C0018231218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066014080"/>
        <c:axId val="1066014440"/>
      </c:barChart>
      <c:dateAx>
        <c:axId val="1066014080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6014440"/>
        <c:crosses val="autoZero"/>
        <c:auto val="1"/>
        <c:lblOffset val="100"/>
        <c:baseTimeUnit val="days"/>
      </c:dateAx>
      <c:valAx>
        <c:axId val="1066014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60140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dirty="0"/>
              <a:t>Repairs satisfaction %</a:t>
            </a:r>
          </a:p>
          <a:p>
            <a:pPr>
              <a:defRPr/>
            </a:pPr>
            <a:r>
              <a:rPr lang="en-US" sz="1400" dirty="0"/>
              <a:t>TSM survey result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Repairs satisfaction TSM result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E43-4E0E-A083-94CBC8FF83D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6E43-4E0E-A083-94CBC8FF83D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AD9-4C64-AEE9-FD9F26A7586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AD9-4C64-AEE9-FD9F26A75862}"/>
              </c:ext>
            </c:extLst>
          </c:dPt>
          <c:dLbls>
            <c:dLbl>
              <c:idx val="0"/>
              <c:layout>
                <c:manualLayout>
                  <c:x val="8.5494797776192719E-2"/>
                  <c:y val="4.9470239950140235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76%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6E43-4E0E-A083-94CBC8FF83DC}"/>
                </c:ext>
              </c:extLst>
            </c:dLbl>
            <c:dLbl>
              <c:idx val="1"/>
              <c:layout>
                <c:manualLayout>
                  <c:x val="-7.267057810976392E-2"/>
                  <c:y val="-4.9470239950141137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80%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6E43-4E0E-A083-94CBC8FF83D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2"/>
                <c:pt idx="0">
                  <c:v>2024/25</c:v>
                </c:pt>
                <c:pt idx="1">
                  <c:v>2023/23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76</c:v>
                </c:pt>
                <c:pt idx="1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E43-4E0E-A083-94CBC8FF83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dirty="0"/>
              <a:t>% responsive repairs completed</a:t>
            </a:r>
            <a:r>
              <a:rPr lang="en-US" sz="1400" baseline="0" dirty="0"/>
              <a:t> in</a:t>
            </a:r>
            <a:r>
              <a:rPr lang="en-US" sz="1400" dirty="0"/>
              <a:t> target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% in target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35D-47C3-A9D3-842678F73FD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35D-47C3-A9D3-842678F73FD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35D-47C3-A9D3-842678F73FD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35D-47C3-A9D3-842678F73FD3}"/>
              </c:ext>
            </c:extLst>
          </c:dPt>
          <c:cat>
            <c:numRef>
              <c:f>Sheet1!$A$2:$A$5</c:f>
              <c:numCache>
                <c:formatCode>mmm\-yy</c:formatCode>
                <c:ptCount val="4"/>
                <c:pt idx="0">
                  <c:v>45658</c:v>
                </c:pt>
                <c:pt idx="1">
                  <c:v>45689</c:v>
                </c:pt>
                <c:pt idx="2">
                  <c:v>45717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983-490C-906C-2FF0DF5794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Q4 damp &amp; </a:t>
            </a:r>
            <a:r>
              <a:rPr lang="en-US" dirty="0" err="1"/>
              <a:t>mould</a:t>
            </a:r>
            <a:r>
              <a:rPr lang="en-US" dirty="0"/>
              <a:t>  inspections completed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Q4 inspections completed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5C7-441E-8201-0B8CFDC4B2D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5C7-441E-8201-0B8CFDC4B2D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5C7-441E-8201-0B8CFDC4B2D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5C7-441E-8201-0B8CFDC4B2D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2"/>
                <c:pt idx="0">
                  <c:v>In target (14 days)</c:v>
                </c:pt>
                <c:pt idx="1">
                  <c:v>Outside target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48</c:v>
                </c:pt>
                <c:pt idx="1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5C7-441E-8201-0B8CFDC4B2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dirty="0"/>
              <a:t>ASB new cases per quarter</a:t>
            </a:r>
          </a:p>
          <a:p>
            <a:pPr>
              <a:defRPr/>
            </a:pPr>
            <a:r>
              <a:rPr lang="en-GB" dirty="0"/>
              <a:t>2023/24</a:t>
            </a:r>
            <a:r>
              <a:rPr lang="en-GB" baseline="0" dirty="0"/>
              <a:t> and 2024/25</a:t>
            </a:r>
            <a:endParaRPr lang="en-GB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2023/24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Q1 (Apr-Jun)</c:v>
                </c:pt>
                <c:pt idx="1">
                  <c:v>Q2 (Jul-Sep)</c:v>
                </c:pt>
                <c:pt idx="2">
                  <c:v>Q3 (Oct-Dec)</c:v>
                </c:pt>
                <c:pt idx="3">
                  <c:v>Q4 (Jan-Mar)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191</c:v>
                </c:pt>
                <c:pt idx="1">
                  <c:v>164</c:v>
                </c:pt>
                <c:pt idx="2">
                  <c:v>100</c:v>
                </c:pt>
                <c:pt idx="3">
                  <c:v>128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5E-4554-AA2A-460B3CC3F31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2024/25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15E-4554-AA2A-460B3CC3F315}"/>
                </c:ext>
              </c:extLst>
            </c:dLbl>
            <c:dLbl>
              <c:idx val="1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15E-4554-AA2A-460B3CC3F315}"/>
                </c:ext>
              </c:extLst>
            </c:dLbl>
            <c:dLbl>
              <c:idx val="2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15E-4554-AA2A-460B3CC3F315}"/>
                </c:ext>
              </c:extLst>
            </c:dLbl>
            <c:dLbl>
              <c:idx val="3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15E-4554-AA2A-460B3CC3F31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Q1 (Apr-Jun)</c:v>
                </c:pt>
                <c:pt idx="1">
                  <c:v>Q2 (Jul-Sep)</c:v>
                </c:pt>
                <c:pt idx="2">
                  <c:v>Q3 (Oct-Dec)</c:v>
                </c:pt>
                <c:pt idx="3">
                  <c:v>Q4 (Jan-Mar)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182</c:v>
                </c:pt>
                <c:pt idx="1">
                  <c:v>187</c:v>
                </c:pt>
                <c:pt idx="2">
                  <c:v>100</c:v>
                </c:pt>
                <c:pt idx="3">
                  <c:v>112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15E-4554-AA2A-460B3CC3F3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43310168"/>
        <c:axId val="543311968"/>
      </c:barChart>
      <c:catAx>
        <c:axId val="543310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3311968"/>
        <c:crosses val="autoZero"/>
        <c:auto val="1"/>
        <c:lblAlgn val="ctr"/>
        <c:lblOffset val="100"/>
        <c:noMultiLvlLbl val="0"/>
      </c:catAx>
      <c:valAx>
        <c:axId val="5433119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/>
                  <a:t>Number</a:t>
                </a:r>
                <a:r>
                  <a:rPr lang="en-GB" baseline="0" dirty="0"/>
                  <a:t> of new cases</a:t>
                </a:r>
                <a:endParaRPr lang="en-GB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GB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33101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 dirty="0"/>
              <a:t>TSM </a:t>
            </a:r>
            <a:r>
              <a:rPr lang="en-US" sz="1200" baseline="0" dirty="0"/>
              <a:t>survey result</a:t>
            </a:r>
          </a:p>
          <a:p>
            <a:pPr algn="ctr">
              <a:defRPr/>
            </a:pPr>
            <a:r>
              <a:rPr lang="en-US" sz="1200" dirty="0"/>
              <a:t>approach to handling ASB</a:t>
            </a:r>
          </a:p>
        </c:rich>
      </c:tx>
      <c:layout>
        <c:manualLayout>
          <c:xMode val="edge"/>
          <c:yMode val="edge"/>
          <c:x val="0.31199786983141486"/>
          <c:y val="1.53996388158203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31784011353160091"/>
          <c:y val="0.1988093371122403"/>
          <c:w val="0.35203430132501901"/>
          <c:h val="0.58834744495336455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approach to handling ASB</c:v>
                </c:pt>
              </c:strCache>
            </c:strRef>
          </c:tx>
          <c:explosion val="3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C36-4F95-8A33-B194C92E47E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C36-4F95-8A33-B194C92E47E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C36-4F95-8A33-B194C92E47E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C36-4F95-8A33-B194C92E47EB}"/>
              </c:ext>
            </c:extLst>
          </c:dPt>
          <c:cat>
            <c:strRef>
              <c:f>Sheet1!$A$2:$A$5</c:f>
              <c:strCache>
                <c:ptCount val="2"/>
                <c:pt idx="0">
                  <c:v>2023/24</c:v>
                </c:pt>
                <c:pt idx="1">
                  <c:v>2024/25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0.48</c:v>
                </c:pt>
                <c:pt idx="1">
                  <c:v>0.55000000000000004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7E1-4044-957F-B475C0F6A7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dirty="0"/>
              <a:t>Daily average call wait time</a:t>
            </a:r>
          </a:p>
          <a:p>
            <a:pPr>
              <a:defRPr/>
            </a:pPr>
            <a:r>
              <a:rPr lang="en-GB" dirty="0"/>
              <a:t>2024/25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Daily average call wait time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Q4(Jan-Mar)</c:v>
                </c:pt>
                <c:pt idx="1">
                  <c:v>Q3(Oct-Dec)</c:v>
                </c:pt>
                <c:pt idx="2">
                  <c:v>Q2(Jul-Sep)</c:v>
                </c:pt>
                <c:pt idx="3">
                  <c:v>Q1(Apr-Jun)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</c:v>
                </c:pt>
                <c:pt idx="1">
                  <c:v>6.23</c:v>
                </c:pt>
                <c:pt idx="2">
                  <c:v>5.43</c:v>
                </c:pt>
                <c:pt idx="3">
                  <c:v>4.57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26F-4CF8-9729-9FF72A72CA9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Q4(Jan-Mar)</c:v>
                </c:pt>
                <c:pt idx="1">
                  <c:v>Q3(Oct-Dec)</c:v>
                </c:pt>
                <c:pt idx="2">
                  <c:v>Q2(Jul-Sep)</c:v>
                </c:pt>
                <c:pt idx="3">
                  <c:v>Q1(Apr-Jun)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1-226F-4CF8-9729-9FF72A72CA9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Q4(Jan-Mar)</c:v>
                </c:pt>
                <c:pt idx="1">
                  <c:v>Q3(Oct-Dec)</c:v>
                </c:pt>
                <c:pt idx="2">
                  <c:v>Q2(Jul-Sep)</c:v>
                </c:pt>
                <c:pt idx="3">
                  <c:v>Q1(Apr-Jun)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226F-4CF8-9729-9FF72A72CA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857439808"/>
        <c:axId val="857440528"/>
      </c:barChart>
      <c:catAx>
        <c:axId val="8574398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57440528"/>
        <c:crosses val="autoZero"/>
        <c:auto val="1"/>
        <c:lblAlgn val="ctr"/>
        <c:lblOffset val="100"/>
        <c:noMultiLvlLbl val="0"/>
      </c:catAx>
      <c:valAx>
        <c:axId val="8574405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/>
                  <a:t>Daily average call wait time </a:t>
                </a:r>
              </a:p>
              <a:p>
                <a:pPr>
                  <a:defRPr/>
                </a:pPr>
                <a:r>
                  <a:rPr lang="en-GB" dirty="0"/>
                  <a:t>(minutes &amp; seconds)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574398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egendEntry>
        <c:idx val="1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dirty="0"/>
              <a:t>CAB calls received vs </a:t>
            </a:r>
            <a:r>
              <a:rPr lang="en-GB" baseline="0" dirty="0"/>
              <a:t>calls abandoned</a:t>
            </a:r>
          </a:p>
          <a:p>
            <a:pPr>
              <a:defRPr/>
            </a:pPr>
            <a:r>
              <a:rPr lang="en-GB" baseline="0" dirty="0"/>
              <a:t>2024/25</a:t>
            </a:r>
            <a:endParaRPr lang="en-GB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Calls received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Q1(Apr-Jun)</c:v>
                </c:pt>
                <c:pt idx="1">
                  <c:v>Q2(Jul-Sep)</c:v>
                </c:pt>
                <c:pt idx="2">
                  <c:v>Q3(Oct-Dec)</c:v>
                </c:pt>
                <c:pt idx="3">
                  <c:v>Q4(Jan-Mar)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2695</c:v>
                </c:pt>
                <c:pt idx="1">
                  <c:v>2713</c:v>
                </c:pt>
                <c:pt idx="2">
                  <c:v>2529</c:v>
                </c:pt>
                <c:pt idx="3">
                  <c:v>2414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E7-43A9-8610-B4DA62E6B94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Calls abandoned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Q1(Apr-Jun)</c:v>
                </c:pt>
                <c:pt idx="1">
                  <c:v>Q2(Jul-Sep)</c:v>
                </c:pt>
                <c:pt idx="2">
                  <c:v>Q3(Oct-Dec)</c:v>
                </c:pt>
                <c:pt idx="3">
                  <c:v>Q4(Jan-Mar)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425</c:v>
                </c:pt>
                <c:pt idx="1">
                  <c:v>395</c:v>
                </c:pt>
                <c:pt idx="2">
                  <c:v>663</c:v>
                </c:pt>
                <c:pt idx="3">
                  <c:v>453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5E7-43A9-8610-B4DA62E6B94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875684320"/>
        <c:axId val="881229968"/>
      </c:barChart>
      <c:catAx>
        <c:axId val="875684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81229968"/>
        <c:crosses val="autoZero"/>
        <c:auto val="1"/>
        <c:lblAlgn val="ctr"/>
        <c:lblOffset val="100"/>
        <c:noMultiLvlLbl val="0"/>
      </c:catAx>
      <c:valAx>
        <c:axId val="8812299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/>
                  <a:t>Number of calls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756843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dirty="0"/>
              <a:t>Daily average call wait time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Daily average wait time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Q4(Jan-Mar)</c:v>
                </c:pt>
                <c:pt idx="1">
                  <c:v>Q3(Oct-Dec)</c:v>
                </c:pt>
                <c:pt idx="2">
                  <c:v>Q2(Jul-Sep)</c:v>
                </c:pt>
                <c:pt idx="3">
                  <c:v>Q1(Apr-Jun)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1.46</c:v>
                </c:pt>
                <c:pt idx="1">
                  <c:v>2.4</c:v>
                </c:pt>
                <c:pt idx="2">
                  <c:v>1.31</c:v>
                </c:pt>
                <c:pt idx="3">
                  <c:v>1.45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816-452E-A032-001451A2B4A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Q4(Jan-Mar)</c:v>
                </c:pt>
                <c:pt idx="1">
                  <c:v>Q3(Oct-Dec)</c:v>
                </c:pt>
                <c:pt idx="2">
                  <c:v>Q2(Jul-Sep)</c:v>
                </c:pt>
                <c:pt idx="3">
                  <c:v>Q1(Apr-Jun)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1-7816-452E-A032-001451A2B4A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Q4(Jan-Mar)</c:v>
                </c:pt>
                <c:pt idx="1">
                  <c:v>Q3(Oct-Dec)</c:v>
                </c:pt>
                <c:pt idx="2">
                  <c:v>Q2(Jul-Sep)</c:v>
                </c:pt>
                <c:pt idx="3">
                  <c:v>Q1(Apr-Jun)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7816-452E-A032-001451A2B4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842142624"/>
        <c:axId val="842144064"/>
      </c:barChart>
      <c:catAx>
        <c:axId val="8421426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2144064"/>
        <c:crosses val="autoZero"/>
        <c:auto val="1"/>
        <c:lblAlgn val="ctr"/>
        <c:lblOffset val="100"/>
        <c:noMultiLvlLbl val="0"/>
      </c:catAx>
      <c:valAx>
        <c:axId val="8421440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/>
                  <a:t>Daily average call wait times </a:t>
                </a:r>
              </a:p>
              <a:p>
                <a:pPr>
                  <a:defRPr/>
                </a:pPr>
                <a:r>
                  <a:rPr lang="en-GB" dirty="0"/>
                  <a:t>(minutes &amp; seconds)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21426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egendEntry>
        <c:idx val="1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dirty="0"/>
              <a:t>Stage 1 complaints received</a:t>
            </a:r>
          </a:p>
          <a:p>
            <a:pPr>
              <a:defRPr/>
            </a:pPr>
            <a:r>
              <a:rPr lang="en-GB" dirty="0"/>
              <a:t>2023/34 &amp; 2024/25</a:t>
            </a:r>
          </a:p>
        </c:rich>
      </c:tx>
      <c:layout>
        <c:manualLayout>
          <c:xMode val="edge"/>
          <c:yMode val="edge"/>
          <c:x val="0.17193697071082567"/>
          <c:y val="1.085858643434801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2023/24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Q1(Apr-Jun)</c:v>
                </c:pt>
                <c:pt idx="1">
                  <c:v>Q2(Jul-Sep)</c:v>
                </c:pt>
                <c:pt idx="2">
                  <c:v>Q3(Oct-Dec)</c:v>
                </c:pt>
                <c:pt idx="3">
                  <c:v>Q4(Jan-Mar)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45</c:v>
                </c:pt>
                <c:pt idx="1">
                  <c:v>43</c:v>
                </c:pt>
                <c:pt idx="2">
                  <c:v>51</c:v>
                </c:pt>
                <c:pt idx="3">
                  <c:v>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48E-4AB2-9576-43A36C9421A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2024/25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Q1(Apr-Jun)</c:v>
                </c:pt>
                <c:pt idx="1">
                  <c:v>Q2(Jul-Sep)</c:v>
                </c:pt>
                <c:pt idx="2">
                  <c:v>Q3(Oct-Dec)</c:v>
                </c:pt>
                <c:pt idx="3">
                  <c:v>Q4(Jan-Mar)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36</c:v>
                </c:pt>
                <c:pt idx="1">
                  <c:v>43</c:v>
                </c:pt>
                <c:pt idx="2">
                  <c:v>29</c:v>
                </c:pt>
                <c:pt idx="3">
                  <c:v>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48E-4AB2-9576-43A36C9421A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Q1(Apr-Jun)</c:v>
                </c:pt>
                <c:pt idx="1">
                  <c:v>Q2(Jul-Sep)</c:v>
                </c:pt>
                <c:pt idx="2">
                  <c:v>Q3(Oct-Dec)</c:v>
                </c:pt>
                <c:pt idx="3">
                  <c:v>Q4(Jan-Mar)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348E-4AB2-9576-43A36C9421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735557520"/>
        <c:axId val="735558600"/>
      </c:barChart>
      <c:catAx>
        <c:axId val="735557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5558600"/>
        <c:crosses val="autoZero"/>
        <c:auto val="1"/>
        <c:lblAlgn val="ctr"/>
        <c:lblOffset val="100"/>
        <c:noMultiLvlLbl val="0"/>
      </c:catAx>
      <c:valAx>
        <c:axId val="7355586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55575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dirty="0"/>
              <a:t>Stage</a:t>
            </a:r>
            <a:r>
              <a:rPr lang="en-GB" baseline="0" dirty="0"/>
              <a:t> 2 complaints received</a:t>
            </a:r>
          </a:p>
          <a:p>
            <a:pPr>
              <a:defRPr/>
            </a:pPr>
            <a:r>
              <a:rPr lang="en-GB" baseline="0" dirty="0"/>
              <a:t>2023/24 &amp; 2024/25</a:t>
            </a:r>
            <a:endParaRPr lang="en-GB" dirty="0"/>
          </a:p>
        </c:rich>
      </c:tx>
      <c:layout>
        <c:manualLayout>
          <c:xMode val="edge"/>
          <c:yMode val="edge"/>
          <c:x val="0.2354653944166431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2023/24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Q1(Apr-Jun)</c:v>
                </c:pt>
                <c:pt idx="1">
                  <c:v>Q2(Jul-Sep)</c:v>
                </c:pt>
                <c:pt idx="2">
                  <c:v>Q3(Oct-Dec)</c:v>
                </c:pt>
                <c:pt idx="3">
                  <c:v>Q4(Jan-Mar)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</c:v>
                </c:pt>
                <c:pt idx="1">
                  <c:v>2</c:v>
                </c:pt>
                <c:pt idx="2">
                  <c:v>2</c:v>
                </c:pt>
                <c:pt idx="3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A5A-46F9-98E8-0B6B4DAC568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2024/25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Q1(Apr-Jun)</c:v>
                </c:pt>
                <c:pt idx="1">
                  <c:v>Q2(Jul-Sep)</c:v>
                </c:pt>
                <c:pt idx="2">
                  <c:v>Q3(Oct-Dec)</c:v>
                </c:pt>
                <c:pt idx="3">
                  <c:v>Q4(Jan-Mar)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11</c:v>
                </c:pt>
                <c:pt idx="1">
                  <c:v>6</c:v>
                </c:pt>
                <c:pt idx="2">
                  <c:v>1</c:v>
                </c:pt>
                <c:pt idx="3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A5A-46F9-98E8-0B6B4DAC568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Q1(Apr-Jun)</c:v>
                </c:pt>
                <c:pt idx="1">
                  <c:v>Q2(Jul-Sep)</c:v>
                </c:pt>
                <c:pt idx="2">
                  <c:v>Q3(Oct-Dec)</c:v>
                </c:pt>
                <c:pt idx="3">
                  <c:v>Q4(Jan-Mar)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2A5A-46F9-98E8-0B6B4DAC56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47927864"/>
        <c:axId val="847928224"/>
      </c:barChart>
      <c:catAx>
        <c:axId val="847927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7928224"/>
        <c:crosses val="autoZero"/>
        <c:auto val="1"/>
        <c:lblAlgn val="ctr"/>
        <c:lblOffset val="100"/>
        <c:noMultiLvlLbl val="0"/>
      </c:catAx>
      <c:valAx>
        <c:axId val="847928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79278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dirty="0"/>
              <a:t>Complaints</a:t>
            </a:r>
            <a:r>
              <a:rPr lang="en-GB" baseline="0" dirty="0"/>
              <a:t> responded to within target</a:t>
            </a:r>
          </a:p>
          <a:p>
            <a:pPr>
              <a:defRPr/>
            </a:pPr>
            <a:r>
              <a:rPr lang="en-GB" baseline="0" dirty="0"/>
              <a:t>2023/24 &amp; 2024/25</a:t>
            </a:r>
            <a:endParaRPr lang="en-GB" dirty="0"/>
          </a:p>
        </c:rich>
      </c:tx>
      <c:layout>
        <c:manualLayout>
          <c:xMode val="edge"/>
          <c:yMode val="edge"/>
          <c:x val="9.8131012883112365E-2"/>
          <c:y val="4.1277308433474141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2023/24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F98-4118-8A1E-C58557C81F4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Q1(Jan-Mar)</c:v>
                </c:pt>
                <c:pt idx="1">
                  <c:v>Q2(Jul-Sep)</c:v>
                </c:pt>
                <c:pt idx="2">
                  <c:v>Q3(Oct-Dec)</c:v>
                </c:pt>
                <c:pt idx="3">
                  <c:v>Q4(Jan-Mar)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67</c:v>
                </c:pt>
                <c:pt idx="1">
                  <c:v>58</c:v>
                </c:pt>
                <c:pt idx="2">
                  <c:v>67</c:v>
                </c:pt>
                <c:pt idx="3">
                  <c:v>84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F98-4118-8A1E-C58557C81F4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2024/25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F98-4118-8A1E-C58557C81F4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Q1(Jan-Mar)</c:v>
                </c:pt>
                <c:pt idx="1">
                  <c:v>Q2(Jul-Sep)</c:v>
                </c:pt>
                <c:pt idx="2">
                  <c:v>Q3(Oct-Dec)</c:v>
                </c:pt>
                <c:pt idx="3">
                  <c:v>Q4(Jan-Mar)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61</c:v>
                </c:pt>
                <c:pt idx="1">
                  <c:v>81</c:v>
                </c:pt>
                <c:pt idx="2">
                  <c:v>79</c:v>
                </c:pt>
                <c:pt idx="3">
                  <c:v>81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F98-4118-8A1E-C58557C81F4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Target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F98-4118-8A1E-C58557C81F4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Q1(Jan-Mar)</c:v>
                </c:pt>
                <c:pt idx="1">
                  <c:v>Q2(Jul-Sep)</c:v>
                </c:pt>
                <c:pt idx="2">
                  <c:v>Q3(Oct-Dec)</c:v>
                </c:pt>
                <c:pt idx="3">
                  <c:v>Q4(Jan-Mar)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90</c:v>
                </c:pt>
                <c:pt idx="1">
                  <c:v>90</c:v>
                </c:pt>
                <c:pt idx="2">
                  <c:v>90</c:v>
                </c:pt>
                <c:pt idx="3">
                  <c:v>90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F98-4118-8A1E-C58557C81F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14402576"/>
        <c:axId val="614402936"/>
      </c:lineChart>
      <c:catAx>
        <c:axId val="614402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4402936"/>
        <c:crosses val="autoZero"/>
        <c:auto val="1"/>
        <c:lblAlgn val="ctr"/>
        <c:lblOffset val="100"/>
        <c:noMultiLvlLbl val="0"/>
      </c:catAx>
      <c:valAx>
        <c:axId val="6144029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/>
                  <a:t>% complaints</a:t>
                </a:r>
                <a:r>
                  <a:rPr lang="en-GB" baseline="0" dirty="0"/>
                  <a:t> responded to in time</a:t>
                </a:r>
                <a:endParaRPr lang="en-GB" dirty="0"/>
              </a:p>
            </c:rich>
          </c:tx>
          <c:layout>
            <c:manualLayout>
              <c:xMode val="edge"/>
              <c:yMode val="edge"/>
              <c:x val="2.9511212359473182E-2"/>
              <c:y val="0.1517561869647560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GB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44025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dirty="0"/>
              <a:t>Approach to handling complaints</a:t>
            </a:r>
          </a:p>
          <a:p>
            <a:pPr>
              <a:defRPr/>
            </a:pPr>
            <a:r>
              <a:rPr lang="en-US" sz="1400" dirty="0"/>
              <a:t>TSM </a:t>
            </a:r>
            <a:r>
              <a:rPr lang="en-US" sz="1400" baseline="0" dirty="0"/>
              <a:t>survey result 2024/25</a:t>
            </a:r>
            <a:endParaRPr lang="en-US" sz="14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30688662960369334"/>
          <c:y val="0.33638399156344606"/>
          <c:w val="0.39672970845627525"/>
          <c:h val="0.6036830012688179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accent2"/>
            </a:solidFill>
          </c:spPr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A80-401D-9A3E-50D50490D9C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A80-401D-9A3E-50D50490D9CE}"/>
              </c:ext>
            </c:extLst>
          </c:dPt>
          <c:dPt>
            <c:idx val="2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A80-401D-9A3E-50D50490D9CE}"/>
              </c:ext>
            </c:extLst>
          </c:dPt>
          <c:dPt>
            <c:idx val="3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A80-401D-9A3E-50D50490D9CE}"/>
              </c:ext>
            </c:extLst>
          </c:dPt>
          <c:cat>
            <c:strRef>
              <c:f>Sheet1!$A$2:$A$5</c:f>
              <c:strCache>
                <c:ptCount val="1"/>
                <c:pt idx="0">
                  <c:v>2023/24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 formatCode="0%">
                  <c:v>0.47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A80-401D-9A3E-50D50490D9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dirty="0"/>
              <a:t>Arrears performance %</a:t>
            </a:r>
          </a:p>
          <a:p>
            <a:pPr>
              <a:defRPr/>
            </a:pPr>
            <a:r>
              <a:rPr lang="en-GB" dirty="0"/>
              <a:t>2023/24 vs 2024/25</a:t>
            </a:r>
          </a:p>
          <a:p>
            <a:pPr>
              <a:defRPr/>
            </a:pPr>
            <a:endParaRPr lang="en-GB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23/24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433-404D-BF21-235D688B41DB}"/>
                </c:ext>
              </c:extLst>
            </c:dLbl>
            <c:dLbl>
              <c:idx val="1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433-404D-BF21-235D688B41DB}"/>
                </c:ext>
              </c:extLst>
            </c:dLbl>
            <c:dLbl>
              <c:idx val="2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433-404D-BF21-235D688B41DB}"/>
                </c:ext>
              </c:extLst>
            </c:dLbl>
            <c:dLbl>
              <c:idx val="3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433-404D-BF21-235D688B41D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Q1 (Apr-Jun)</c:v>
                </c:pt>
                <c:pt idx="1">
                  <c:v>Q2 (Jul-Sep)</c:v>
                </c:pt>
                <c:pt idx="2">
                  <c:v>Q3 (Oct-Dec)</c:v>
                </c:pt>
                <c:pt idx="3">
                  <c:v>Q4 (Jan-Mar)</c:v>
                </c:pt>
              </c:strCache>
            </c:strRef>
          </c:cat>
          <c:val>
            <c:numRef>
              <c:f>Sheet1!$B$2:$B$5</c:f>
              <c:numCache>
                <c:formatCode>0.0</c:formatCode>
                <c:ptCount val="4"/>
                <c:pt idx="0">
                  <c:v>1.85</c:v>
                </c:pt>
                <c:pt idx="1">
                  <c:v>1.89</c:v>
                </c:pt>
                <c:pt idx="2">
                  <c:v>1.92</c:v>
                </c:pt>
                <c:pt idx="3">
                  <c:v>1.49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33-404D-BF21-235D688B41D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24/25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Q1 (Apr-Jun)</c:v>
                </c:pt>
                <c:pt idx="1">
                  <c:v>Q2 (Jul-Sep)</c:v>
                </c:pt>
                <c:pt idx="2">
                  <c:v>Q3 (Oct-Dec)</c:v>
                </c:pt>
                <c:pt idx="3">
                  <c:v>Q4 (Jan-Mar)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1.4</c:v>
                </c:pt>
                <c:pt idx="1">
                  <c:v>1.4</c:v>
                </c:pt>
                <c:pt idx="2" formatCode="0.0">
                  <c:v>1.3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433-404D-BF21-235D688B41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56487880"/>
        <c:axId val="956490040"/>
      </c:barChart>
      <c:catAx>
        <c:axId val="956487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56490040"/>
        <c:crosses val="autoZero"/>
        <c:auto val="1"/>
        <c:lblAlgn val="ctr"/>
        <c:lblOffset val="100"/>
        <c:noMultiLvlLbl val="0"/>
      </c:catAx>
      <c:valAx>
        <c:axId val="9564900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564878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0.4084</cdr:x>
      <cdr:y>0.52869</cdr:y>
    </cdr:from>
    <cdr:to>
      <cdr:x>0.65909</cdr:x>
      <cdr:y>0.75692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451F94EC-3B9E-B3E9-C9A5-1A750B186333}"/>
            </a:ext>
          </a:extLst>
        </cdr:cNvPr>
        <cdr:cNvSpPr txBox="1"/>
      </cdr:nvSpPr>
      <cdr:spPr>
        <a:xfrm xmlns:a="http://schemas.openxmlformats.org/drawingml/2006/main">
          <a:off x="1641403" y="1680467"/>
          <a:ext cx="1007531" cy="7254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2800" kern="1200" dirty="0"/>
            <a:t>34%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0.30761</cdr:x>
      <cdr:y>0.46667</cdr:y>
    </cdr:from>
    <cdr:to>
      <cdr:x>0.70614</cdr:x>
      <cdr:y>0.75147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CE928156-A467-0550-6412-FAE215D19D4B}"/>
            </a:ext>
          </a:extLst>
        </cdr:cNvPr>
        <cdr:cNvSpPr txBox="1"/>
      </cdr:nvSpPr>
      <cdr:spPr>
        <a:xfrm xmlns:a="http://schemas.openxmlformats.org/drawingml/2006/main">
          <a:off x="716241" y="1174578"/>
          <a:ext cx="927956" cy="7168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GB" sz="1800" kern="1200" dirty="0"/>
            <a:t>1.2%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0.41775</cdr:x>
      <cdr:y>0.5</cdr:y>
    </cdr:from>
    <cdr:to>
      <cdr:x>0.59227</cdr:x>
      <cdr:y>0.64381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D5A5AEE0-97F9-7916-5486-C96EF94FC71A}"/>
            </a:ext>
          </a:extLst>
        </cdr:cNvPr>
        <cdr:cNvSpPr txBox="1"/>
      </cdr:nvSpPr>
      <cdr:spPr>
        <a:xfrm xmlns:a="http://schemas.openxmlformats.org/drawingml/2006/main">
          <a:off x="1241123" y="1283600"/>
          <a:ext cx="518474" cy="3692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1400" kern="1200" dirty="0"/>
            <a:t>70%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0.37206</cdr:x>
      <cdr:y>0.46967</cdr:y>
    </cdr:from>
    <cdr:to>
      <cdr:x>0.61144</cdr:x>
      <cdr:y>0.67034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03DACBE2-1242-CA90-519E-516D2B0410FA}"/>
            </a:ext>
          </a:extLst>
        </cdr:cNvPr>
        <cdr:cNvSpPr txBox="1"/>
      </cdr:nvSpPr>
      <cdr:spPr>
        <a:xfrm xmlns:a="http://schemas.openxmlformats.org/drawingml/2006/main">
          <a:off x="1061646" y="1202690"/>
          <a:ext cx="683042" cy="5138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GB" sz="1100" kern="1200" dirty="0"/>
        </a:p>
      </cdr:txBody>
    </cdr:sp>
  </cdr:relSizeAnchor>
  <cdr:relSizeAnchor xmlns:cdr="http://schemas.openxmlformats.org/drawingml/2006/chartDrawing">
    <cdr:from>
      <cdr:x>0.38196</cdr:x>
      <cdr:y>0.47022</cdr:y>
    </cdr:from>
    <cdr:to>
      <cdr:x>0.61804</cdr:x>
      <cdr:y>0.64892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75B27E4B-B618-8636-8FEB-490D3C2FD554}"/>
            </a:ext>
          </a:extLst>
        </cdr:cNvPr>
        <cdr:cNvSpPr txBox="1"/>
      </cdr:nvSpPr>
      <cdr:spPr>
        <a:xfrm xmlns:a="http://schemas.openxmlformats.org/drawingml/2006/main">
          <a:off x="1039181" y="1165837"/>
          <a:ext cx="642270" cy="44305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1400" kern="1200" dirty="0"/>
            <a:t>86.9%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0.424</cdr:x>
      <cdr:y>0.39351</cdr:y>
    </cdr:from>
    <cdr:to>
      <cdr:x>0.59201</cdr:x>
      <cdr:y>0.60482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36BFE188-C4C3-0320-310E-F2ABBC906777}"/>
            </a:ext>
          </a:extLst>
        </cdr:cNvPr>
        <cdr:cNvSpPr txBox="1"/>
      </cdr:nvSpPr>
      <cdr:spPr>
        <a:xfrm xmlns:a="http://schemas.openxmlformats.org/drawingml/2006/main">
          <a:off x="1753191" y="973567"/>
          <a:ext cx="694687" cy="5228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GB" sz="1100" kern="1200" dirty="0"/>
        </a:p>
      </cdr:txBody>
    </cdr:sp>
  </cdr:relSizeAnchor>
  <cdr:relSizeAnchor xmlns:cdr="http://schemas.openxmlformats.org/drawingml/2006/chartDrawing">
    <cdr:from>
      <cdr:x>0.42143</cdr:x>
      <cdr:y>0.42412</cdr:y>
    </cdr:from>
    <cdr:to>
      <cdr:x>0.59201</cdr:x>
      <cdr:y>0.60482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B670D5EB-A12F-658E-77C2-5B78B71D52F4}"/>
            </a:ext>
          </a:extLst>
        </cdr:cNvPr>
        <cdr:cNvSpPr txBox="1"/>
      </cdr:nvSpPr>
      <cdr:spPr>
        <a:xfrm xmlns:a="http://schemas.openxmlformats.org/drawingml/2006/main">
          <a:off x="1742558" y="1049320"/>
          <a:ext cx="705320" cy="4470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2000" kern="1200" dirty="0"/>
            <a:t>57%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6CBF13-E784-4C27-838B-34ED4CD63DB2}" type="datetimeFigureOut">
              <a:rPr lang="en-GB" smtClean="0"/>
              <a:t>11/06/2025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7B53A1-08D4-4B84-918C-EB5873DFA8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7731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B53A1-08D4-4B84-918C-EB5873DFA877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603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7D22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122363"/>
            <a:ext cx="10363200" cy="2387600"/>
          </a:xfrm>
        </p:spPr>
        <p:txBody>
          <a:bodyPr anchor="b">
            <a:normAutofit/>
          </a:bodyPr>
          <a:lstStyle>
            <a:lvl1pPr algn="ctr"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GB"/>
              <a:t>TITLE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Body text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7D0D9-A846-4D0E-B350-D19A34B433DD}" type="datetimeFigureOut">
              <a:rPr lang="en-GB" smtClean="0"/>
              <a:t>11/06/2025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4F1E-0555-4DB3-BE7B-3C0D3A5BF237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A black and white image of a black border&#10;&#10;Description automatically generated">
            <a:extLst>
              <a:ext uri="{FF2B5EF4-FFF2-40B4-BE49-F238E27FC236}">
                <a16:creationId xmlns:a16="http://schemas.microsoft.com/office/drawing/2014/main" id="{7BBE4D58-EAEA-5E0F-27AA-F884251AE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8" b="28706"/>
          <a:stretch/>
        </p:blipFill>
        <p:spPr>
          <a:xfrm>
            <a:off x="1" y="5502810"/>
            <a:ext cx="12192000" cy="1355190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E1995AD6-C6A2-2224-B721-CC876607EC0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346" y="6375632"/>
            <a:ext cx="1983540" cy="318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929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7D0D9-A846-4D0E-B350-D19A34B433DD}" type="datetimeFigureOut">
              <a:rPr lang="en-GB" smtClean="0"/>
              <a:t>11/06/2025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4F1E-0555-4DB3-BE7B-3C0D3A5BF2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0361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7D0D9-A846-4D0E-B350-D19A34B433DD}" type="datetimeFigureOut">
              <a:rPr lang="en-GB" smtClean="0"/>
              <a:t>11/06/2025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4F1E-0555-4DB3-BE7B-3C0D3A5BF2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19658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C8F58-C886-7E99-4CA6-EA55E909E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453029-8C2F-1B58-43F3-079AA470C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7D0D9-A846-4D0E-B350-D19A34B433DD}" type="datetimeFigureOut">
              <a:rPr lang="en-GB" smtClean="0"/>
              <a:t>11/06/2025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C535BF-3B1E-9232-CC8C-B6DFCB855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8A37F0-C631-699E-5AF6-23E49E034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4F1E-0555-4DB3-BE7B-3C0D3A5BF2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5424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7D0D9-A846-4D0E-B350-D19A34B433DD}" type="datetimeFigureOut">
              <a:rPr lang="en-GB" smtClean="0"/>
              <a:t>11/06/2025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4F1E-0555-4DB3-BE7B-3C0D3A5BF2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5722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7D0D9-A846-4D0E-B350-D19A34B433DD}" type="datetimeFigureOut">
              <a:rPr lang="en-GB" smtClean="0"/>
              <a:t>11/06/2025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4F1E-0555-4DB3-BE7B-3C0D3A5BF2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7782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7D0D9-A846-4D0E-B350-D19A34B433DD}" type="datetimeFigureOut">
              <a:rPr lang="en-GB" smtClean="0"/>
              <a:t>11/06/2025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4F1E-0555-4DB3-BE7B-3C0D3A5BF2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4782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7D0D9-A846-4D0E-B350-D19A34B433DD}" type="datetimeFigureOut">
              <a:rPr lang="en-GB" smtClean="0"/>
              <a:t>11/06/2025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4F1E-0555-4DB3-BE7B-3C0D3A5BF2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559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7D0D9-A846-4D0E-B350-D19A34B433DD}" type="datetimeFigureOut">
              <a:rPr lang="en-GB" smtClean="0"/>
              <a:t>11/06/2025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4F1E-0555-4DB3-BE7B-3C0D3A5BF2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8504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7D0D9-A846-4D0E-B350-D19A34B433DD}" type="datetimeFigureOut">
              <a:rPr lang="en-GB" smtClean="0"/>
              <a:t>11/06/2025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4F1E-0555-4DB3-BE7B-3C0D3A5BF237}" type="slidenum">
              <a:rPr lang="en-GB" smtClean="0"/>
              <a:t>‹#›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AFF6F6B-817B-6556-CCE3-C008A767E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GB" b="1">
                <a:solidFill>
                  <a:srgbClr val="7D22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0821233-2516-6251-AAA6-8750751245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GB" sz="2000" b="0" i="0" err="1">
                <a:solidFill>
                  <a:srgbClr val="7B889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Lacus</a:t>
            </a:r>
            <a:r>
              <a:rPr lang="en-GB" sz="2000" b="0" i="0">
                <a:solidFill>
                  <a:srgbClr val="7B889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0" i="0" err="1">
                <a:solidFill>
                  <a:srgbClr val="7B889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suspendisse</a:t>
            </a:r>
            <a:r>
              <a:rPr lang="en-GB" sz="2000" b="0" i="0">
                <a:solidFill>
                  <a:srgbClr val="7B889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0" i="0" err="1">
                <a:solidFill>
                  <a:srgbClr val="7B889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faucibus</a:t>
            </a:r>
            <a:endParaRPr lang="en-GB" sz="2000" b="0" i="0">
              <a:solidFill>
                <a:srgbClr val="7B8898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b="0" i="0">
                <a:solidFill>
                  <a:srgbClr val="7B889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 ipsum </a:t>
            </a:r>
            <a:r>
              <a:rPr lang="en-GB" sz="2000" b="0" i="0" err="1">
                <a:solidFill>
                  <a:srgbClr val="7B889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en-GB" sz="2000" b="0" i="0">
                <a:solidFill>
                  <a:srgbClr val="7B889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GB" sz="2000" b="0" i="0" err="1">
                <a:solidFill>
                  <a:srgbClr val="7B889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endParaRPr lang="en-GB" sz="3200">
              <a:solidFill>
                <a:srgbClr val="5F5F5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 landscape with trees and buildings&#10;&#10;Description automatically generated">
            <a:extLst>
              <a:ext uri="{FF2B5EF4-FFF2-40B4-BE49-F238E27FC236}">
                <a16:creationId xmlns:a16="http://schemas.microsoft.com/office/drawing/2014/main" id="{9CE28A11-ED30-6145-5807-F6BC7775F8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219" y="681037"/>
            <a:ext cx="5569072" cy="2549044"/>
          </a:xfrm>
          <a:prstGeom prst="rect">
            <a:avLst/>
          </a:prstGeom>
        </p:spPr>
      </p:pic>
      <p:pic>
        <p:nvPicPr>
          <p:cNvPr id="8" name="Picture 7" descr="A large field with trees in the background">
            <a:extLst>
              <a:ext uri="{FF2B5EF4-FFF2-40B4-BE49-F238E27FC236}">
                <a16:creationId xmlns:a16="http://schemas.microsoft.com/office/drawing/2014/main" id="{90246F55-1BEC-00D4-CC18-C7687FCC771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3429000"/>
            <a:ext cx="5576892" cy="222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624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7D0D9-A846-4D0E-B350-D19A34B433DD}" type="datetimeFigureOut">
              <a:rPr lang="en-GB" smtClean="0"/>
              <a:t>11/06/2025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4F1E-0555-4DB3-BE7B-3C0D3A5BF2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5964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7D0D9-A846-4D0E-B350-D19A34B433DD}" type="datetimeFigureOut">
              <a:rPr lang="en-GB" smtClean="0"/>
              <a:t>11/06/2025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4F1E-0555-4DB3-BE7B-3C0D3A5BF2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7493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87D0D9-A846-4D0E-B350-D19A34B433DD}" type="datetimeFigureOut">
              <a:rPr lang="en-GB" smtClean="0"/>
              <a:t>11/06/2025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14F1E-0555-4DB3-BE7B-3C0D3A5BF2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7851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22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38512-4F88-1DB0-B8BA-BFC3061EBF9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b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Housing Services</a:t>
            </a:r>
            <a:b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/>
              <a:t>Annual </a:t>
            </a: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performance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605EB1-FC9A-6DB1-CE88-D709D3A0539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TACT Board update April 2025</a:t>
            </a:r>
          </a:p>
          <a:p>
            <a:r>
              <a:rPr lang="en-GB" dirty="0"/>
              <a:t>2024/25 (April 24 – March 25)</a:t>
            </a:r>
          </a:p>
        </p:txBody>
      </p:sp>
      <p:pic>
        <p:nvPicPr>
          <p:cNvPr id="5" name="Picture 4" descr="A black and white image of a black border&#10;&#10;Description automatically generated">
            <a:extLst>
              <a:ext uri="{FF2B5EF4-FFF2-40B4-BE49-F238E27FC236}">
                <a16:creationId xmlns:a16="http://schemas.microsoft.com/office/drawing/2014/main" id="{F17F2AC7-1ACC-17E3-FE64-85E618C288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8" b="28706"/>
          <a:stretch/>
        </p:blipFill>
        <p:spPr>
          <a:xfrm>
            <a:off x="1524001" y="5502810"/>
            <a:ext cx="9144000" cy="1355190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50FDD4D6-B0FF-2B33-51FC-8C37F7DC4D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510" y="6375632"/>
            <a:ext cx="1487655" cy="318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8610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08E0A8-0987-85B7-BEAC-3CDE142BF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45D81-D545-96C7-72D8-C9BD27B14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183" y="-9038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3600" dirty="0">
                <a:solidFill>
                  <a:srgbClr val="7D2248"/>
                </a:solidFill>
              </a:rPr>
              <a:t>Fire safety performance</a:t>
            </a:r>
            <a:br>
              <a:rPr lang="en-GB" sz="3600" dirty="0">
                <a:solidFill>
                  <a:srgbClr val="7D2248"/>
                </a:solidFill>
              </a:rPr>
            </a:br>
            <a:r>
              <a:rPr lang="en-GB" sz="3600" dirty="0">
                <a:solidFill>
                  <a:srgbClr val="7D2248"/>
                </a:solidFill>
              </a:rPr>
              <a:t>2024/25</a:t>
            </a:r>
            <a:endParaRPr lang="en-GB" sz="3600" b="1" dirty="0">
              <a:solidFill>
                <a:srgbClr val="7D22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4D364FFD-ED02-9E3A-5078-668E70C306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064" y="6174092"/>
            <a:ext cx="1487655" cy="3187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0A21EC-2882-C204-82B1-00C43B65B7C5}"/>
              </a:ext>
            </a:extLst>
          </p:cNvPr>
          <p:cNvSpPr txBox="1"/>
          <p:nvPr/>
        </p:nvSpPr>
        <p:spPr>
          <a:xfrm>
            <a:off x="129365" y="1565398"/>
            <a:ext cx="416796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Key highlights: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A new Fire door survey was commissioned in February 2025 in Q4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A new Fire Risk Assessment(FRA) programme has been commissioned in Q4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Appointed a new Fire Safety Manager in Q4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Commissioned a fire safety specialist team to work with WCC in respect of our 4 High rise buildings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E94D029C-BD2D-DCD3-C561-31A0047485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76386030"/>
              </p:ext>
            </p:extLst>
          </p:nvPr>
        </p:nvGraphicFramePr>
        <p:xfrm>
          <a:off x="8663173" y="1222781"/>
          <a:ext cx="3120654" cy="2296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7CA88A6D-7347-6234-DEE3-B014422C3794}"/>
              </a:ext>
            </a:extLst>
          </p:cNvPr>
          <p:cNvSpPr txBox="1"/>
          <p:nvPr/>
        </p:nvSpPr>
        <p:spPr>
          <a:xfrm>
            <a:off x="5560829" y="2047851"/>
            <a:ext cx="3761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20% of Fire risk assessment </a:t>
            </a:r>
          </a:p>
          <a:p>
            <a:r>
              <a:rPr lang="en-GB" dirty="0"/>
              <a:t>surveys have been carried out </a:t>
            </a:r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FD746413-494B-8B52-B062-1B5BAA78D0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53929404"/>
              </p:ext>
            </p:extLst>
          </p:nvPr>
        </p:nvGraphicFramePr>
        <p:xfrm>
          <a:off x="4498756" y="3578331"/>
          <a:ext cx="4567273" cy="25119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9126824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999034-30B8-BBE1-6861-D18AE09214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EA94B-3ACC-8F18-4313-A83EA8976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957" y="-131556"/>
            <a:ext cx="10515600" cy="1325563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7D2248"/>
                </a:solidFill>
              </a:rPr>
              <a:t>Responsive repairs performance</a:t>
            </a:r>
            <a:endParaRPr lang="en-GB" b="1" dirty="0">
              <a:solidFill>
                <a:srgbClr val="7D22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06986C6-DAAA-7A21-2802-54BA21B7B835}"/>
              </a:ext>
            </a:extLst>
          </p:cNvPr>
          <p:cNvSpPr txBox="1">
            <a:spLocks/>
          </p:cNvSpPr>
          <p:nvPr/>
        </p:nvSpPr>
        <p:spPr>
          <a:xfrm>
            <a:off x="2152650" y="872456"/>
            <a:ext cx="7886700" cy="7254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B80023BF-5621-0EFC-CC1E-57686E2FF2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064" y="6174092"/>
            <a:ext cx="1487655" cy="318783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403FA59D-A0B9-1741-7A07-A9E60381D5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9951610"/>
              </p:ext>
            </p:extLst>
          </p:nvPr>
        </p:nvGraphicFramePr>
        <p:xfrm>
          <a:off x="433633" y="1597900"/>
          <a:ext cx="5486396" cy="42220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8875">
                  <a:extLst>
                    <a:ext uri="{9D8B030D-6E8A-4147-A177-3AD203B41FA5}">
                      <a16:colId xmlns:a16="http://schemas.microsoft.com/office/drawing/2014/main" val="675860383"/>
                    </a:ext>
                  </a:extLst>
                </a:gridCol>
                <a:gridCol w="776237">
                  <a:extLst>
                    <a:ext uri="{9D8B030D-6E8A-4147-A177-3AD203B41FA5}">
                      <a16:colId xmlns:a16="http://schemas.microsoft.com/office/drawing/2014/main" val="1569329953"/>
                    </a:ext>
                  </a:extLst>
                </a:gridCol>
                <a:gridCol w="697583">
                  <a:extLst>
                    <a:ext uri="{9D8B030D-6E8A-4147-A177-3AD203B41FA5}">
                      <a16:colId xmlns:a16="http://schemas.microsoft.com/office/drawing/2014/main" val="887255793"/>
                    </a:ext>
                  </a:extLst>
                </a:gridCol>
                <a:gridCol w="772997">
                  <a:extLst>
                    <a:ext uri="{9D8B030D-6E8A-4147-A177-3AD203B41FA5}">
                      <a16:colId xmlns:a16="http://schemas.microsoft.com/office/drawing/2014/main" val="1807810058"/>
                    </a:ext>
                  </a:extLst>
                </a:gridCol>
                <a:gridCol w="810704">
                  <a:extLst>
                    <a:ext uri="{9D8B030D-6E8A-4147-A177-3AD203B41FA5}">
                      <a16:colId xmlns:a16="http://schemas.microsoft.com/office/drawing/2014/main" val="814561993"/>
                    </a:ext>
                  </a:extLst>
                </a:gridCol>
              </a:tblGrid>
              <a:tr h="665466">
                <a:tc>
                  <a:txBody>
                    <a:bodyPr/>
                    <a:lstStyle/>
                    <a:p>
                      <a:r>
                        <a:rPr lang="en-GB" sz="1400" dirty="0"/>
                        <a:t>Performance measure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Q1 (Apr-Jun)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Q2 (Jul-Sep)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Q3 (Oct-Dec)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Q4 (Jan-Mar)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8364940"/>
                  </a:ext>
                </a:extLst>
              </a:tr>
              <a:tr h="844902">
                <a:tc>
                  <a:txBody>
                    <a:bodyPr/>
                    <a:lstStyle/>
                    <a:p>
                      <a:r>
                        <a:rPr lang="en-GB" sz="1200" dirty="0"/>
                        <a:t>Total number of jobs raised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/>
                        <a:t>4531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4369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4540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5326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664563"/>
                  </a:ext>
                </a:extLst>
              </a:tr>
              <a:tr h="844902">
                <a:tc>
                  <a:txBody>
                    <a:bodyPr/>
                    <a:lstStyle/>
                    <a:p>
                      <a:r>
                        <a:rPr lang="en-GB" sz="1200" dirty="0"/>
                        <a:t>Total number of jobs completed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/>
                        <a:t>4736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4661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4675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5470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6135837"/>
                  </a:ext>
                </a:extLst>
              </a:tr>
              <a:tr h="623829">
                <a:tc>
                  <a:txBody>
                    <a:bodyPr/>
                    <a:lstStyle/>
                    <a:p>
                      <a:r>
                        <a:rPr lang="en-GB" sz="1200" dirty="0"/>
                        <a:t>% of emergency jobs completed in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86%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76%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84%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87%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5373796"/>
                  </a:ext>
                </a:extLst>
              </a:tr>
              <a:tr h="619125">
                <a:tc>
                  <a:txBody>
                    <a:bodyPr/>
                    <a:lstStyle/>
                    <a:p>
                      <a:r>
                        <a:rPr lang="en-GB" sz="1200" dirty="0"/>
                        <a:t>% of urgent and routine jobs completed in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79%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81%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90%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89%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7410595"/>
                  </a:ext>
                </a:extLst>
              </a:tr>
              <a:tr h="623829">
                <a:tc>
                  <a:txBody>
                    <a:bodyPr/>
                    <a:lstStyle/>
                    <a:p>
                      <a:r>
                        <a:rPr lang="en-GB" sz="1200" dirty="0"/>
                        <a:t>% repairs right first time (Cardo only)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82%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86%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77%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82%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9781008"/>
                  </a:ext>
                </a:extLst>
              </a:tr>
            </a:tbl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302DA108-6206-7336-34D2-0635D6AEB07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17019947"/>
              </p:ext>
            </p:extLst>
          </p:nvPr>
        </p:nvGraphicFramePr>
        <p:xfrm>
          <a:off x="6135449" y="1027443"/>
          <a:ext cx="2853410" cy="2479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98E7569B-E0D7-42DE-6081-BBCE1CB91AD9}"/>
              </a:ext>
            </a:extLst>
          </p:cNvPr>
          <p:cNvSpPr txBox="1"/>
          <p:nvPr/>
        </p:nvSpPr>
        <p:spPr>
          <a:xfrm>
            <a:off x="8904957" y="1846482"/>
            <a:ext cx="28534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Overall satisfaction with repairs from our annual Tenant Satisfaction Measures survey was 76%, which is above the national average of 70%</a:t>
            </a:r>
          </a:p>
        </p:txBody>
      </p:sp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A3DEB4A1-8528-9CFE-0168-992832148A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49207993"/>
              </p:ext>
            </p:extLst>
          </p:nvPr>
        </p:nvGraphicFramePr>
        <p:xfrm>
          <a:off x="9461745" y="3453064"/>
          <a:ext cx="2720632" cy="2479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A103DFBA-AC60-6C47-CA81-659B2FEAE432}"/>
              </a:ext>
            </a:extLst>
          </p:cNvPr>
          <p:cNvSpPr txBox="1"/>
          <p:nvPr/>
        </p:nvSpPr>
        <p:spPr>
          <a:xfrm>
            <a:off x="6579136" y="4424933"/>
            <a:ext cx="26461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For March 2025 the % of responsive repairs completed in time was 89% which is above the median average of 86.9% (</a:t>
            </a:r>
            <a:r>
              <a:rPr lang="en-GB" sz="1200" dirty="0" err="1"/>
              <a:t>Housemark</a:t>
            </a:r>
            <a:r>
              <a:rPr lang="en-GB" sz="1200" dirty="0"/>
              <a:t> March 2025 data)</a:t>
            </a:r>
          </a:p>
        </p:txBody>
      </p:sp>
    </p:spTree>
    <p:extLst>
      <p:ext uri="{BB962C8B-B14F-4D97-AF65-F5344CB8AC3E}">
        <p14:creationId xmlns:p14="http://schemas.microsoft.com/office/powerpoint/2010/main" val="41146608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8F4570-FC1F-0F21-426B-0A071B40F4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B5093-DB7F-4E79-2644-EA6462DC1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2016"/>
            <a:ext cx="10515600" cy="1325563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7D2248"/>
                </a:solidFill>
              </a:rPr>
              <a:t>Damp &amp; mould</a:t>
            </a:r>
            <a:br>
              <a:rPr lang="en-GB" dirty="0">
                <a:solidFill>
                  <a:srgbClr val="7D2248"/>
                </a:solidFill>
              </a:rPr>
            </a:br>
            <a:r>
              <a:rPr lang="en-GB" dirty="0">
                <a:solidFill>
                  <a:srgbClr val="7D2248"/>
                </a:solidFill>
              </a:rPr>
              <a:t>Q4 performance </a:t>
            </a:r>
            <a:endParaRPr lang="en-GB" b="1" dirty="0">
              <a:solidFill>
                <a:srgbClr val="7D22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B651BA7-97D6-0CFF-557D-2791129C05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7443" y="1773216"/>
            <a:ext cx="5077176" cy="3878058"/>
          </a:xfrm>
        </p:spPr>
        <p:txBody>
          <a:bodyPr>
            <a:normAutofit/>
          </a:bodyPr>
          <a:lstStyle/>
          <a:p>
            <a:r>
              <a:rPr lang="en-GB" sz="2000" dirty="0">
                <a:latin typeface="+mn-lt"/>
              </a:rPr>
              <a:t>New process for managing damp &amp; mould reports was introduced mid-November in preparation for Awaab’s law</a:t>
            </a:r>
          </a:p>
          <a:p>
            <a:r>
              <a:rPr lang="en-GB" sz="2000" dirty="0">
                <a:latin typeface="+mn-lt"/>
              </a:rPr>
              <a:t>Introduced new codes to track damp &amp; mould cases within housing &amp; repairs system</a:t>
            </a:r>
          </a:p>
          <a:p>
            <a:r>
              <a:rPr lang="en-GB" sz="2000" dirty="0">
                <a:latin typeface="+mn-lt"/>
              </a:rPr>
              <a:t>Rolled out guidance and training to colleagues within the repairs Hub</a:t>
            </a:r>
          </a:p>
          <a:p>
            <a:r>
              <a:rPr lang="en-GB" sz="2000" dirty="0">
                <a:latin typeface="+mn-lt"/>
              </a:rPr>
              <a:t>First quarter’s performance shows 75% of inspections were completed within the 14 day target</a:t>
            </a:r>
          </a:p>
          <a:p>
            <a:endParaRPr lang="en-GB" sz="1400" dirty="0">
              <a:latin typeface="+mn-lt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8283347-3AFB-E2D1-E189-231818ADCCA6}"/>
              </a:ext>
            </a:extLst>
          </p:cNvPr>
          <p:cNvSpPr txBox="1">
            <a:spLocks/>
          </p:cNvSpPr>
          <p:nvPr/>
        </p:nvSpPr>
        <p:spPr>
          <a:xfrm>
            <a:off x="2152650" y="872456"/>
            <a:ext cx="7886700" cy="7254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D382848D-316F-220A-7244-5E146AAC0E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064" y="6174092"/>
            <a:ext cx="1487655" cy="318783"/>
          </a:xfrm>
          <a:prstGeom prst="rect">
            <a:avLst/>
          </a:prstGeom>
        </p:spPr>
      </p:pic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2F464411-F19A-93F0-32D8-5709FA5BCA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49500022"/>
              </p:ext>
            </p:extLst>
          </p:nvPr>
        </p:nvGraphicFramePr>
        <p:xfrm>
          <a:off x="6696740" y="1791746"/>
          <a:ext cx="4657060" cy="32745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587729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0DA677-AA01-C259-D786-4F4115D6D3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C9864-42A4-93E6-3EDA-F2632F1B3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18836"/>
            <a:ext cx="10515600" cy="1193918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7D2248"/>
                </a:solidFill>
              </a:rPr>
              <a:t>ASB</a:t>
            </a:r>
            <a:endParaRPr lang="en-GB" b="1" dirty="0">
              <a:solidFill>
                <a:srgbClr val="7D22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A8254EC2-6EFC-15A9-1D15-1FE0ED9525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064" y="6174092"/>
            <a:ext cx="1487655" cy="318783"/>
          </a:xfrm>
          <a:prstGeom prst="rect">
            <a:avLst/>
          </a:prstGeom>
        </p:spPr>
      </p:pic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1AD19EA9-F657-07FD-C955-FAC7C6ACC6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72951149"/>
              </p:ext>
            </p:extLst>
          </p:nvPr>
        </p:nvGraphicFramePr>
        <p:xfrm>
          <a:off x="838200" y="1852360"/>
          <a:ext cx="5459988" cy="4133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1F0118E-7D4B-DBE4-7F74-28BCAA23EA6A}"/>
              </a:ext>
            </a:extLst>
          </p:cNvPr>
          <p:cNvSpPr txBox="1"/>
          <p:nvPr/>
        </p:nvSpPr>
        <p:spPr>
          <a:xfrm>
            <a:off x="7013776" y="3251045"/>
            <a:ext cx="417361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>
              <a:highlight>
                <a:srgbClr val="FFFF00"/>
              </a:highlight>
            </a:endParaRPr>
          </a:p>
          <a:p>
            <a:r>
              <a:rPr lang="en-GB" dirty="0"/>
              <a:t>There has been a similar number of new ASB cases across the reporting year to the previous year 2023/24</a:t>
            </a:r>
          </a:p>
          <a:p>
            <a:endParaRPr lang="en-GB" dirty="0"/>
          </a:p>
          <a:p>
            <a:r>
              <a:rPr lang="en-GB" dirty="0"/>
              <a:t>The service commissioned an external review by Resolve with outcomes and recommendations to be presented back in Q1 2025/26</a:t>
            </a: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9E66BF83-081D-2F22-C632-5048222FE1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07620443"/>
              </p:ext>
            </p:extLst>
          </p:nvPr>
        </p:nvGraphicFramePr>
        <p:xfrm>
          <a:off x="8629133" y="254144"/>
          <a:ext cx="4134884" cy="24740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802B7E27-B1C6-466E-E339-631CF572FF1B}"/>
              </a:ext>
            </a:extLst>
          </p:cNvPr>
          <p:cNvSpPr txBox="1"/>
          <p:nvPr/>
        </p:nvSpPr>
        <p:spPr>
          <a:xfrm>
            <a:off x="6924914" y="1075082"/>
            <a:ext cx="26049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Tenant Satisfaction survey result score increased by 7% in 2024/25 compared to the previous year. This is still 2% below the national average of 57%</a:t>
            </a:r>
          </a:p>
        </p:txBody>
      </p:sp>
    </p:spTree>
    <p:extLst>
      <p:ext uri="{BB962C8B-B14F-4D97-AF65-F5344CB8AC3E}">
        <p14:creationId xmlns:p14="http://schemas.microsoft.com/office/powerpoint/2010/main" val="883847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DC779E-0555-73CA-3863-6D4D284958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44151-4F4E-3280-9495-A88DD7C7C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>
                <a:solidFill>
                  <a:srgbClr val="7D22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 of year overview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4F215EF-E50F-2F51-D698-E52A9BE9E8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2175" y="1828342"/>
            <a:ext cx="10657114" cy="3878058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Call handling &amp; customer satisfaction</a:t>
            </a:r>
          </a:p>
          <a:p>
            <a:r>
              <a:rPr lang="en-GB" dirty="0"/>
              <a:t>Arrears performance</a:t>
            </a:r>
          </a:p>
          <a:p>
            <a:r>
              <a:rPr lang="en-GB" dirty="0"/>
              <a:t>Voids performance</a:t>
            </a:r>
          </a:p>
          <a:p>
            <a:r>
              <a:rPr lang="en-GB" dirty="0"/>
              <a:t>Responsive repairs</a:t>
            </a:r>
          </a:p>
          <a:p>
            <a:r>
              <a:rPr lang="en-GB" dirty="0"/>
              <a:t>Compliance – ‘the big 6’</a:t>
            </a:r>
          </a:p>
          <a:p>
            <a:r>
              <a:rPr lang="en-GB" dirty="0"/>
              <a:t>Fire safety</a:t>
            </a:r>
          </a:p>
          <a:p>
            <a:r>
              <a:rPr lang="en-GB" dirty="0"/>
              <a:t>Damp &amp; Mould</a:t>
            </a:r>
          </a:p>
          <a:p>
            <a:r>
              <a:rPr lang="en-GB" dirty="0"/>
              <a:t>ASB </a:t>
            </a:r>
          </a:p>
          <a:p>
            <a:r>
              <a:rPr lang="en-GB" dirty="0"/>
              <a:t>Retrofit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36CCB0D-2103-04FE-DBDF-8EB625340966}"/>
              </a:ext>
            </a:extLst>
          </p:cNvPr>
          <p:cNvSpPr txBox="1">
            <a:spLocks/>
          </p:cNvSpPr>
          <p:nvPr/>
        </p:nvSpPr>
        <p:spPr>
          <a:xfrm>
            <a:off x="2152650" y="872456"/>
            <a:ext cx="7886700" cy="7254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4F0F18FD-CB55-08CD-FCE7-3386CFBEC8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064" y="6174092"/>
            <a:ext cx="1487655" cy="318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1131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293BF6-EFC2-7FE0-62FE-82DEBEA488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95B82-46E5-AE41-11CC-7FA7A169F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415" y="1663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3600" dirty="0">
                <a:solidFill>
                  <a:srgbClr val="7D2248"/>
                </a:solidFill>
              </a:rPr>
              <a:t>Call handling performance</a:t>
            </a:r>
            <a:br>
              <a:rPr lang="en-GB" sz="3600" dirty="0">
                <a:solidFill>
                  <a:srgbClr val="7D2248"/>
                </a:solidFill>
              </a:rPr>
            </a:br>
            <a:r>
              <a:rPr lang="en-GB" sz="3600" dirty="0">
                <a:solidFill>
                  <a:srgbClr val="7D2248"/>
                </a:solidFill>
              </a:rPr>
              <a:t>Repairs hub</a:t>
            </a:r>
            <a:endParaRPr lang="en-GB" sz="3600" b="1" dirty="0">
              <a:solidFill>
                <a:srgbClr val="7D22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2CF888C7-6E1C-141E-090C-E3A3BA60A1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064" y="6174092"/>
            <a:ext cx="1487655" cy="318783"/>
          </a:xfrm>
          <a:prstGeom prst="rect">
            <a:avLst/>
          </a:prstGeom>
        </p:spPr>
      </p:pic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D774B736-E4CB-1BFC-BEC2-44753F93ED1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37012288"/>
              </p:ext>
            </p:extLst>
          </p:nvPr>
        </p:nvGraphicFramePr>
        <p:xfrm>
          <a:off x="780270" y="1454149"/>
          <a:ext cx="5856200" cy="43527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9" name="Content Placeholder 18">
            <a:extLst>
              <a:ext uri="{FF2B5EF4-FFF2-40B4-BE49-F238E27FC236}">
                <a16:creationId xmlns:a16="http://schemas.microsoft.com/office/drawing/2014/main" id="{5D33E1A9-0412-6F5E-4383-D8F69F5BB228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887374661"/>
              </p:ext>
            </p:extLst>
          </p:nvPr>
        </p:nvGraphicFramePr>
        <p:xfrm>
          <a:off x="7269360" y="1821796"/>
          <a:ext cx="4142370" cy="3598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0315866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2905E4-1DA0-D5FB-6C7B-E4AE5615CB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29587-31B7-CD40-7AC1-545C46630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696" y="10408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3600" dirty="0">
                <a:solidFill>
                  <a:srgbClr val="7D2248"/>
                </a:solidFill>
              </a:rPr>
              <a:t>Call handling performance</a:t>
            </a:r>
            <a:br>
              <a:rPr lang="en-GB" sz="3600" dirty="0">
                <a:solidFill>
                  <a:srgbClr val="7D2248"/>
                </a:solidFill>
              </a:rPr>
            </a:br>
            <a:r>
              <a:rPr lang="en-GB" sz="3600" dirty="0">
                <a:solidFill>
                  <a:srgbClr val="7D2248"/>
                </a:solidFill>
              </a:rPr>
              <a:t>Customer &amp; Business Support</a:t>
            </a:r>
            <a:endParaRPr lang="en-GB" sz="3600" b="1" dirty="0">
              <a:solidFill>
                <a:srgbClr val="7D22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4CF774C-1801-E70F-BD79-E4E3E1923786}"/>
              </a:ext>
            </a:extLst>
          </p:cNvPr>
          <p:cNvSpPr txBox="1">
            <a:spLocks/>
          </p:cNvSpPr>
          <p:nvPr/>
        </p:nvSpPr>
        <p:spPr>
          <a:xfrm>
            <a:off x="2152650" y="872456"/>
            <a:ext cx="7886700" cy="7254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EBCDA2F5-C872-5BE4-28F1-FD4D1B7A33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064" y="6174092"/>
            <a:ext cx="1487655" cy="318783"/>
          </a:xfrm>
          <a:prstGeom prst="rect">
            <a:avLst/>
          </a:prstGeom>
        </p:spPr>
      </p:pic>
      <p:graphicFrame>
        <p:nvGraphicFramePr>
          <p:cNvPr id="13" name="Content Placeholder 12">
            <a:extLst>
              <a:ext uri="{FF2B5EF4-FFF2-40B4-BE49-F238E27FC236}">
                <a16:creationId xmlns:a16="http://schemas.microsoft.com/office/drawing/2014/main" id="{C54452E1-5EF0-E816-6E9D-40F416D7ECF3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810285717"/>
              </p:ext>
            </p:extLst>
          </p:nvPr>
        </p:nvGraphicFramePr>
        <p:xfrm>
          <a:off x="575035" y="1597899"/>
          <a:ext cx="5712643" cy="40581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9FE61CE9-3D5D-D67A-73C5-E5BF05AE03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4147415"/>
              </p:ext>
            </p:extLst>
          </p:nvPr>
        </p:nvGraphicFramePr>
        <p:xfrm>
          <a:off x="6816894" y="2333804"/>
          <a:ext cx="4897737" cy="2936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790602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FEA8D6-DE2A-A4E7-019C-D1B8EEF583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2EB9C-F566-0964-DB56-C28670605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4063" y="-19363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dirty="0">
                <a:solidFill>
                  <a:srgbClr val="7D2248"/>
                </a:solidFill>
              </a:rPr>
              <a:t>Complaints performance </a:t>
            </a:r>
            <a:endParaRPr lang="en-GB" b="1" dirty="0">
              <a:solidFill>
                <a:srgbClr val="7D22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B1FAA51-9863-018E-7969-044C7883155E}"/>
              </a:ext>
            </a:extLst>
          </p:cNvPr>
          <p:cNvSpPr txBox="1">
            <a:spLocks/>
          </p:cNvSpPr>
          <p:nvPr/>
        </p:nvSpPr>
        <p:spPr>
          <a:xfrm>
            <a:off x="2152650" y="872456"/>
            <a:ext cx="7886700" cy="7254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46736C60-2448-4F5A-DF1E-4AB875248A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1850" y="6184725"/>
            <a:ext cx="1487655" cy="318783"/>
          </a:xfrm>
          <a:prstGeom prst="rect">
            <a:avLst/>
          </a:prstGeom>
        </p:spPr>
      </p:pic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D52BABBC-E886-B5F4-A474-1546C61FA0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82661754"/>
              </p:ext>
            </p:extLst>
          </p:nvPr>
        </p:nvGraphicFramePr>
        <p:xfrm>
          <a:off x="382774" y="917757"/>
          <a:ext cx="4121826" cy="31785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EA93AE62-290D-A424-EF00-3C9B49EC4A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14689308"/>
              </p:ext>
            </p:extLst>
          </p:nvPr>
        </p:nvGraphicFramePr>
        <p:xfrm>
          <a:off x="5984070" y="917756"/>
          <a:ext cx="4912242" cy="31785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EC06DB31-B9EB-D069-FC0B-672C0FF0BE63}"/>
              </a:ext>
            </a:extLst>
          </p:cNvPr>
          <p:cNvSpPr txBox="1"/>
          <p:nvPr/>
        </p:nvSpPr>
        <p:spPr>
          <a:xfrm>
            <a:off x="672337" y="4401879"/>
            <a:ext cx="108473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161 Stage 1 complaints were received during 2024/25 compared to 182 received in 2023/24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Q4 was the only reporting period where Stage 1 complaints received were higher than the previous 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There were 22 fewer Stage 1 complaints received in Q3 in 2024/25 compared to the previous 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There were 6 more complaints escalated to Stage 2 complaints in 2024/25 compared to the previous reporting year, with only Q3 having fewer escalations than the previous year</a:t>
            </a:r>
          </a:p>
        </p:txBody>
      </p:sp>
    </p:spTree>
    <p:extLst>
      <p:ext uri="{BB962C8B-B14F-4D97-AF65-F5344CB8AC3E}">
        <p14:creationId xmlns:p14="http://schemas.microsoft.com/office/powerpoint/2010/main" val="25848871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608984-C471-CF10-B907-2D8F443001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A3E10-6E87-BAB2-2AB9-CA88A68A5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4063" y="-19363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dirty="0">
                <a:solidFill>
                  <a:srgbClr val="7D2248"/>
                </a:solidFill>
              </a:rPr>
              <a:t>Complaints performance </a:t>
            </a:r>
            <a:endParaRPr lang="en-GB" b="1" dirty="0">
              <a:solidFill>
                <a:srgbClr val="7D22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FD1188B-B06E-08BE-549F-4C9AD7C642F0}"/>
              </a:ext>
            </a:extLst>
          </p:cNvPr>
          <p:cNvSpPr txBox="1">
            <a:spLocks/>
          </p:cNvSpPr>
          <p:nvPr/>
        </p:nvSpPr>
        <p:spPr>
          <a:xfrm>
            <a:off x="2152650" y="872456"/>
            <a:ext cx="7886700" cy="7254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9EEBE456-A83A-53B7-F9B5-BFD7CC3479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1850" y="6184725"/>
            <a:ext cx="1487655" cy="318783"/>
          </a:xfrm>
          <a:prstGeom prst="rect">
            <a:avLst/>
          </a:prstGeom>
        </p:spPr>
      </p:pic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1626F46D-5F05-FADA-0814-75374C3DA8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86666606"/>
              </p:ext>
            </p:extLst>
          </p:nvPr>
        </p:nvGraphicFramePr>
        <p:xfrm>
          <a:off x="7023343" y="1829542"/>
          <a:ext cx="4722909" cy="35963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FFB5F53C-43DA-8A03-C798-3A86DEA15D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24020022"/>
              </p:ext>
            </p:extLst>
          </p:nvPr>
        </p:nvGraphicFramePr>
        <p:xfrm>
          <a:off x="171998" y="816647"/>
          <a:ext cx="3187891" cy="25795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DF7661A-C5D0-52D5-18AA-3947CDA955CC}"/>
              </a:ext>
            </a:extLst>
          </p:cNvPr>
          <p:cNvSpPr txBox="1"/>
          <p:nvPr/>
        </p:nvSpPr>
        <p:spPr>
          <a:xfrm>
            <a:off x="2807202" y="1849856"/>
            <a:ext cx="36318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The 2024/25 TSM survey result dropped from 47% satisfied with approach to complaints handling to 34%. This figure is in line with the average sector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8F2299-B7FD-B1B6-A943-8DEC93138080}"/>
              </a:ext>
            </a:extLst>
          </p:cNvPr>
          <p:cNvSpPr txBox="1"/>
          <p:nvPr/>
        </p:nvSpPr>
        <p:spPr>
          <a:xfrm>
            <a:off x="1432770" y="3954219"/>
            <a:ext cx="51745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Complaints responded to within target (10 working days) was higher in Q2 and Q3 in 2024/25 compared to the same time the previous reporting 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Complaints responded to in time was 3% lower in Q4 2024/25 compared to the previous year and 6% lower in Q1 compared </a:t>
            </a:r>
            <a:r>
              <a:rPr lang="en-GB" sz="1600"/>
              <a:t>to 2023/24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7908263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378D15-A342-F1FC-4FC3-1C9372CA75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896C2-AC3C-2992-C10C-9CE9C3639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11021"/>
            <a:ext cx="10515600" cy="1325563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7D2248"/>
                </a:solidFill>
              </a:rPr>
              <a:t>Arrears performance</a:t>
            </a:r>
            <a:endParaRPr lang="en-GB" b="1" dirty="0">
              <a:solidFill>
                <a:srgbClr val="7D22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64097AB8-AAED-B334-6FBD-0FAE813B2134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66669908"/>
              </p:ext>
            </p:extLst>
          </p:nvPr>
        </p:nvGraphicFramePr>
        <p:xfrm>
          <a:off x="710204" y="1409363"/>
          <a:ext cx="6039388" cy="42278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2EFC239D-9777-3288-A752-1710FE034CD7}"/>
              </a:ext>
            </a:extLst>
          </p:cNvPr>
          <p:cNvSpPr txBox="1">
            <a:spLocks/>
          </p:cNvSpPr>
          <p:nvPr/>
        </p:nvSpPr>
        <p:spPr>
          <a:xfrm>
            <a:off x="2152650" y="872456"/>
            <a:ext cx="7886700" cy="7254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78DB40FC-2B41-D6BC-0238-308A43E4B7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064" y="6174092"/>
            <a:ext cx="1487655" cy="3187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A26115-ADE0-E77D-BCC5-B6246F928E74}"/>
              </a:ext>
            </a:extLst>
          </p:cNvPr>
          <p:cNvSpPr txBox="1"/>
          <p:nvPr/>
        </p:nvSpPr>
        <p:spPr>
          <a:xfrm>
            <a:off x="6872227" y="1480232"/>
            <a:ext cx="41571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Arrears performance has improved quarter on quarter across 2024/25</a:t>
            </a:r>
          </a:p>
          <a:p>
            <a:endParaRPr lang="en-GB" dirty="0"/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5C8319CC-F634-9C6A-8DD1-6681E4AA34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40094280"/>
              </p:ext>
            </p:extLst>
          </p:nvPr>
        </p:nvGraphicFramePr>
        <p:xfrm>
          <a:off x="10118779" y="2712591"/>
          <a:ext cx="1923351" cy="22288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09588164-7800-D405-2FA6-490689F7F370}"/>
              </a:ext>
            </a:extLst>
          </p:cNvPr>
          <p:cNvSpPr txBox="1"/>
          <p:nvPr/>
        </p:nvSpPr>
        <p:spPr>
          <a:xfrm>
            <a:off x="6872227" y="3101376"/>
            <a:ext cx="31671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Performance across the year has been over and above the sector wide upper quartile for arrears performance of 2.28% (based on </a:t>
            </a:r>
            <a:r>
              <a:rPr lang="en-GB" dirty="0" err="1"/>
              <a:t>Housemark</a:t>
            </a:r>
            <a:r>
              <a:rPr lang="en-GB" dirty="0"/>
              <a:t> benchmark data)</a:t>
            </a:r>
          </a:p>
        </p:txBody>
      </p:sp>
    </p:spTree>
    <p:extLst>
      <p:ext uri="{BB962C8B-B14F-4D97-AF65-F5344CB8AC3E}">
        <p14:creationId xmlns:p14="http://schemas.microsoft.com/office/powerpoint/2010/main" val="9403346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A1345B-9840-23A1-0017-D9D6270C1B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EB492-2CB9-70DC-2EFC-E8E478DC4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041" y="45196"/>
            <a:ext cx="10515600" cy="1325563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7D2248"/>
                </a:solidFill>
              </a:rPr>
              <a:t>Voids performance</a:t>
            </a:r>
            <a:endParaRPr lang="en-GB" b="1" dirty="0">
              <a:solidFill>
                <a:srgbClr val="7D22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14E65F2E-6EC6-8858-407C-E58A1D8ABC1F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090681035"/>
              </p:ext>
            </p:extLst>
          </p:nvPr>
        </p:nvGraphicFramePr>
        <p:xfrm>
          <a:off x="460812" y="1926857"/>
          <a:ext cx="6251073" cy="37584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FE07BF96-3889-2649-1233-63362CBC4F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064" y="6174092"/>
            <a:ext cx="1487655" cy="3187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749023-FA4B-0058-93B5-5AAD9F5E7178}"/>
              </a:ext>
            </a:extLst>
          </p:cNvPr>
          <p:cNvSpPr txBox="1"/>
          <p:nvPr/>
        </p:nvSpPr>
        <p:spPr>
          <a:xfrm>
            <a:off x="6806153" y="1926858"/>
            <a:ext cx="475535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Re-let times in 2024/25 for general needs &amp; sheltered properties has exceeded the target of 13 calendar days across the year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Sector wide data from a </a:t>
            </a:r>
            <a:r>
              <a:rPr lang="en-GB" dirty="0" err="1"/>
              <a:t>Housemark</a:t>
            </a:r>
            <a:r>
              <a:rPr lang="en-GB" dirty="0"/>
              <a:t> survey conducted in February 2025 highlights re-let times are a challenge for the housing sector, reporting vacancy rates 24% higher than 12 months ago with average re-let times at 51.5 days for the 2</a:t>
            </a:r>
            <a:r>
              <a:rPr lang="en-GB" baseline="30000" dirty="0"/>
              <a:t>nd</a:t>
            </a:r>
            <a:r>
              <a:rPr lang="en-GB" dirty="0"/>
              <a:t> month in a row in Q1 2025/26</a:t>
            </a:r>
          </a:p>
        </p:txBody>
      </p:sp>
    </p:spTree>
    <p:extLst>
      <p:ext uri="{BB962C8B-B14F-4D97-AF65-F5344CB8AC3E}">
        <p14:creationId xmlns:p14="http://schemas.microsoft.com/office/powerpoint/2010/main" val="14783208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9EDDAE-31BC-E6F3-8B9D-EC5499F052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CE1EC-7C19-724C-620C-D8AA65273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183" y="-90385"/>
            <a:ext cx="10515600" cy="1249230"/>
          </a:xfrm>
        </p:spPr>
        <p:txBody>
          <a:bodyPr>
            <a:normAutofit/>
          </a:bodyPr>
          <a:lstStyle/>
          <a:p>
            <a:pPr algn="ctr"/>
            <a:r>
              <a:rPr lang="en-GB" sz="3600" dirty="0">
                <a:solidFill>
                  <a:srgbClr val="7D2248"/>
                </a:solidFill>
              </a:rPr>
              <a:t>Compliance performance</a:t>
            </a:r>
            <a:br>
              <a:rPr lang="en-GB" sz="3600" dirty="0">
                <a:solidFill>
                  <a:srgbClr val="7D2248"/>
                </a:solidFill>
              </a:rPr>
            </a:br>
            <a:r>
              <a:rPr lang="en-GB" sz="3600" dirty="0">
                <a:solidFill>
                  <a:srgbClr val="7D2248"/>
                </a:solidFill>
              </a:rPr>
              <a:t>2024/25</a:t>
            </a:r>
            <a:endParaRPr lang="en-GB" sz="3600" b="1" dirty="0">
              <a:solidFill>
                <a:srgbClr val="7D22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7E321DE9-F1D7-0699-1D24-96534D9D3F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064" y="6174092"/>
            <a:ext cx="1487655" cy="318783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9489C43-DA0D-AA78-D5D7-48DE8427EE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3866794"/>
              </p:ext>
            </p:extLst>
          </p:nvPr>
        </p:nvGraphicFramePr>
        <p:xfrm>
          <a:off x="267866" y="1403498"/>
          <a:ext cx="7589584" cy="42742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7600">
                  <a:extLst>
                    <a:ext uri="{9D8B030D-6E8A-4147-A177-3AD203B41FA5}">
                      <a16:colId xmlns:a16="http://schemas.microsoft.com/office/drawing/2014/main" val="400884788"/>
                    </a:ext>
                  </a:extLst>
                </a:gridCol>
                <a:gridCol w="898071">
                  <a:extLst>
                    <a:ext uri="{9D8B030D-6E8A-4147-A177-3AD203B41FA5}">
                      <a16:colId xmlns:a16="http://schemas.microsoft.com/office/drawing/2014/main" val="1327478452"/>
                    </a:ext>
                  </a:extLst>
                </a:gridCol>
                <a:gridCol w="881742">
                  <a:extLst>
                    <a:ext uri="{9D8B030D-6E8A-4147-A177-3AD203B41FA5}">
                      <a16:colId xmlns:a16="http://schemas.microsoft.com/office/drawing/2014/main" val="1369044740"/>
                    </a:ext>
                  </a:extLst>
                </a:gridCol>
                <a:gridCol w="669471">
                  <a:extLst>
                    <a:ext uri="{9D8B030D-6E8A-4147-A177-3AD203B41FA5}">
                      <a16:colId xmlns:a16="http://schemas.microsoft.com/office/drawing/2014/main" val="1261206993"/>
                    </a:ext>
                  </a:extLst>
                </a:gridCol>
                <a:gridCol w="702128">
                  <a:extLst>
                    <a:ext uri="{9D8B030D-6E8A-4147-A177-3AD203B41FA5}">
                      <a16:colId xmlns:a16="http://schemas.microsoft.com/office/drawing/2014/main" val="1500513348"/>
                    </a:ext>
                  </a:extLst>
                </a:gridCol>
                <a:gridCol w="780572">
                  <a:extLst>
                    <a:ext uri="{9D8B030D-6E8A-4147-A177-3AD203B41FA5}">
                      <a16:colId xmlns:a16="http://schemas.microsoft.com/office/drawing/2014/main" val="3819253238"/>
                    </a:ext>
                  </a:extLst>
                </a:gridCol>
              </a:tblGrid>
              <a:tr h="971906">
                <a:tc>
                  <a:txBody>
                    <a:bodyPr/>
                    <a:lstStyle/>
                    <a:p>
                      <a:r>
                        <a:rPr lang="en-GB" sz="1400" dirty="0"/>
                        <a:t>Compliance area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Q1</a:t>
                      </a:r>
                    </a:p>
                    <a:p>
                      <a:r>
                        <a:rPr lang="en-GB" sz="1400" dirty="0"/>
                        <a:t>(Apr-Jun)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Q2</a:t>
                      </a:r>
                    </a:p>
                    <a:p>
                      <a:r>
                        <a:rPr lang="en-GB" sz="1400" dirty="0"/>
                        <a:t>(Jul-Sep)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Q3</a:t>
                      </a:r>
                    </a:p>
                    <a:p>
                      <a:r>
                        <a:rPr lang="en-GB" sz="1400" dirty="0"/>
                        <a:t>(Oct-Dec)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Q4</a:t>
                      </a:r>
                    </a:p>
                    <a:p>
                      <a:r>
                        <a:rPr lang="en-GB" sz="1400" dirty="0"/>
                        <a:t>(Jan-Mar)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Target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2980566"/>
                  </a:ext>
                </a:extLst>
              </a:tr>
              <a:tr h="466030">
                <a:tc>
                  <a:txBody>
                    <a:bodyPr/>
                    <a:lstStyle/>
                    <a:p>
                      <a:r>
                        <a:rPr lang="en-GB" sz="1400" dirty="0"/>
                        <a:t>Gas safety (domestic) checks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99.7%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99.7%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99.9%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99.8%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65346"/>
                  </a:ext>
                </a:extLst>
              </a:tr>
              <a:tr h="466030">
                <a:tc>
                  <a:txBody>
                    <a:bodyPr/>
                    <a:lstStyle/>
                    <a:p>
                      <a:r>
                        <a:rPr lang="en-GB" sz="1400" dirty="0"/>
                        <a:t>Electrical safety (domestic) checks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94.5%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95%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97.2%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97.8%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99.84%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5964702"/>
                  </a:ext>
                </a:extLst>
              </a:tr>
              <a:tr h="506201">
                <a:tc>
                  <a:txBody>
                    <a:bodyPr/>
                    <a:lstStyle/>
                    <a:p>
                      <a:r>
                        <a:rPr lang="en-GB" sz="1400" dirty="0"/>
                        <a:t>Water hygiene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99%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99%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5060378"/>
                  </a:ext>
                </a:extLst>
              </a:tr>
              <a:tr h="466030">
                <a:tc>
                  <a:txBody>
                    <a:bodyPr/>
                    <a:lstStyle/>
                    <a:p>
                      <a:r>
                        <a:rPr lang="en-GB" sz="1400" dirty="0"/>
                        <a:t>Asbestos safety checks (communal)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85%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6</a:t>
                      </a:r>
                      <a:r>
                        <a:rPr lang="en-GB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r>
                        <a:rPr lang="en-GB" sz="1400" dirty="0"/>
                        <a:t>%</a:t>
                      </a:r>
                    </a:p>
                  </a:txBody>
                  <a:tcPr>
                    <a:solidFill>
                      <a:srgbClr val="E4ED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7248344"/>
                  </a:ext>
                </a:extLst>
              </a:tr>
              <a:tr h="466030">
                <a:tc>
                  <a:txBody>
                    <a:bodyPr/>
                    <a:lstStyle/>
                    <a:p>
                      <a:r>
                        <a:rPr lang="en-GB" sz="1400" dirty="0"/>
                        <a:t>Lift safety checks (passenger lifts)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0807840"/>
                  </a:ext>
                </a:extLst>
              </a:tr>
              <a:tr h="466030">
                <a:tc>
                  <a:txBody>
                    <a:bodyPr/>
                    <a:lstStyle/>
                    <a:p>
                      <a:r>
                        <a:rPr lang="en-GB" sz="1400" dirty="0"/>
                        <a:t>Fire safety checks (FRA)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62%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31%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20%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0610789"/>
                  </a:ext>
                </a:extLst>
              </a:tr>
              <a:tr h="466030">
                <a:tc>
                  <a:txBody>
                    <a:bodyPr/>
                    <a:lstStyle/>
                    <a:p>
                      <a:r>
                        <a:rPr lang="en-GB" sz="1400" dirty="0"/>
                        <a:t>Smoke &amp; carbon monoxide (domestic) checks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endParaRPr lang="en-GB" sz="1400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1400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1400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99.8%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418873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318C5F0-901C-545C-A1EE-9200B229CC78}"/>
              </a:ext>
            </a:extLst>
          </p:cNvPr>
          <p:cNvSpPr txBox="1"/>
          <p:nvPr/>
        </p:nvSpPr>
        <p:spPr>
          <a:xfrm>
            <a:off x="7974761" y="799009"/>
            <a:ext cx="3968685" cy="569386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600" dirty="0"/>
              <a:t>Gas safety performance is in line with national average performance of 99.96%</a:t>
            </a:r>
          </a:p>
          <a:p>
            <a:endParaRPr lang="en-GB" sz="16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600" dirty="0"/>
              <a:t>Electrical safety performance is slightly below national average performance of 99.08%</a:t>
            </a:r>
          </a:p>
          <a:p>
            <a:endParaRPr lang="en-GB" sz="16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600" dirty="0"/>
              <a:t>In relation to asbestos &amp; fire safety performance this was discussed with TACT board at January meeting in relation to our self-referral to Regulator Social Housing</a:t>
            </a:r>
          </a:p>
          <a:p>
            <a:endParaRPr lang="en-GB" sz="16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600" dirty="0"/>
              <a:t>Service improvement and data validation work has been underway throughout Q4 and is continuing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600" dirty="0"/>
              <a:t>**New FRA programme commissioned and survey programme underway.</a:t>
            </a:r>
          </a:p>
          <a:p>
            <a:endParaRPr lang="en-GB" sz="16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600" dirty="0"/>
              <a:t>**Annual asbestos surveys programme due to commence May 2025.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67891640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1301</TotalTime>
  <Words>1055</Words>
  <Application>Microsoft Office PowerPoint</Application>
  <PresentationFormat>Widescreen</PresentationFormat>
  <Paragraphs>201</Paragraphs>
  <Slides>13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1_Office Theme</vt:lpstr>
      <vt:lpstr> Housing Services Annual performance</vt:lpstr>
      <vt:lpstr>End of year overview</vt:lpstr>
      <vt:lpstr>Call handling performance Repairs hub</vt:lpstr>
      <vt:lpstr>Call handling performance Customer &amp; Business Support</vt:lpstr>
      <vt:lpstr>Complaints performance </vt:lpstr>
      <vt:lpstr>Complaints performance </vt:lpstr>
      <vt:lpstr>Arrears performance</vt:lpstr>
      <vt:lpstr>Voids performance</vt:lpstr>
      <vt:lpstr>Compliance performance 2024/25</vt:lpstr>
      <vt:lpstr>Fire safety performance 2024/25</vt:lpstr>
      <vt:lpstr>Responsive repairs performance</vt:lpstr>
      <vt:lpstr>Damp &amp; mould Q4 performance </vt:lpstr>
      <vt:lpstr>ASB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Sarah Hobbs</dc:creator>
  <cp:lastModifiedBy>Sarah Hobbs</cp:lastModifiedBy>
  <cp:revision>25</cp:revision>
  <dcterms:created xsi:type="dcterms:W3CDTF">2025-04-10T07:42:30Z</dcterms:created>
  <dcterms:modified xsi:type="dcterms:W3CDTF">2025-06-11T13:12:02Z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03c3fb2-a351-4b60-b6e8-989865135af2_Enabled">
    <vt:lpwstr>true</vt:lpwstr>
  </property>
  <property fmtid="{D5CDD505-2E9C-101B-9397-08002B2CF9AE}" pid="3" name="MSIP_Label_003c3fb2-a351-4b60-b6e8-989865135af2_SetDate">
    <vt:lpwstr>2025-06-11T13:10:59Z</vt:lpwstr>
  </property>
  <property fmtid="{D5CDD505-2E9C-101B-9397-08002B2CF9AE}" pid="4" name="MSIP_Label_003c3fb2-a351-4b60-b6e8-989865135af2_Method">
    <vt:lpwstr>Standard</vt:lpwstr>
  </property>
  <property fmtid="{D5CDD505-2E9C-101B-9397-08002B2CF9AE}" pid="5" name="MSIP_Label_003c3fb2-a351-4b60-b6e8-989865135af2_Name">
    <vt:lpwstr>Open</vt:lpwstr>
  </property>
  <property fmtid="{D5CDD505-2E9C-101B-9397-08002B2CF9AE}" pid="6" name="MSIP_Label_003c3fb2-a351-4b60-b6e8-989865135af2_SiteId">
    <vt:lpwstr>b451c354-21e6-4992-b2f4-df6d690b1adf</vt:lpwstr>
  </property>
  <property fmtid="{D5CDD505-2E9C-101B-9397-08002B2CF9AE}" pid="7" name="MSIP_Label_003c3fb2-a351-4b60-b6e8-989865135af2_ActionId">
    <vt:lpwstr>8a3fd7d4-100a-4bf4-97f6-84bc0b0224cf</vt:lpwstr>
  </property>
  <property fmtid="{D5CDD505-2E9C-101B-9397-08002B2CF9AE}" pid="8" name="MSIP_Label_003c3fb2-a351-4b60-b6e8-989865135af2_ContentBits">
    <vt:lpwstr>0</vt:lpwstr>
  </property>
  <property fmtid="{D5CDD505-2E9C-101B-9397-08002B2CF9AE}" pid="9" name="MSIP_Label_003c3fb2-a351-4b60-b6e8-989865135af2_Tag">
    <vt:lpwstr>10, 3, 0, 2</vt:lpwstr>
  </property>
</Properties>
</file>