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62" r:id="rId6"/>
    <p:sldMasterId id="2147483668" r:id="rId7"/>
  </p:sldMasterIdLst>
  <p:sldIdLst>
    <p:sldId id="257" r:id="rId8"/>
    <p:sldId id="258" r:id="rId9"/>
    <p:sldId id="259" r:id="rId10"/>
    <p:sldId id="288" r:id="rId11"/>
    <p:sldId id="307" r:id="rId12"/>
    <p:sldId id="305" r:id="rId13"/>
    <p:sldId id="306" r:id="rId14"/>
    <p:sldId id="308" r:id="rId15"/>
    <p:sldId id="309" r:id="rId16"/>
    <p:sldId id="289" r:id="rId17"/>
    <p:sldId id="260" r:id="rId18"/>
    <p:sldId id="262" r:id="rId19"/>
    <p:sldId id="263" r:id="rId20"/>
    <p:sldId id="264" r:id="rId21"/>
    <p:sldId id="267" r:id="rId22"/>
    <p:sldId id="301" r:id="rId23"/>
    <p:sldId id="302" r:id="rId24"/>
    <p:sldId id="269" r:id="rId25"/>
    <p:sldId id="270" r:id="rId26"/>
    <p:sldId id="271" r:id="rId27"/>
    <p:sldId id="272" r:id="rId28"/>
    <p:sldId id="303" r:id="rId29"/>
    <p:sldId id="280" r:id="rId30"/>
    <p:sldId id="304" r:id="rId31"/>
    <p:sldId id="292" r:id="rId32"/>
    <p:sldId id="295" r:id="rId33"/>
    <p:sldId id="296" r:id="rId34"/>
    <p:sldId id="297" r:id="rId35"/>
    <p:sldId id="293" r:id="rId36"/>
    <p:sldId id="300" r:id="rId37"/>
    <p:sldId id="290" r:id="rId38"/>
    <p:sldId id="298" r:id="rId39"/>
    <p:sldId id="311" r:id="rId40"/>
    <p:sldId id="310" r:id="rId41"/>
    <p:sldId id="299" r:id="rId42"/>
    <p:sldId id="285" r:id="rId43"/>
    <p:sldId id="286" r:id="rId44"/>
    <p:sldId id="287" r:id="rId45"/>
    <p:sldId id="29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4" autoAdjust="0"/>
    <p:restoredTop sz="94660"/>
  </p:normalViewPr>
  <p:slideViewPr>
    <p:cSldViewPr snapToGrid="0">
      <p:cViewPr varScale="1">
        <p:scale>
          <a:sx n="86" d="100"/>
          <a:sy n="86" d="100"/>
        </p:scale>
        <p:origin x="44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96AC4C-E27B-BB4F-8706-7B3EDE9C1E3D}"/>
              </a:ext>
            </a:extLst>
          </p:cNvPr>
          <p:cNvSpPr>
            <a:spLocks noGrp="1"/>
          </p:cNvSpPr>
          <p:nvPr>
            <p:ph type="title" hasCustomPrompt="1"/>
          </p:nvPr>
        </p:nvSpPr>
        <p:spPr>
          <a:xfrm>
            <a:off x="887460" y="2452544"/>
            <a:ext cx="10515600" cy="1325563"/>
          </a:xfrm>
          <a:prstGeom prst="rect">
            <a:avLst/>
          </a:prstGeom>
        </p:spPr>
        <p:txBody>
          <a:bodyPr/>
          <a:lstStyle/>
          <a:p>
            <a:r>
              <a:rPr lang="en-US" dirty="0"/>
              <a:t>HEADER</a:t>
            </a:r>
            <a:endParaRPr lang="en-GB" dirty="0"/>
          </a:p>
        </p:txBody>
      </p:sp>
    </p:spTree>
    <p:extLst>
      <p:ext uri="{BB962C8B-B14F-4D97-AF65-F5344CB8AC3E}">
        <p14:creationId xmlns:p14="http://schemas.microsoft.com/office/powerpoint/2010/main" val="3787613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Layout">
    <p:spTree>
      <p:nvGrpSpPr>
        <p:cNvPr id="1" name=""/>
        <p:cNvGrpSpPr/>
        <p:nvPr/>
      </p:nvGrpSpPr>
      <p:grpSpPr>
        <a:xfrm>
          <a:off x="0" y="0"/>
          <a:ext cx="0" cy="0"/>
          <a:chOff x="0" y="0"/>
          <a:chExt cx="0" cy="0"/>
        </a:xfrm>
      </p:grpSpPr>
      <p:sp>
        <p:nvSpPr>
          <p:cNvPr id="13" name="Text Placeholder 12"/>
          <p:cNvSpPr>
            <a:spLocks noGrp="1"/>
          </p:cNvSpPr>
          <p:nvPr>
            <p:ph type="body" sz="quarter" idx="11"/>
          </p:nvPr>
        </p:nvSpPr>
        <p:spPr>
          <a:xfrm>
            <a:off x="1168400" y="1103313"/>
            <a:ext cx="10143067" cy="4043362"/>
          </a:xfrm>
          <a:prstGeom prst="rect">
            <a:avLst/>
          </a:prstGeom>
        </p:spPr>
        <p:txBody>
          <a:bodyPr/>
          <a:lstStyle>
            <a:lvl1pPr marL="228600" indent="-228600">
              <a:buFontTx/>
              <a:buBlip>
                <a:blip r:embed="rId2"/>
              </a:buBlip>
              <a:defRPr sz="2400" baseline="0">
                <a:latin typeface="Arial" panose="020B0604020202020204" pitchFamily="34" charset="0"/>
                <a:cs typeface="Arial" panose="020B0604020202020204" pitchFamily="34" charset="0"/>
              </a:defRPr>
            </a:lvl1pPr>
            <a:lvl2pPr marL="685800" indent="-228600">
              <a:buFontTx/>
              <a:buBlip>
                <a:blip r:embed="rId2"/>
              </a:buBlip>
              <a:defRPr sz="2200" baseline="0">
                <a:latin typeface="Arial" panose="020B0604020202020204" pitchFamily="34" charset="0"/>
                <a:cs typeface="Arial" panose="020B0604020202020204" pitchFamily="34" charset="0"/>
              </a:defRPr>
            </a:lvl2pPr>
            <a:lvl3pPr marL="1143000" indent="-228600">
              <a:buFontTx/>
              <a:buBlip>
                <a:blip r:embed="rId2"/>
              </a:buBlip>
              <a:defRPr sz="2000" baseline="0">
                <a:latin typeface="Arial" panose="020B0604020202020204" pitchFamily="34" charset="0"/>
                <a:cs typeface="Arial" panose="020B0604020202020204" pitchFamily="34" charset="0"/>
              </a:defRPr>
            </a:lvl3pPr>
            <a:lvl4pPr marL="1600200" indent="-228600">
              <a:buFontTx/>
              <a:buBlip>
                <a:blip r:embed="rId2"/>
              </a:buBlip>
              <a:defRPr sz="1800" baseline="0">
                <a:latin typeface="Arial" panose="020B0604020202020204" pitchFamily="34" charset="0"/>
                <a:cs typeface="Arial" panose="020B0604020202020204" pitchFamily="34" charset="0"/>
              </a:defRPr>
            </a:lvl4pPr>
            <a:lvl5pPr marL="2057400" indent="-228600">
              <a:buFontTx/>
              <a:buBlip>
                <a:blip r:embed="rId2"/>
              </a:buBlip>
              <a:defRPr sz="1600" baseline="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366722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28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5183717" y="987426"/>
            <a:ext cx="6172200" cy="4873625"/>
          </a:xfrm>
          <a:prstGeom prst="rect">
            <a:avLst/>
          </a:prstGeom>
        </p:spPr>
        <p:txBody>
          <a:bodyPr/>
          <a:lstStyle>
            <a:lvl1pPr marL="228600" indent="-228600">
              <a:buFontTx/>
              <a:buBlip>
                <a:blip r:embed="rId2"/>
              </a:buBlip>
              <a:defRPr sz="2400"/>
            </a:lvl1pPr>
            <a:lvl2pPr marL="685800" indent="-228600">
              <a:buFontTx/>
              <a:buBlip>
                <a:blip r:embed="rId2"/>
              </a:buBlip>
              <a:defRPr sz="2200"/>
            </a:lvl2pPr>
            <a:lvl3pPr marL="1143000" indent="-228600">
              <a:buFontTx/>
              <a:buBlip>
                <a:blip r:embed="rId2"/>
              </a:buBlip>
              <a:defRPr sz="2000"/>
            </a:lvl3pPr>
            <a:lvl4pPr marL="1600200" indent="-228600">
              <a:buFontTx/>
              <a:buBlip>
                <a:blip r:embed="rId2"/>
              </a:buBlip>
              <a:defRPr sz="1800"/>
            </a:lvl4pPr>
            <a:lvl5pPr marL="2057400" indent="-228600">
              <a:buFontTx/>
              <a:buBlip>
                <a:blip r:embed="rId2"/>
              </a:buBlip>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75212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86982"/>
          </a:xfrm>
          <a:prstGeom prst="rect">
            <a:avLst/>
          </a:prstGeom>
        </p:spPr>
        <p:txBody>
          <a:bodyPr/>
          <a:lstStyle>
            <a:lvl1pPr>
              <a:defRPr sz="2800" b="1" i="0" cap="all" baseline="0">
                <a:solidFill>
                  <a:srgbClr val="80224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187777"/>
            <a:ext cx="10515600" cy="4989186"/>
          </a:xfrm>
          <a:prstGeom prst="rect">
            <a:avLst/>
          </a:prstGeom>
        </p:spPr>
        <p:txBody>
          <a:bodyPr/>
          <a:lstStyle>
            <a:lvl1pPr marL="228600" indent="-228600">
              <a:buFontTx/>
              <a:buBlip>
                <a:blip r:embed="rId2"/>
              </a:buBlip>
              <a:defRPr sz="2400" baseline="0">
                <a:latin typeface="Arial" panose="020B0604020202020204" pitchFamily="34" charset="0"/>
                <a:ea typeface="Arial" panose="020B0604020202020204" pitchFamily="34" charset="0"/>
                <a:cs typeface="Arial" panose="020B0604020202020204" pitchFamily="34" charset="0"/>
              </a:defRPr>
            </a:lvl1pPr>
            <a:lvl2pPr marL="685800" indent="-228600">
              <a:buFontTx/>
              <a:buBlip>
                <a:blip r:embed="rId2"/>
              </a:buBlip>
              <a:defRPr sz="2200" baseline="0">
                <a:latin typeface="Arial" panose="020B0604020202020204" pitchFamily="34" charset="0"/>
                <a:ea typeface="Arial" panose="020B0604020202020204" pitchFamily="34" charset="0"/>
                <a:cs typeface="Arial" panose="020B0604020202020204" pitchFamily="34" charset="0"/>
              </a:defRPr>
            </a:lvl2pPr>
            <a:lvl3pPr marL="1143000" indent="-228600">
              <a:buFontTx/>
              <a:buBlip>
                <a:blip r:embed="rId2"/>
              </a:buBlip>
              <a:defRPr sz="200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65405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410732"/>
            <a:ext cx="10515600" cy="1917700"/>
          </a:xfrm>
          <a:prstGeom prst="rect">
            <a:avLst/>
          </a:prstGeom>
        </p:spPr>
        <p:txBody>
          <a:bodyPr anchor="b"/>
          <a:lstStyle>
            <a:lvl1pPr>
              <a:defRPr sz="4800" b="1" i="0">
                <a:solidFill>
                  <a:srgbClr val="80224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31851" y="3751264"/>
            <a:ext cx="10515600" cy="1481137"/>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300626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lvl1pPr>
              <a:defRPr>
                <a:solidFill>
                  <a:srgbClr val="80224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56200" cy="4351338"/>
          </a:xfrm>
          <a:prstGeom prst="rect">
            <a:avLst/>
          </a:prstGeom>
        </p:spPr>
        <p:txBody>
          <a:bodyPr/>
          <a:lstStyle>
            <a:lvl1pPr marL="228600" indent="-228600">
              <a:buFontTx/>
              <a:buBlip>
                <a:blip r:embed="rId2"/>
              </a:buBlip>
              <a:defRPr sz="2400">
                <a:latin typeface="Arial" panose="020B0604020202020204" pitchFamily="34" charset="0"/>
                <a:cs typeface="Arial" panose="020B0604020202020204" pitchFamily="34" charset="0"/>
              </a:defRPr>
            </a:lvl1pPr>
            <a:lvl2pPr marL="685800" indent="-228600">
              <a:buFontTx/>
              <a:buBlip>
                <a:blip r:embed="rId2"/>
              </a:buBlip>
              <a:defRPr sz="2200">
                <a:latin typeface="Arial" panose="020B0604020202020204" pitchFamily="34" charset="0"/>
                <a:cs typeface="Arial" panose="020B0604020202020204" pitchFamily="34" charset="0"/>
              </a:defRPr>
            </a:lvl2pPr>
            <a:lvl3pPr marL="1143000" indent="-228600">
              <a:buFontTx/>
              <a:buBlip>
                <a:blip r:embed="rId2"/>
              </a:buBlip>
              <a:defRPr sz="2000">
                <a:latin typeface="Arial" panose="020B0604020202020204" pitchFamily="34" charset="0"/>
                <a:cs typeface="Arial" panose="020B0604020202020204" pitchFamily="34" charset="0"/>
              </a:defRPr>
            </a:lvl3pPr>
            <a:lvl4pPr marL="1600200" indent="-228600">
              <a:buFontTx/>
              <a:buBlip>
                <a:blip r:embed="rId2"/>
              </a:buBlip>
              <a:defRPr sz="1800">
                <a:latin typeface="Arial" panose="020B0604020202020204" pitchFamily="34" charset="0"/>
                <a:cs typeface="Arial" panose="020B0604020202020204" pitchFamily="34" charset="0"/>
              </a:defRPr>
            </a:lvl4pPr>
            <a:lvl5pPr marL="2057400" indent="-228600">
              <a:buFontTx/>
              <a:buBlip>
                <a:blip r:embed="rId2"/>
              </a:buBlip>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25625"/>
            <a:ext cx="5156200" cy="4351338"/>
          </a:xfrm>
          <a:prstGeom prst="rect">
            <a:avLst/>
          </a:prstGeom>
        </p:spPr>
        <p:txBody>
          <a:bodyPr/>
          <a:lstStyle>
            <a:lvl1pPr marL="228600" indent="-228600">
              <a:buFontTx/>
              <a:buBlip>
                <a:blip r:embed="rId2"/>
              </a:buBlip>
              <a:defRPr sz="2400">
                <a:latin typeface="Arial" panose="020B0604020202020204" pitchFamily="34" charset="0"/>
                <a:cs typeface="Arial" panose="020B0604020202020204" pitchFamily="34" charset="0"/>
              </a:defRPr>
            </a:lvl1pPr>
            <a:lvl2pPr marL="685800" indent="-228600">
              <a:buFontTx/>
              <a:buBlip>
                <a:blip r:embed="rId2"/>
              </a:buBlip>
              <a:defRPr sz="2200">
                <a:latin typeface="Arial" panose="020B0604020202020204" pitchFamily="34" charset="0"/>
                <a:cs typeface="Arial" panose="020B0604020202020204" pitchFamily="34" charset="0"/>
              </a:defRPr>
            </a:lvl2pPr>
            <a:lvl3pPr marL="1143000" indent="-228600">
              <a:buFontTx/>
              <a:buBlip>
                <a:blip r:embed="rId2"/>
              </a:buBlip>
              <a:defRPr sz="2000">
                <a:latin typeface="Arial" panose="020B0604020202020204" pitchFamily="34" charset="0"/>
                <a:cs typeface="Arial" panose="020B0604020202020204" pitchFamily="34" charset="0"/>
              </a:defRPr>
            </a:lvl3pPr>
            <a:lvl4pPr marL="1600200" indent="-228600">
              <a:buFontTx/>
              <a:buBlip>
                <a:blip r:embed="rId2"/>
              </a:buBlip>
              <a:defRPr sz="1800">
                <a:latin typeface="Arial" panose="020B0604020202020204" pitchFamily="34" charset="0"/>
                <a:cs typeface="Arial" panose="020B0604020202020204" pitchFamily="34" charset="0"/>
              </a:defRPr>
            </a:lvl4pPr>
            <a:lvl5pPr marL="2057400" indent="-228600">
              <a:buFontTx/>
              <a:buBlip>
                <a:blip r:embed="rId2"/>
              </a:buBlip>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1327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Layout">
    <p:spTree>
      <p:nvGrpSpPr>
        <p:cNvPr id="1" name=""/>
        <p:cNvGrpSpPr/>
        <p:nvPr/>
      </p:nvGrpSpPr>
      <p:grpSpPr>
        <a:xfrm>
          <a:off x="0" y="0"/>
          <a:ext cx="0" cy="0"/>
          <a:chOff x="0" y="0"/>
          <a:chExt cx="0" cy="0"/>
        </a:xfrm>
      </p:grpSpPr>
      <p:sp>
        <p:nvSpPr>
          <p:cNvPr id="13" name="Text Placeholder 12"/>
          <p:cNvSpPr>
            <a:spLocks noGrp="1"/>
          </p:cNvSpPr>
          <p:nvPr>
            <p:ph type="body" sz="quarter" idx="11"/>
          </p:nvPr>
        </p:nvSpPr>
        <p:spPr>
          <a:xfrm>
            <a:off x="1168400" y="1103313"/>
            <a:ext cx="10143067" cy="4043362"/>
          </a:xfrm>
          <a:prstGeom prst="rect">
            <a:avLst/>
          </a:prstGeom>
        </p:spPr>
        <p:txBody>
          <a:bodyPr/>
          <a:lstStyle>
            <a:lvl1pPr marL="228600" indent="-228600">
              <a:buFontTx/>
              <a:buBlip>
                <a:blip r:embed="rId2"/>
              </a:buBlip>
              <a:defRPr sz="2400" baseline="0">
                <a:latin typeface="Arial" panose="020B0604020202020204" pitchFamily="34" charset="0"/>
                <a:cs typeface="Arial" panose="020B0604020202020204" pitchFamily="34" charset="0"/>
              </a:defRPr>
            </a:lvl1pPr>
            <a:lvl2pPr marL="685800" indent="-228600">
              <a:buFontTx/>
              <a:buBlip>
                <a:blip r:embed="rId2"/>
              </a:buBlip>
              <a:defRPr sz="2200" baseline="0">
                <a:latin typeface="Arial" panose="020B0604020202020204" pitchFamily="34" charset="0"/>
                <a:cs typeface="Arial" panose="020B0604020202020204" pitchFamily="34" charset="0"/>
              </a:defRPr>
            </a:lvl2pPr>
            <a:lvl3pPr marL="1143000" indent="-228600">
              <a:buFontTx/>
              <a:buBlip>
                <a:blip r:embed="rId2"/>
              </a:buBlip>
              <a:defRPr sz="2000" baseline="0">
                <a:latin typeface="Arial" panose="020B0604020202020204" pitchFamily="34" charset="0"/>
                <a:cs typeface="Arial" panose="020B0604020202020204" pitchFamily="34" charset="0"/>
              </a:defRPr>
            </a:lvl3pPr>
            <a:lvl4pPr marL="1600200" indent="-228600">
              <a:buFontTx/>
              <a:buBlip>
                <a:blip r:embed="rId2"/>
              </a:buBlip>
              <a:defRPr sz="1800" baseline="0">
                <a:latin typeface="Arial" panose="020B0604020202020204" pitchFamily="34" charset="0"/>
                <a:cs typeface="Arial" panose="020B0604020202020204" pitchFamily="34" charset="0"/>
              </a:defRPr>
            </a:lvl4pPr>
            <a:lvl5pPr marL="2057400" indent="-228600">
              <a:buFontTx/>
              <a:buBlip>
                <a:blip r:embed="rId2"/>
              </a:buBlip>
              <a:defRPr sz="1600" baseline="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775504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28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183717" y="987426"/>
            <a:ext cx="6172200" cy="4873625"/>
          </a:xfrm>
          <a:prstGeom prst="rect">
            <a:avLst/>
          </a:prstGeom>
        </p:spPr>
        <p:txBody>
          <a:bodyPr/>
          <a:lstStyle>
            <a:lvl1pPr marL="228600" indent="-228600">
              <a:buFontTx/>
              <a:buBlip>
                <a:blip r:embed="rId2"/>
              </a:buBlip>
              <a:defRPr sz="2400"/>
            </a:lvl1pPr>
            <a:lvl2pPr marL="685800" indent="-228600">
              <a:buFontTx/>
              <a:buBlip>
                <a:blip r:embed="rId2"/>
              </a:buBlip>
              <a:defRPr sz="2200"/>
            </a:lvl2pPr>
            <a:lvl3pPr marL="1143000" indent="-228600">
              <a:buFontTx/>
              <a:buBlip>
                <a:blip r:embed="rId2"/>
              </a:buBlip>
              <a:defRPr sz="2000"/>
            </a:lvl3pPr>
            <a:lvl4pPr marL="1600200" indent="-228600">
              <a:buFontTx/>
              <a:buBlip>
                <a:blip r:embed="rId2"/>
              </a:buBlip>
              <a:defRPr sz="1800"/>
            </a:lvl4pPr>
            <a:lvl5pPr marL="2057400" indent="-228600">
              <a:buFontTx/>
              <a:buBlip>
                <a:blip r:embed="rId2"/>
              </a:buBlip>
              <a:defRPr sz="16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40318" y="2057400"/>
            <a:ext cx="3932767" cy="3811588"/>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243348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86982"/>
          </a:xfrm>
          <a:prstGeom prst="rect">
            <a:avLst/>
          </a:prstGeom>
        </p:spPr>
        <p:txBody>
          <a:bodyPr/>
          <a:lstStyle>
            <a:lvl1pPr>
              <a:defRPr sz="2800" b="1" i="0" cap="all" baseline="0">
                <a:solidFill>
                  <a:srgbClr val="802245"/>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1187777"/>
            <a:ext cx="10515600" cy="4989186"/>
          </a:xfrm>
          <a:prstGeom prst="rect">
            <a:avLst/>
          </a:prstGeom>
        </p:spPr>
        <p:txBody>
          <a:bodyPr/>
          <a:lstStyle>
            <a:lvl1pPr marL="228600" indent="-228600">
              <a:buFontTx/>
              <a:buBlip>
                <a:blip r:embed="rId2"/>
              </a:buBlip>
              <a:defRPr sz="2400" baseline="0">
                <a:latin typeface="Arial" panose="020B0604020202020204" pitchFamily="34" charset="0"/>
                <a:ea typeface="Arial" panose="020B0604020202020204" pitchFamily="34" charset="0"/>
                <a:cs typeface="Arial" panose="020B0604020202020204" pitchFamily="34" charset="0"/>
              </a:defRPr>
            </a:lvl1pPr>
            <a:lvl2pPr marL="685800" indent="-228600">
              <a:buFontTx/>
              <a:buBlip>
                <a:blip r:embed="rId2"/>
              </a:buBlip>
              <a:defRPr sz="2200" baseline="0">
                <a:latin typeface="Arial" panose="020B0604020202020204" pitchFamily="34" charset="0"/>
                <a:ea typeface="Arial" panose="020B0604020202020204" pitchFamily="34" charset="0"/>
                <a:cs typeface="Arial" panose="020B0604020202020204" pitchFamily="34" charset="0"/>
              </a:defRPr>
            </a:lvl2pPr>
            <a:lvl3pPr marL="1143000" indent="-228600">
              <a:buFontTx/>
              <a:buBlip>
                <a:blip r:embed="rId2"/>
              </a:buBlip>
              <a:defRPr sz="2000" baseline="0">
                <a:latin typeface="Arial" panose="020B0604020202020204" pitchFamily="34" charset="0"/>
                <a:ea typeface="Arial" panose="020B0604020202020204" pitchFamily="34" charset="0"/>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7660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410732"/>
            <a:ext cx="10515600" cy="1917700"/>
          </a:xfrm>
          <a:prstGeom prst="rect">
            <a:avLst/>
          </a:prstGeom>
        </p:spPr>
        <p:txBody>
          <a:bodyPr anchor="b"/>
          <a:lstStyle>
            <a:lvl1pPr>
              <a:defRPr sz="4800" b="1" i="0">
                <a:solidFill>
                  <a:srgbClr val="802245"/>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1851" y="3751264"/>
            <a:ext cx="10515600" cy="1481137"/>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20867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lvl1pPr>
              <a:defRPr>
                <a:solidFill>
                  <a:srgbClr val="8022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56200" cy="4351338"/>
          </a:xfrm>
          <a:prstGeom prst="rect">
            <a:avLst/>
          </a:prstGeom>
        </p:spPr>
        <p:txBody>
          <a:bodyPr/>
          <a:lstStyle>
            <a:lvl1pPr marL="228600" indent="-228600">
              <a:buFontTx/>
              <a:buBlip>
                <a:blip r:embed="rId2"/>
              </a:buBlip>
              <a:defRPr sz="2400">
                <a:latin typeface="Arial" panose="020B0604020202020204" pitchFamily="34" charset="0"/>
                <a:cs typeface="Arial" panose="020B0604020202020204" pitchFamily="34" charset="0"/>
              </a:defRPr>
            </a:lvl1pPr>
            <a:lvl2pPr marL="685800" indent="-228600">
              <a:buFontTx/>
              <a:buBlip>
                <a:blip r:embed="rId2"/>
              </a:buBlip>
              <a:defRPr sz="2200">
                <a:latin typeface="Arial" panose="020B0604020202020204" pitchFamily="34" charset="0"/>
                <a:cs typeface="Arial" panose="020B0604020202020204" pitchFamily="34" charset="0"/>
              </a:defRPr>
            </a:lvl2pPr>
            <a:lvl3pPr marL="1143000" indent="-228600">
              <a:buFontTx/>
              <a:buBlip>
                <a:blip r:embed="rId2"/>
              </a:buBlip>
              <a:defRPr sz="2000">
                <a:latin typeface="Arial" panose="020B0604020202020204" pitchFamily="34" charset="0"/>
                <a:cs typeface="Arial" panose="020B0604020202020204" pitchFamily="34" charset="0"/>
              </a:defRPr>
            </a:lvl3pPr>
            <a:lvl4pPr marL="1600200" indent="-228600">
              <a:buFontTx/>
              <a:buBlip>
                <a:blip r:embed="rId2"/>
              </a:buBlip>
              <a:defRPr sz="1800">
                <a:latin typeface="Arial" panose="020B0604020202020204" pitchFamily="34" charset="0"/>
                <a:cs typeface="Arial" panose="020B0604020202020204" pitchFamily="34" charset="0"/>
              </a:defRPr>
            </a:lvl4pPr>
            <a:lvl5pPr marL="2057400" indent="-228600">
              <a:buFontTx/>
              <a:buBlip>
                <a:blip r:embed="rId2"/>
              </a:buBlip>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a:prstGeom prst="rect">
            <a:avLst/>
          </a:prstGeom>
        </p:spPr>
        <p:txBody>
          <a:bodyPr/>
          <a:lstStyle>
            <a:lvl1pPr marL="228600" indent="-228600">
              <a:buFontTx/>
              <a:buBlip>
                <a:blip r:embed="rId2"/>
              </a:buBlip>
              <a:defRPr sz="2400">
                <a:latin typeface="Arial" panose="020B0604020202020204" pitchFamily="34" charset="0"/>
                <a:cs typeface="Arial" panose="020B0604020202020204" pitchFamily="34" charset="0"/>
              </a:defRPr>
            </a:lvl1pPr>
            <a:lvl2pPr marL="685800" indent="-228600">
              <a:buFontTx/>
              <a:buBlip>
                <a:blip r:embed="rId2"/>
              </a:buBlip>
              <a:defRPr sz="2200">
                <a:latin typeface="Arial" panose="020B0604020202020204" pitchFamily="34" charset="0"/>
                <a:cs typeface="Arial" panose="020B0604020202020204" pitchFamily="34" charset="0"/>
              </a:defRPr>
            </a:lvl2pPr>
            <a:lvl3pPr marL="1143000" indent="-228600">
              <a:buFontTx/>
              <a:buBlip>
                <a:blip r:embed="rId2"/>
              </a:buBlip>
              <a:defRPr sz="2000">
                <a:latin typeface="Arial" panose="020B0604020202020204" pitchFamily="34" charset="0"/>
                <a:cs typeface="Arial" panose="020B0604020202020204" pitchFamily="34" charset="0"/>
              </a:defRPr>
            </a:lvl3pPr>
            <a:lvl4pPr marL="1600200" indent="-228600">
              <a:buFontTx/>
              <a:buBlip>
                <a:blip r:embed="rId2"/>
              </a:buBlip>
              <a:defRPr sz="1800">
                <a:latin typeface="Arial" panose="020B0604020202020204" pitchFamily="34" charset="0"/>
                <a:cs typeface="Arial" panose="020B0604020202020204" pitchFamily="34" charset="0"/>
              </a:defRPr>
            </a:lvl4pPr>
            <a:lvl5pPr marL="2057400" indent="-228600">
              <a:buFontTx/>
              <a:buBlip>
                <a:blip r:embed="rId2"/>
              </a:buBlip>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92482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3.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7D2248"/>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3D32953-4CD2-0B45-9E4A-3089C24A82C1}"/>
              </a:ext>
            </a:extLst>
          </p:cNvPr>
          <p:cNvSpPr txBox="1">
            <a:spLocks/>
          </p:cNvSpPr>
          <p:nvPr/>
        </p:nvSpPr>
        <p:spPr>
          <a:xfrm>
            <a:off x="914400" y="1122363"/>
            <a:ext cx="10363200" cy="2387600"/>
          </a:xfrm>
          <a:prstGeom prst="rect">
            <a:avLst/>
          </a:prstGeom>
        </p:spPr>
        <p:txBody>
          <a:bodyPr anchor="ct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endParaRPr lang="en-US" sz="5400" dirty="0">
              <a:latin typeface="Arial" charset="0"/>
              <a:ea typeface="Arial" charset="0"/>
              <a:cs typeface="Arial" charset="0"/>
            </a:endParaRPr>
          </a:p>
        </p:txBody>
      </p:sp>
      <p:sp>
        <p:nvSpPr>
          <p:cNvPr id="9" name="Subtitle 2">
            <a:extLst>
              <a:ext uri="{FF2B5EF4-FFF2-40B4-BE49-F238E27FC236}">
                <a16:creationId xmlns:a16="http://schemas.microsoft.com/office/drawing/2014/main" id="{05AFB76D-0888-A546-B828-5BE5966ED6B3}"/>
              </a:ext>
            </a:extLst>
          </p:cNvPr>
          <p:cNvSpPr txBox="1">
            <a:spLocks/>
          </p:cNvSpPr>
          <p:nvPr/>
        </p:nvSpPr>
        <p:spPr>
          <a:xfrm>
            <a:off x="1524000" y="3602038"/>
            <a:ext cx="9144000" cy="1655762"/>
          </a:xfrm>
          <a:prstGeom prst="rect">
            <a:avLst/>
          </a:prstGeom>
        </p:spPr>
        <p:txBody>
          <a:bodyPr anchor="ct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fontAlgn="auto">
              <a:spcAft>
                <a:spcPts val="0"/>
              </a:spcAft>
              <a:defRPr/>
            </a:pPr>
            <a:endParaRPr lang="en-US" sz="2400" dirty="0">
              <a:latin typeface="Arial" charset="0"/>
              <a:ea typeface="Arial" charset="0"/>
              <a:cs typeface="Arial" charset="0"/>
            </a:endParaRPr>
          </a:p>
        </p:txBody>
      </p:sp>
      <p:pic>
        <p:nvPicPr>
          <p:cNvPr id="7" name="Picture 6">
            <a:extLst>
              <a:ext uri="{FF2B5EF4-FFF2-40B4-BE49-F238E27FC236}">
                <a16:creationId xmlns:a16="http://schemas.microsoft.com/office/drawing/2014/main" id="{76AFEFDC-0386-774C-962C-019FC46BDC5A}"/>
              </a:ext>
            </a:extLst>
          </p:cNvPr>
          <p:cNvPicPr>
            <a:picLocks noChangeAspect="1"/>
          </p:cNvPicPr>
          <p:nvPr userDrawn="1"/>
        </p:nvPicPr>
        <p:blipFill>
          <a:blip r:embed="rId3"/>
          <a:stretch>
            <a:fillRect/>
          </a:stretch>
        </p:blipFill>
        <p:spPr>
          <a:xfrm>
            <a:off x="8719125" y="5597518"/>
            <a:ext cx="4655128" cy="1962923"/>
          </a:xfrm>
          <a:prstGeom prst="rect">
            <a:avLst/>
          </a:prstGeom>
        </p:spPr>
      </p:pic>
      <p:pic>
        <p:nvPicPr>
          <p:cNvPr id="11" name="Picture 10">
            <a:extLst>
              <a:ext uri="{FF2B5EF4-FFF2-40B4-BE49-F238E27FC236}">
                <a16:creationId xmlns:a16="http://schemas.microsoft.com/office/drawing/2014/main" id="{8EA93A86-51C9-D343-89B2-9592834D29B9}"/>
              </a:ext>
            </a:extLst>
          </p:cNvPr>
          <p:cNvPicPr>
            <a:picLocks noChangeAspect="1"/>
          </p:cNvPicPr>
          <p:nvPr userDrawn="1"/>
        </p:nvPicPr>
        <p:blipFill>
          <a:blip r:embed="rId4"/>
          <a:stretch>
            <a:fillRect/>
          </a:stretch>
        </p:blipFill>
        <p:spPr>
          <a:xfrm>
            <a:off x="1" y="5257800"/>
            <a:ext cx="12230353" cy="1161486"/>
          </a:xfrm>
          <a:prstGeom prst="rect">
            <a:avLst/>
          </a:prstGeom>
        </p:spPr>
      </p:pic>
    </p:spTree>
    <p:extLst>
      <p:ext uri="{BB962C8B-B14F-4D97-AF65-F5344CB8AC3E}">
        <p14:creationId xmlns:p14="http://schemas.microsoft.com/office/powerpoint/2010/main" val="1747039970"/>
      </p:ext>
    </p:extLst>
  </p:cSld>
  <p:clrMap bg1="lt1" tx1="dk1" bg2="lt2" tx2="dk2" accent1="accent1" accent2="accent2" accent3="accent3" accent4="accent4" accent5="accent5" accent6="accent6" hlink="hlink" folHlink="folHlink"/>
  <p:sldLayoutIdLst>
    <p:sldLayoutId id="2147483661" r:id="rId1"/>
  </p:sldLayoutIdLst>
  <p:txStyles>
    <p:titleStyle>
      <a:lvl1pPr algn="ctr" rtl="0" eaLnBrk="1" fontAlgn="base" hangingPunct="1">
        <a:lnSpc>
          <a:spcPct val="90000"/>
        </a:lnSpc>
        <a:spcBef>
          <a:spcPct val="0"/>
        </a:spcBef>
        <a:spcAft>
          <a:spcPct val="0"/>
        </a:spcAft>
        <a:defRPr sz="440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3D32953-4CD2-0B45-9E4A-3089C24A82C1}"/>
              </a:ext>
            </a:extLst>
          </p:cNvPr>
          <p:cNvSpPr txBox="1">
            <a:spLocks/>
          </p:cNvSpPr>
          <p:nvPr/>
        </p:nvSpPr>
        <p:spPr>
          <a:xfrm>
            <a:off x="914400" y="1122363"/>
            <a:ext cx="10363200" cy="2387600"/>
          </a:xfrm>
          <a:prstGeom prst="rect">
            <a:avLst/>
          </a:prstGeom>
        </p:spPr>
        <p:txBody>
          <a:bodyPr anchor="ct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endParaRPr lang="en-US" sz="5400" dirty="0">
              <a:latin typeface="Arial" charset="0"/>
              <a:ea typeface="Arial" charset="0"/>
              <a:cs typeface="Arial" charset="0"/>
            </a:endParaRPr>
          </a:p>
        </p:txBody>
      </p:sp>
      <p:sp>
        <p:nvSpPr>
          <p:cNvPr id="9" name="Subtitle 2">
            <a:extLst>
              <a:ext uri="{FF2B5EF4-FFF2-40B4-BE49-F238E27FC236}">
                <a16:creationId xmlns:a16="http://schemas.microsoft.com/office/drawing/2014/main" id="{05AFB76D-0888-A546-B828-5BE5966ED6B3}"/>
              </a:ext>
            </a:extLst>
          </p:cNvPr>
          <p:cNvSpPr txBox="1">
            <a:spLocks/>
          </p:cNvSpPr>
          <p:nvPr/>
        </p:nvSpPr>
        <p:spPr>
          <a:xfrm>
            <a:off x="1524000" y="3602038"/>
            <a:ext cx="9144000" cy="1655762"/>
          </a:xfrm>
          <a:prstGeom prst="rect">
            <a:avLst/>
          </a:prstGeom>
        </p:spPr>
        <p:txBody>
          <a:bodyPr anchor="ct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fontAlgn="auto">
              <a:spcAft>
                <a:spcPts val="0"/>
              </a:spcAft>
              <a:defRPr/>
            </a:pPr>
            <a:endParaRPr lang="en-US" sz="2400" dirty="0">
              <a:latin typeface="Arial" charset="0"/>
              <a:ea typeface="Arial" charset="0"/>
              <a:cs typeface="Arial" charset="0"/>
            </a:endParaRPr>
          </a:p>
        </p:txBody>
      </p:sp>
      <p:pic>
        <p:nvPicPr>
          <p:cNvPr id="1029" name="Picture 3">
            <a:extLst>
              <a:ext uri="{FF2B5EF4-FFF2-40B4-BE49-F238E27FC236}">
                <a16:creationId xmlns:a16="http://schemas.microsoft.com/office/drawing/2014/main" id="{8936EF9D-9715-F74F-BC02-5E7D5B34190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85400" y="6438900"/>
            <a:ext cx="1788584"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6ED69E2-1F43-F841-966B-112A53E3E696}"/>
              </a:ext>
            </a:extLst>
          </p:cNvPr>
          <p:cNvPicPr>
            <a:picLocks noChangeAspect="1"/>
          </p:cNvPicPr>
          <p:nvPr userDrawn="1"/>
        </p:nvPicPr>
        <p:blipFill>
          <a:blip r:embed="rId8"/>
          <a:stretch>
            <a:fillRect/>
          </a:stretch>
        </p:blipFill>
        <p:spPr>
          <a:xfrm>
            <a:off x="0" y="5349876"/>
            <a:ext cx="12192000" cy="1162821"/>
          </a:xfrm>
          <a:prstGeom prst="rect">
            <a:avLst/>
          </a:prstGeom>
        </p:spPr>
      </p:pic>
    </p:spTree>
    <p:extLst>
      <p:ext uri="{BB962C8B-B14F-4D97-AF65-F5344CB8AC3E}">
        <p14:creationId xmlns:p14="http://schemas.microsoft.com/office/powerpoint/2010/main" val="58483404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3D32953-4CD2-0B45-9E4A-3089C24A82C1}"/>
              </a:ext>
            </a:extLst>
          </p:cNvPr>
          <p:cNvSpPr txBox="1">
            <a:spLocks/>
          </p:cNvSpPr>
          <p:nvPr/>
        </p:nvSpPr>
        <p:spPr>
          <a:xfrm>
            <a:off x="914400" y="1122363"/>
            <a:ext cx="10363200" cy="2387600"/>
          </a:xfrm>
          <a:prstGeom prst="rect">
            <a:avLst/>
          </a:prstGeom>
        </p:spPr>
        <p:txBody>
          <a:bodyPr anchor="ct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endParaRPr lang="en-US" sz="5400">
              <a:latin typeface="Arial" charset="0"/>
              <a:ea typeface="Arial" charset="0"/>
              <a:cs typeface="Arial" charset="0"/>
            </a:endParaRPr>
          </a:p>
        </p:txBody>
      </p:sp>
      <p:sp>
        <p:nvSpPr>
          <p:cNvPr id="9" name="Subtitle 2">
            <a:extLst>
              <a:ext uri="{FF2B5EF4-FFF2-40B4-BE49-F238E27FC236}">
                <a16:creationId xmlns:a16="http://schemas.microsoft.com/office/drawing/2014/main" id="{05AFB76D-0888-A546-B828-5BE5966ED6B3}"/>
              </a:ext>
            </a:extLst>
          </p:cNvPr>
          <p:cNvSpPr txBox="1">
            <a:spLocks/>
          </p:cNvSpPr>
          <p:nvPr/>
        </p:nvSpPr>
        <p:spPr>
          <a:xfrm>
            <a:off x="1524000" y="3602038"/>
            <a:ext cx="9144000" cy="1655762"/>
          </a:xfrm>
          <a:prstGeom prst="rect">
            <a:avLst/>
          </a:prstGeom>
        </p:spPr>
        <p:txBody>
          <a:bodyPr anchor="ct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fontAlgn="auto">
              <a:spcAft>
                <a:spcPts val="0"/>
              </a:spcAft>
              <a:defRPr/>
            </a:pPr>
            <a:endParaRPr lang="en-US" sz="2400">
              <a:latin typeface="Arial" charset="0"/>
              <a:ea typeface="Arial" charset="0"/>
              <a:cs typeface="Arial" charset="0"/>
            </a:endParaRPr>
          </a:p>
        </p:txBody>
      </p:sp>
      <p:pic>
        <p:nvPicPr>
          <p:cNvPr id="1029" name="Picture 3">
            <a:extLst>
              <a:ext uri="{FF2B5EF4-FFF2-40B4-BE49-F238E27FC236}">
                <a16:creationId xmlns:a16="http://schemas.microsoft.com/office/drawing/2014/main" id="{8936EF9D-9715-F74F-BC02-5E7D5B341900}"/>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0185400" y="6438900"/>
            <a:ext cx="1788584"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6ED69E2-1F43-F841-966B-112A53E3E696}"/>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0" y="5349876"/>
            <a:ext cx="12192000" cy="1162821"/>
          </a:xfrm>
          <a:prstGeom prst="rect">
            <a:avLst/>
          </a:prstGeom>
        </p:spPr>
      </p:pic>
    </p:spTree>
    <p:extLst>
      <p:ext uri="{BB962C8B-B14F-4D97-AF65-F5344CB8AC3E}">
        <p14:creationId xmlns:p14="http://schemas.microsoft.com/office/powerpoint/2010/main" val="89481526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www.winchester.gov.uk/cwr" TargetMode="External"/><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winchester.gov.uk/cwr"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DCA348-9D13-484A-B704-3B9CC777EAE6}"/>
              </a:ext>
            </a:extLst>
          </p:cNvPr>
          <p:cNvSpPr>
            <a:spLocks noGrp="1"/>
          </p:cNvSpPr>
          <p:nvPr>
            <p:ph type="title"/>
          </p:nvPr>
        </p:nvSpPr>
        <p:spPr>
          <a:xfrm>
            <a:off x="2189595" y="1077372"/>
            <a:ext cx="7886700" cy="1325563"/>
          </a:xfrm>
        </p:spPr>
        <p:txBody>
          <a:bodyPr/>
          <a:lstStyle/>
          <a:p>
            <a:r>
              <a:rPr lang="en-GB" sz="4000" dirty="0"/>
              <a:t>OPEN FORUM</a:t>
            </a:r>
            <a:br>
              <a:rPr lang="en-GB" sz="4000" dirty="0"/>
            </a:br>
            <a:r>
              <a:rPr lang="en-GB" sz="4000" dirty="0"/>
              <a:t/>
            </a:r>
            <a:br>
              <a:rPr lang="en-GB" sz="4000" dirty="0"/>
            </a:br>
            <a:r>
              <a:rPr lang="en-GB" sz="4000" dirty="0"/>
              <a:t> 22 November 2021 </a:t>
            </a:r>
            <a:br>
              <a:rPr lang="en-GB" sz="4000" dirty="0"/>
            </a:br>
            <a:r>
              <a:rPr lang="en-GB" sz="4000" dirty="0"/>
              <a:t/>
            </a:r>
            <a:br>
              <a:rPr lang="en-GB" sz="4000" dirty="0"/>
            </a:br>
            <a:r>
              <a:rPr lang="en-GB" sz="4000" dirty="0">
                <a:solidFill>
                  <a:prstClr val="white"/>
                </a:solidFill>
              </a:rPr>
              <a:t>Central Winchester Regeneration (CWR)</a:t>
            </a:r>
            <a:br>
              <a:rPr lang="en-GB" sz="4000" dirty="0">
                <a:solidFill>
                  <a:prstClr val="white"/>
                </a:solidFill>
              </a:rPr>
            </a:br>
            <a:endParaRPr lang="en-GB" sz="4000" dirty="0"/>
          </a:p>
        </p:txBody>
      </p:sp>
    </p:spTree>
    <p:extLst>
      <p:ext uri="{BB962C8B-B14F-4D97-AF65-F5344CB8AC3E}">
        <p14:creationId xmlns:p14="http://schemas.microsoft.com/office/powerpoint/2010/main" val="1667689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DCA348-9D13-484A-B704-3B9CC777EAE6}"/>
              </a:ext>
            </a:extLst>
          </p:cNvPr>
          <p:cNvSpPr>
            <a:spLocks noGrp="1"/>
          </p:cNvSpPr>
          <p:nvPr>
            <p:ph type="title"/>
          </p:nvPr>
        </p:nvSpPr>
        <p:spPr>
          <a:xfrm>
            <a:off x="2172662" y="2347372"/>
            <a:ext cx="7886700" cy="1325563"/>
          </a:xfrm>
        </p:spPr>
        <p:txBody>
          <a:bodyPr/>
          <a:lstStyle/>
          <a:p>
            <a:r>
              <a:rPr lang="en-GB" sz="4000" dirty="0">
                <a:solidFill>
                  <a:prstClr val="white"/>
                </a:solidFill>
              </a:rPr>
              <a:t>Business Case Progress Update</a:t>
            </a:r>
            <a:br>
              <a:rPr lang="en-GB" sz="4000" dirty="0">
                <a:solidFill>
                  <a:prstClr val="white"/>
                </a:solidFill>
              </a:rPr>
            </a:br>
            <a:r>
              <a:rPr lang="en-GB" sz="4000" dirty="0">
                <a:solidFill>
                  <a:prstClr val="white"/>
                </a:solidFill>
              </a:rPr>
              <a:t/>
            </a:r>
            <a:br>
              <a:rPr lang="en-GB" sz="4000" dirty="0">
                <a:solidFill>
                  <a:prstClr val="white"/>
                </a:solidFill>
              </a:rPr>
            </a:br>
            <a:endParaRPr lang="en-GB" sz="4000" dirty="0"/>
          </a:p>
        </p:txBody>
      </p:sp>
    </p:spTree>
    <p:extLst>
      <p:ext uri="{BB962C8B-B14F-4D97-AF65-F5344CB8AC3E}">
        <p14:creationId xmlns:p14="http://schemas.microsoft.com/office/powerpoint/2010/main" val="735210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BA3CAB-2C52-6841-8D45-2CC327EFB1E3}"/>
              </a:ext>
            </a:extLst>
          </p:cNvPr>
          <p:cNvSpPr>
            <a:spLocks noGrp="1"/>
          </p:cNvSpPr>
          <p:nvPr>
            <p:ph idx="1"/>
          </p:nvPr>
        </p:nvSpPr>
        <p:spPr>
          <a:xfrm>
            <a:off x="2152650" y="1576251"/>
            <a:ext cx="4674870" cy="4600712"/>
          </a:xfrm>
        </p:spPr>
        <p:txBody>
          <a:bodyPr/>
          <a:lstStyle/>
          <a:p>
            <a:pPr marL="0" indent="0" fontAlgn="auto">
              <a:lnSpc>
                <a:spcPct val="100000"/>
              </a:lnSpc>
              <a:spcBef>
                <a:spcPts val="0"/>
              </a:spcBef>
              <a:spcAft>
                <a:spcPts val="0"/>
              </a:spcAft>
              <a:buNone/>
              <a:defRPr/>
            </a:pPr>
            <a:endParaRPr lang="en-US" dirty="0"/>
          </a:p>
          <a:p>
            <a:pPr marL="0" indent="0" fontAlgn="auto">
              <a:lnSpc>
                <a:spcPct val="100000"/>
              </a:lnSpc>
              <a:spcBef>
                <a:spcPts val="0"/>
              </a:spcBef>
              <a:spcAft>
                <a:spcPts val="0"/>
              </a:spcAft>
              <a:buNone/>
              <a:defRPr/>
            </a:pPr>
            <a:endParaRPr lang="en-US" dirty="0"/>
          </a:p>
        </p:txBody>
      </p:sp>
      <p:sp>
        <p:nvSpPr>
          <p:cNvPr id="6" name="Title 1">
            <a:extLst>
              <a:ext uri="{FF2B5EF4-FFF2-40B4-BE49-F238E27FC236}">
                <a16:creationId xmlns:a16="http://schemas.microsoft.com/office/drawing/2014/main" id="{F71F73B9-0A18-4933-8A06-E69372B9C246}"/>
              </a:ext>
            </a:extLst>
          </p:cNvPr>
          <p:cNvSpPr txBox="1">
            <a:spLocks/>
          </p:cNvSpPr>
          <p:nvPr/>
        </p:nvSpPr>
        <p:spPr>
          <a:xfrm>
            <a:off x="885825" y="517526"/>
            <a:ext cx="7886700" cy="587375"/>
          </a:xfrm>
          <a:prstGeom prst="rect">
            <a:avLst/>
          </a:prstGeom>
        </p:spPr>
        <p:txBody>
          <a:bodyPr/>
          <a:lstStyle>
            <a:lvl1pPr algn="l" rtl="0" eaLnBrk="1" fontAlgn="base" hangingPunct="1">
              <a:lnSpc>
                <a:spcPct val="90000"/>
              </a:lnSpc>
              <a:spcBef>
                <a:spcPct val="0"/>
              </a:spcBef>
              <a:spcAft>
                <a:spcPct val="0"/>
              </a:spcAft>
              <a:defRPr sz="2800" b="1" i="0" kern="1200" cap="all" baseline="0">
                <a:solidFill>
                  <a:srgbClr val="802245"/>
                </a:solidFill>
                <a:latin typeface="Arial" panose="020B0604020202020204" pitchFamily="34" charset="0"/>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all" spc="0" normalizeH="0" baseline="0" noProof="0" dirty="0">
                <a:ln>
                  <a:noFill/>
                </a:ln>
                <a:solidFill>
                  <a:srgbClr val="802245"/>
                </a:solidFill>
                <a:effectLst/>
                <a:uLnTx/>
                <a:uFillTx/>
                <a:latin typeface="Arial" panose="020B0604020202020204" pitchFamily="34" charset="0"/>
                <a:cs typeface="Arial" panose="020B0604020202020204" pitchFamily="34" charset="0"/>
              </a:rPr>
              <a:t>The</a:t>
            </a:r>
            <a:r>
              <a:rPr kumimoji="0" lang="en-US" sz="2800" b="1" i="0" u="none" strike="noStrike" kern="1200" cap="all" spc="0" normalizeH="0" noProof="0" dirty="0">
                <a:ln>
                  <a:noFill/>
                </a:ln>
                <a:solidFill>
                  <a:srgbClr val="802245"/>
                </a:solidFill>
                <a:effectLst/>
                <a:uLnTx/>
                <a:uFillTx/>
                <a:latin typeface="Arial" panose="020B0604020202020204" pitchFamily="34" charset="0"/>
                <a:cs typeface="Arial" panose="020B0604020202020204" pitchFamily="34" charset="0"/>
              </a:rPr>
              <a:t> Outline business case</a:t>
            </a:r>
            <a:endParaRPr kumimoji="0" lang="en-US" sz="2800" b="1" i="0" u="none" strike="noStrike" kern="1200" cap="all" spc="0" normalizeH="0" baseline="0" noProof="0" dirty="0">
              <a:ln>
                <a:noFill/>
              </a:ln>
              <a:solidFill>
                <a:srgbClr val="802245"/>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F94C7B7-E379-4891-BD7C-7562347D8BDB}"/>
              </a:ext>
            </a:extLst>
          </p:cNvPr>
          <p:cNvSpPr/>
          <p:nvPr/>
        </p:nvSpPr>
        <p:spPr>
          <a:xfrm>
            <a:off x="885825" y="1432999"/>
            <a:ext cx="9663642" cy="3785652"/>
          </a:xfrm>
          <a:prstGeom prst="rect">
            <a:avLst/>
          </a:prstGeom>
        </p:spPr>
        <p:txBody>
          <a:bodyPr wrap="square">
            <a:spAutoFit/>
          </a:bodyPr>
          <a:lstStyle/>
          <a:p>
            <a:pPr marL="355600" marR="0" lvl="0"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Outline Business Case (OBC) expands on the work undertaken at the SOC stage and examines all 5 cases following the Green Book approach;</a:t>
            </a:r>
          </a:p>
          <a:p>
            <a:pPr marL="812800" marR="0" lvl="1"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Strategic</a:t>
            </a:r>
          </a:p>
          <a:p>
            <a:pPr marL="812800" marR="0" lvl="1"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Economic</a:t>
            </a:r>
          </a:p>
          <a:p>
            <a:pPr marL="812800" marR="0" lvl="1"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Commercial</a:t>
            </a:r>
          </a:p>
          <a:p>
            <a:pPr marL="812800" marR="0" lvl="1"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a:t>
            </a:r>
          </a:p>
          <a:p>
            <a:pPr marL="812800" marR="0" lvl="1"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Management</a:t>
            </a:r>
          </a:p>
          <a:p>
            <a:pPr marL="355600" indent="-355600">
              <a:lnSpc>
                <a:spcPct val="150000"/>
              </a:lnSpc>
              <a:buFontTx/>
              <a:buBlip>
                <a:blip r:embed="rId2"/>
              </a:buBlip>
              <a:defRPr/>
            </a:pPr>
            <a:r>
              <a:rPr lang="en-GB" sz="2000" dirty="0">
                <a:solidFill>
                  <a:prstClr val="black"/>
                </a:solidFill>
                <a:latin typeface="Arial" panose="020B0604020202020204" pitchFamily="34" charset="0"/>
                <a:cs typeface="Arial" panose="020B0604020202020204" pitchFamily="34" charset="0"/>
              </a:rPr>
              <a:t>SOC approved at Cabinet in July </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80835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BA3CAB-2C52-6841-8D45-2CC327EFB1E3}"/>
              </a:ext>
            </a:extLst>
          </p:cNvPr>
          <p:cNvSpPr>
            <a:spLocks noGrp="1"/>
          </p:cNvSpPr>
          <p:nvPr>
            <p:ph idx="1"/>
          </p:nvPr>
        </p:nvSpPr>
        <p:spPr>
          <a:xfrm>
            <a:off x="2152650" y="1576251"/>
            <a:ext cx="4674870" cy="4600712"/>
          </a:xfrm>
        </p:spPr>
        <p:txBody>
          <a:bodyPr/>
          <a:lstStyle/>
          <a:p>
            <a:pPr marL="0" indent="0" fontAlgn="auto">
              <a:lnSpc>
                <a:spcPct val="100000"/>
              </a:lnSpc>
              <a:spcBef>
                <a:spcPts val="0"/>
              </a:spcBef>
              <a:spcAft>
                <a:spcPts val="0"/>
              </a:spcAft>
              <a:buNone/>
              <a:defRPr/>
            </a:pPr>
            <a:endParaRPr lang="en-US" dirty="0"/>
          </a:p>
          <a:p>
            <a:pPr marL="0" indent="0" fontAlgn="auto">
              <a:lnSpc>
                <a:spcPct val="100000"/>
              </a:lnSpc>
              <a:spcBef>
                <a:spcPts val="0"/>
              </a:spcBef>
              <a:spcAft>
                <a:spcPts val="0"/>
              </a:spcAft>
              <a:buNone/>
              <a:defRPr/>
            </a:pPr>
            <a:endParaRPr lang="en-US" dirty="0"/>
          </a:p>
        </p:txBody>
      </p:sp>
      <p:sp>
        <p:nvSpPr>
          <p:cNvPr id="7" name="Rectangle 6">
            <a:extLst>
              <a:ext uri="{FF2B5EF4-FFF2-40B4-BE49-F238E27FC236}">
                <a16:creationId xmlns:a16="http://schemas.microsoft.com/office/drawing/2014/main" id="{7F94C7B7-E379-4891-BD7C-7562347D8BDB}"/>
              </a:ext>
            </a:extLst>
          </p:cNvPr>
          <p:cNvSpPr/>
          <p:nvPr/>
        </p:nvSpPr>
        <p:spPr>
          <a:xfrm>
            <a:off x="885825" y="913708"/>
            <a:ext cx="10046334" cy="3359318"/>
          </a:xfrm>
          <a:prstGeom prst="rect">
            <a:avLst/>
          </a:prstGeom>
        </p:spPr>
        <p:txBody>
          <a:bodyPr wrap="square">
            <a:spAutoFit/>
          </a:bodyPr>
          <a:lstStyle/>
          <a:p>
            <a:pPr marL="355600" marR="0" lvl="0" indent="-355600" algn="l" defTabSz="914400" rtl="0" eaLnBrk="1" fontAlgn="auto" latinLnBrk="0" hangingPunct="1">
              <a:lnSpc>
                <a:spcPct val="150000"/>
              </a:lnSpc>
              <a:spcBef>
                <a:spcPts val="0"/>
              </a:spcBef>
              <a:spcAft>
                <a:spcPts val="0"/>
              </a:spcAft>
              <a:buClrTx/>
              <a:buSzTx/>
              <a:buFontTx/>
              <a:buBlip>
                <a:blip r:embed="rId2"/>
              </a:buBlip>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work undertaken: </a:t>
            </a:r>
          </a:p>
          <a:p>
            <a:pPr marL="812800" marR="0" lvl="1"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Analyses potential strategic and economic benefits from implementing the proposed development; </a:t>
            </a:r>
          </a:p>
          <a:p>
            <a:pPr marL="812800" marR="0" lvl="1"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Analyses financial modelling to determine affordability and viability; </a:t>
            </a:r>
          </a:p>
          <a:p>
            <a:pPr marL="812800" marR="0" lvl="1"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Further expands on the proposed commercial approach and management of the development going forward.  </a:t>
            </a:r>
          </a:p>
        </p:txBody>
      </p:sp>
      <p:sp>
        <p:nvSpPr>
          <p:cNvPr id="5" name="Title 1">
            <a:extLst>
              <a:ext uri="{FF2B5EF4-FFF2-40B4-BE49-F238E27FC236}">
                <a16:creationId xmlns:a16="http://schemas.microsoft.com/office/drawing/2014/main" id="{F71F73B9-0A18-4933-8A06-E69372B9C246}"/>
              </a:ext>
            </a:extLst>
          </p:cNvPr>
          <p:cNvSpPr txBox="1">
            <a:spLocks/>
          </p:cNvSpPr>
          <p:nvPr/>
        </p:nvSpPr>
        <p:spPr>
          <a:xfrm>
            <a:off x="1038225" y="669926"/>
            <a:ext cx="7886700" cy="587375"/>
          </a:xfrm>
          <a:prstGeom prst="rect">
            <a:avLst/>
          </a:prstGeom>
        </p:spPr>
        <p:txBody>
          <a:bodyPr/>
          <a:lstStyle>
            <a:lvl1pPr algn="l" rtl="0" eaLnBrk="1" fontAlgn="base" hangingPunct="1">
              <a:lnSpc>
                <a:spcPct val="90000"/>
              </a:lnSpc>
              <a:spcBef>
                <a:spcPct val="0"/>
              </a:spcBef>
              <a:spcAft>
                <a:spcPct val="0"/>
              </a:spcAft>
              <a:defRPr sz="2800" b="1" i="0" kern="1200" cap="all" baseline="0">
                <a:solidFill>
                  <a:srgbClr val="802245"/>
                </a:solidFill>
                <a:latin typeface="Arial" panose="020B0604020202020204" pitchFamily="34" charset="0"/>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all" spc="0" normalizeH="0" baseline="0" noProof="0" dirty="0">
                <a:ln>
                  <a:noFill/>
                </a:ln>
                <a:solidFill>
                  <a:srgbClr val="802245"/>
                </a:solidFill>
                <a:effectLst/>
                <a:uLnTx/>
                <a:uFillTx/>
                <a:latin typeface="Arial" panose="020B0604020202020204" pitchFamily="34" charset="0"/>
                <a:cs typeface="Arial" panose="020B0604020202020204" pitchFamily="34" charset="0"/>
              </a:rPr>
              <a:t>The</a:t>
            </a:r>
            <a:r>
              <a:rPr kumimoji="0" lang="en-US" sz="2800" b="1" i="0" u="none" strike="noStrike" kern="1200" cap="all" spc="0" normalizeH="0" noProof="0" dirty="0">
                <a:ln>
                  <a:noFill/>
                </a:ln>
                <a:solidFill>
                  <a:srgbClr val="802245"/>
                </a:solidFill>
                <a:effectLst/>
                <a:uLnTx/>
                <a:uFillTx/>
                <a:latin typeface="Arial" panose="020B0604020202020204" pitchFamily="34" charset="0"/>
                <a:cs typeface="Arial" panose="020B0604020202020204" pitchFamily="34" charset="0"/>
              </a:rPr>
              <a:t> Outline business case</a:t>
            </a:r>
            <a:endParaRPr kumimoji="0" lang="en-US" sz="2800" b="1" i="0" u="none" strike="noStrike" kern="1200" cap="all" spc="0" normalizeH="0" baseline="0" noProof="0" dirty="0">
              <a:ln>
                <a:noFill/>
              </a:ln>
              <a:solidFill>
                <a:srgbClr val="802245"/>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1820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BA3CAB-2C52-6841-8D45-2CC327EFB1E3}"/>
              </a:ext>
            </a:extLst>
          </p:cNvPr>
          <p:cNvSpPr>
            <a:spLocks noGrp="1"/>
          </p:cNvSpPr>
          <p:nvPr>
            <p:ph idx="1"/>
          </p:nvPr>
        </p:nvSpPr>
        <p:spPr>
          <a:xfrm>
            <a:off x="2152650" y="1576251"/>
            <a:ext cx="4674870" cy="4600712"/>
          </a:xfrm>
        </p:spPr>
        <p:txBody>
          <a:bodyPr/>
          <a:lstStyle/>
          <a:p>
            <a:pPr marL="0" indent="0" fontAlgn="auto">
              <a:lnSpc>
                <a:spcPct val="100000"/>
              </a:lnSpc>
              <a:spcBef>
                <a:spcPts val="0"/>
              </a:spcBef>
              <a:spcAft>
                <a:spcPts val="0"/>
              </a:spcAft>
              <a:buNone/>
              <a:defRPr/>
            </a:pPr>
            <a:endParaRPr lang="en-US" dirty="0"/>
          </a:p>
          <a:p>
            <a:pPr marL="0" indent="0" fontAlgn="auto">
              <a:lnSpc>
                <a:spcPct val="100000"/>
              </a:lnSpc>
              <a:spcBef>
                <a:spcPts val="0"/>
              </a:spcBef>
              <a:spcAft>
                <a:spcPts val="0"/>
              </a:spcAft>
              <a:buNone/>
              <a:defRPr/>
            </a:pPr>
            <a:endParaRPr lang="en-US" dirty="0"/>
          </a:p>
        </p:txBody>
      </p:sp>
      <p:sp>
        <p:nvSpPr>
          <p:cNvPr id="7" name="Rectangle 6">
            <a:extLst>
              <a:ext uri="{FF2B5EF4-FFF2-40B4-BE49-F238E27FC236}">
                <a16:creationId xmlns:a16="http://schemas.microsoft.com/office/drawing/2014/main" id="{7F94C7B7-E379-4891-BD7C-7562347D8BDB}"/>
              </a:ext>
            </a:extLst>
          </p:cNvPr>
          <p:cNvSpPr/>
          <p:nvPr/>
        </p:nvSpPr>
        <p:spPr>
          <a:xfrm>
            <a:off x="885825" y="1004322"/>
            <a:ext cx="11082527" cy="3970318"/>
          </a:xfrm>
          <a:prstGeom prst="rect">
            <a:avLst/>
          </a:prstGeom>
        </p:spPr>
        <p:txBody>
          <a:bodyPr wrap="square">
            <a:spAutoFit/>
          </a:bodyPr>
          <a:lstStyle/>
          <a:p>
            <a:pPr marL="355600" marR="0" lvl="0" indent="-355600" algn="l" defTabSz="914400" rtl="0" eaLnBrk="1" fontAlgn="auto" latinLnBrk="0" hangingPunct="1">
              <a:lnSpc>
                <a:spcPct val="150000"/>
              </a:lnSpc>
              <a:spcBef>
                <a:spcPts val="0"/>
              </a:spcBef>
              <a:spcAft>
                <a:spcPts val="0"/>
              </a:spcAft>
              <a:buClrTx/>
              <a:buSzTx/>
              <a:buFontTx/>
              <a:buBlip>
                <a:blip r:embed="rId2"/>
              </a:buBlip>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Strategic Case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identifies and confirms;</a:t>
            </a:r>
          </a:p>
          <a:p>
            <a:pPr marL="812800" marR="0" lvl="1"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city need for homes for all </a:t>
            </a:r>
          </a:p>
          <a:p>
            <a:pPr marL="812800" marR="0" lvl="1"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need to fill the current gap in affordable and flexible commercial space</a:t>
            </a:r>
          </a:p>
          <a:p>
            <a:pPr marL="812800" marR="0" lvl="1"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need to attract and retain the young and creative talent in the city. </a:t>
            </a:r>
          </a:p>
          <a:p>
            <a:pPr marL="812800" marR="0" lvl="1"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demonstrates that the CWR site will deliver the Council’s investment objectives whilst fulfilling the aspirations of the SPD. </a:t>
            </a:r>
          </a:p>
          <a:p>
            <a:pPr marL="812800" marR="0" lvl="1" indent="-355600" algn="l" defTabSz="914400" rtl="0" eaLnBrk="1" fontAlgn="auto" latinLnBrk="0" hangingPunct="1">
              <a:lnSpc>
                <a:spcPct val="150000"/>
              </a:lnSpc>
              <a:spcBef>
                <a:spcPts val="0"/>
              </a:spcBef>
              <a:spcAft>
                <a:spcPts val="0"/>
              </a:spcAft>
              <a:buClrTx/>
              <a:buSzTx/>
              <a:buFontTx/>
              <a:buBlip>
                <a:blip r:embed="rId2"/>
              </a:buBlip>
              <a:tabLst/>
              <a:defRPr/>
            </a:pPr>
            <a:endPar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3"/>
          <a:stretch>
            <a:fillRect/>
          </a:stretch>
        </p:blipFill>
        <p:spPr>
          <a:xfrm>
            <a:off x="484666" y="373928"/>
            <a:ext cx="8010838" cy="755970"/>
          </a:xfrm>
          <a:prstGeom prst="rect">
            <a:avLst/>
          </a:prstGeom>
        </p:spPr>
      </p:pic>
    </p:spTree>
    <p:extLst>
      <p:ext uri="{BB962C8B-B14F-4D97-AF65-F5344CB8AC3E}">
        <p14:creationId xmlns:p14="http://schemas.microsoft.com/office/powerpoint/2010/main" val="820633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BA3CAB-2C52-6841-8D45-2CC327EFB1E3}"/>
              </a:ext>
            </a:extLst>
          </p:cNvPr>
          <p:cNvSpPr>
            <a:spLocks noGrp="1"/>
          </p:cNvSpPr>
          <p:nvPr>
            <p:ph idx="1"/>
          </p:nvPr>
        </p:nvSpPr>
        <p:spPr>
          <a:xfrm>
            <a:off x="2152650" y="1576251"/>
            <a:ext cx="4674870" cy="4600712"/>
          </a:xfrm>
        </p:spPr>
        <p:txBody>
          <a:bodyPr/>
          <a:lstStyle/>
          <a:p>
            <a:pPr marL="0" indent="0" fontAlgn="auto">
              <a:lnSpc>
                <a:spcPct val="100000"/>
              </a:lnSpc>
              <a:spcBef>
                <a:spcPts val="0"/>
              </a:spcBef>
              <a:spcAft>
                <a:spcPts val="0"/>
              </a:spcAft>
              <a:buNone/>
              <a:defRPr/>
            </a:pPr>
            <a:endParaRPr lang="en-US" dirty="0"/>
          </a:p>
          <a:p>
            <a:pPr marL="0" indent="0" fontAlgn="auto">
              <a:lnSpc>
                <a:spcPct val="100000"/>
              </a:lnSpc>
              <a:spcBef>
                <a:spcPts val="0"/>
              </a:spcBef>
              <a:spcAft>
                <a:spcPts val="0"/>
              </a:spcAft>
              <a:buNone/>
              <a:defRPr/>
            </a:pPr>
            <a:endParaRPr lang="en-US" dirty="0"/>
          </a:p>
        </p:txBody>
      </p:sp>
      <p:sp>
        <p:nvSpPr>
          <p:cNvPr id="7" name="Rectangle 6">
            <a:extLst>
              <a:ext uri="{FF2B5EF4-FFF2-40B4-BE49-F238E27FC236}">
                <a16:creationId xmlns:a16="http://schemas.microsoft.com/office/drawing/2014/main" id="{7F94C7B7-E379-4891-BD7C-7562347D8BDB}"/>
              </a:ext>
            </a:extLst>
          </p:cNvPr>
          <p:cNvSpPr/>
          <p:nvPr/>
        </p:nvSpPr>
        <p:spPr>
          <a:xfrm>
            <a:off x="885825" y="1453642"/>
            <a:ext cx="11082527" cy="443198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Economic case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details;</a:t>
            </a:r>
          </a:p>
          <a:p>
            <a:pPr marL="812800" marR="0" lvl="1"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significant economic benefits to the Winchester economy from the development of the CWR site</a:t>
            </a:r>
          </a:p>
          <a:p>
            <a:pPr marL="812800" lvl="1" indent="-355600">
              <a:lnSpc>
                <a:spcPct val="150000"/>
              </a:lnSpc>
              <a:buBlip>
                <a:blip r:embed="rId2"/>
              </a:buBlip>
              <a:defRPr/>
            </a:pPr>
            <a:r>
              <a:rPr lang="en-GB" sz="2000" dirty="0">
                <a:solidFill>
                  <a:prstClr val="black"/>
                </a:solidFill>
                <a:latin typeface="Arial" panose="020B0604020202020204" pitchFamily="34" charset="0"/>
                <a:cs typeface="Arial" panose="020B0604020202020204" pitchFamily="34" charset="0"/>
              </a:rPr>
              <a:t>Clear the CWR development will have a lasting positive impact on the city. </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12800" marR="0" lvl="1"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Quantifiable benefits include additional employment opportunities, increased footfall and stimulation of the city’s night-time economy</a:t>
            </a:r>
          </a:p>
          <a:p>
            <a:pPr marL="812800" marR="0" lvl="1"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Qualitative benefits include improved health and wellbeing, increased land values, retention of younger people and sustainable transport </a:t>
            </a:r>
          </a:p>
          <a:p>
            <a:pPr marL="812800" marR="0" lvl="1" indent="-355600" algn="l" defTabSz="914400" rtl="0" eaLnBrk="1" fontAlgn="auto" latinLnBrk="0" hangingPunct="1">
              <a:lnSpc>
                <a:spcPct val="150000"/>
              </a:lnSpc>
              <a:spcBef>
                <a:spcPts val="0"/>
              </a:spcBef>
              <a:spcAft>
                <a:spcPts val="0"/>
              </a:spcAft>
              <a:buClrTx/>
              <a:buSzTx/>
              <a:buFontTx/>
              <a:buBlip>
                <a:blip r:embed="rId2"/>
              </a:buBlip>
              <a:tabLst/>
              <a:defRPr/>
            </a:pPr>
            <a:endPar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a:stretch>
            <a:fillRect/>
          </a:stretch>
        </p:blipFill>
        <p:spPr>
          <a:xfrm>
            <a:off x="587458" y="258383"/>
            <a:ext cx="8010838" cy="755970"/>
          </a:xfrm>
          <a:prstGeom prst="rect">
            <a:avLst/>
          </a:prstGeom>
        </p:spPr>
      </p:pic>
    </p:spTree>
    <p:extLst>
      <p:ext uri="{BB962C8B-B14F-4D97-AF65-F5344CB8AC3E}">
        <p14:creationId xmlns:p14="http://schemas.microsoft.com/office/powerpoint/2010/main" val="3285211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4381" y="1093021"/>
            <a:ext cx="10515600" cy="3897377"/>
          </a:xfrm>
        </p:spPr>
        <p:txBody>
          <a:bodyPr/>
          <a:lstStyle/>
          <a:p>
            <a:r>
              <a:rPr lang="en-GB" dirty="0"/>
              <a:t>Economic Case </a:t>
            </a:r>
          </a:p>
          <a:p>
            <a:r>
              <a:rPr lang="en-GB" dirty="0"/>
              <a:t>Qualitative benefits</a:t>
            </a:r>
          </a:p>
        </p:txBody>
      </p:sp>
      <p:pic>
        <p:nvPicPr>
          <p:cNvPr id="4" name="Picture 3"/>
          <p:cNvPicPr/>
          <p:nvPr/>
        </p:nvPicPr>
        <p:blipFill>
          <a:blip r:embed="rId2"/>
          <a:stretch>
            <a:fillRect/>
          </a:stretch>
        </p:blipFill>
        <p:spPr>
          <a:xfrm>
            <a:off x="964504" y="1991639"/>
            <a:ext cx="9795354" cy="3858016"/>
          </a:xfrm>
          <a:prstGeom prst="rect">
            <a:avLst/>
          </a:prstGeom>
        </p:spPr>
      </p:pic>
      <p:pic>
        <p:nvPicPr>
          <p:cNvPr id="6" name="Picture 5"/>
          <p:cNvPicPr>
            <a:picLocks noChangeAspect="1"/>
          </p:cNvPicPr>
          <p:nvPr/>
        </p:nvPicPr>
        <p:blipFill>
          <a:blip r:embed="rId3"/>
          <a:stretch>
            <a:fillRect/>
          </a:stretch>
        </p:blipFill>
        <p:spPr>
          <a:xfrm>
            <a:off x="662614" y="231836"/>
            <a:ext cx="8010838" cy="755970"/>
          </a:xfrm>
          <a:prstGeom prst="rect">
            <a:avLst/>
          </a:prstGeom>
        </p:spPr>
      </p:pic>
    </p:spTree>
    <p:extLst>
      <p:ext uri="{BB962C8B-B14F-4D97-AF65-F5344CB8AC3E}">
        <p14:creationId xmlns:p14="http://schemas.microsoft.com/office/powerpoint/2010/main" val="1527431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95859" y="1190026"/>
            <a:ext cx="10515600" cy="4061969"/>
          </a:xfrm>
        </p:spPr>
        <p:txBody>
          <a:bodyPr/>
          <a:lstStyle/>
          <a:p>
            <a:r>
              <a:rPr lang="en-GB" dirty="0"/>
              <a:t>Economic Case</a:t>
            </a:r>
          </a:p>
          <a:p>
            <a:r>
              <a:rPr lang="en-GB" dirty="0"/>
              <a:t>Quantitative Benefits</a:t>
            </a:r>
          </a:p>
          <a:p>
            <a:r>
              <a:rPr lang="en-GB" sz="1400" dirty="0"/>
              <a:t>(estimated over 15 year period)</a:t>
            </a:r>
          </a:p>
          <a:p>
            <a:endParaRPr lang="en-GB" sz="1400"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6" name="Picture 5"/>
          <p:cNvPicPr>
            <a:picLocks noChangeAspect="1"/>
          </p:cNvPicPr>
          <p:nvPr/>
        </p:nvPicPr>
        <p:blipFill>
          <a:blip r:embed="rId2"/>
          <a:stretch>
            <a:fillRect/>
          </a:stretch>
        </p:blipFill>
        <p:spPr>
          <a:xfrm>
            <a:off x="662614" y="231836"/>
            <a:ext cx="8010838" cy="755970"/>
          </a:xfrm>
          <a:prstGeom prst="rect">
            <a:avLst/>
          </a:prstGeom>
        </p:spPr>
      </p:pic>
      <p:pic>
        <p:nvPicPr>
          <p:cNvPr id="7" name="Picture 6">
            <a:extLst>
              <a:ext uri="{FF2B5EF4-FFF2-40B4-BE49-F238E27FC236}">
                <a16:creationId xmlns:a16="http://schemas.microsoft.com/office/drawing/2014/main" id="{0B54E718-ACBE-44F4-9602-BE54FDD81942}"/>
              </a:ext>
            </a:extLst>
          </p:cNvPr>
          <p:cNvPicPr>
            <a:picLocks noChangeAspect="1"/>
          </p:cNvPicPr>
          <p:nvPr/>
        </p:nvPicPr>
        <p:blipFill>
          <a:blip r:embed="rId3"/>
          <a:stretch>
            <a:fillRect/>
          </a:stretch>
        </p:blipFill>
        <p:spPr>
          <a:xfrm>
            <a:off x="1559842" y="2297336"/>
            <a:ext cx="8926376" cy="3190552"/>
          </a:xfrm>
          <a:prstGeom prst="rect">
            <a:avLst/>
          </a:prstGeom>
        </p:spPr>
      </p:pic>
    </p:spTree>
    <p:extLst>
      <p:ext uri="{BB962C8B-B14F-4D97-AF65-F5344CB8AC3E}">
        <p14:creationId xmlns:p14="http://schemas.microsoft.com/office/powerpoint/2010/main" val="2870383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62614" y="231836"/>
            <a:ext cx="8010838" cy="755970"/>
          </a:xfrm>
          <a:prstGeom prst="rect">
            <a:avLst/>
          </a:prstGeom>
        </p:spPr>
      </p:pic>
      <p:sp>
        <p:nvSpPr>
          <p:cNvPr id="7" name="Text Placeholder 2">
            <a:extLst>
              <a:ext uri="{FF2B5EF4-FFF2-40B4-BE49-F238E27FC236}">
                <a16:creationId xmlns:a16="http://schemas.microsoft.com/office/drawing/2014/main" id="{EA8DBE9D-4D50-46F5-9940-29FCBCAAB4D4}"/>
              </a:ext>
            </a:extLst>
          </p:cNvPr>
          <p:cNvSpPr txBox="1">
            <a:spLocks/>
          </p:cNvSpPr>
          <p:nvPr/>
        </p:nvSpPr>
        <p:spPr>
          <a:xfrm>
            <a:off x="780541" y="1489452"/>
            <a:ext cx="10630918" cy="3705353"/>
          </a:xfrm>
          <a:prstGeom prst="rect">
            <a:avLst/>
          </a:prstGeom>
        </p:spPr>
        <p:txBody>
          <a:bodyPr/>
          <a:lstStyle>
            <a:lvl1pPr marL="0" indent="0" algn="l" rtl="0" eaLnBrk="1" fontAlgn="base" hangingPunct="1">
              <a:lnSpc>
                <a:spcPct val="90000"/>
              </a:lnSpc>
              <a:spcBef>
                <a:spcPts val="1000"/>
              </a:spcBef>
              <a:spcAft>
                <a:spcPct val="0"/>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l" rtl="0" eaLnBrk="1" fontAlgn="base" hangingPunct="1">
              <a:lnSpc>
                <a:spcPct val="90000"/>
              </a:lnSpc>
              <a:spcBef>
                <a:spcPts val="500"/>
              </a:spcBef>
              <a:spcAft>
                <a:spcPct val="0"/>
              </a:spcAft>
              <a:buFont typeface="Arial" panose="020B0604020202020204" pitchFamily="34" charset="0"/>
              <a:buNone/>
              <a:defRPr sz="2000" kern="1200">
                <a:solidFill>
                  <a:schemeClr val="tx1">
                    <a:tint val="75000"/>
                  </a:schemeClr>
                </a:solidFill>
                <a:latin typeface="+mn-lt"/>
                <a:ea typeface="+mn-ea"/>
                <a:cs typeface="+mn-cs"/>
              </a:defRPr>
            </a:lvl2pPr>
            <a:lvl3pPr marL="914400" indent="0" algn="l" rtl="0" eaLnBrk="1" fontAlgn="base" hangingPunct="1">
              <a:lnSpc>
                <a:spcPct val="90000"/>
              </a:lnSpc>
              <a:spcBef>
                <a:spcPts val="500"/>
              </a:spcBef>
              <a:spcAft>
                <a:spcPct val="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l" rtl="0" eaLnBrk="1" fontAlgn="base" hangingPunct="1">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4pPr>
            <a:lvl5pPr marL="1828800" indent="0" algn="l" rtl="0" eaLnBrk="1" fontAlgn="base" hangingPunct="1">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r>
              <a:rPr lang="en-GB" dirty="0"/>
              <a:t>Economic Case</a:t>
            </a:r>
          </a:p>
          <a:p>
            <a:r>
              <a:rPr lang="en-GB" dirty="0"/>
              <a:t>Benefits Cost Ratio summary				Benefits Cost Ratio results</a:t>
            </a:r>
          </a:p>
          <a:p>
            <a:r>
              <a:rPr lang="en-GB" dirty="0"/>
              <a:t>							(Per £1 spent developer costs)</a:t>
            </a:r>
          </a:p>
          <a:p>
            <a:r>
              <a:rPr lang="en-GB" dirty="0"/>
              <a:t>	</a:t>
            </a:r>
          </a:p>
          <a:p>
            <a:r>
              <a:rPr lang="en-GB" dirty="0"/>
              <a:t>							Public Purse Benefits  £0.29 								</a:t>
            </a:r>
          </a:p>
          <a:p>
            <a:r>
              <a:rPr lang="en-GB" dirty="0"/>
              <a:t>							All Economy Benefits  £2.68</a:t>
            </a:r>
          </a:p>
          <a:p>
            <a:r>
              <a:rPr lang="en-GB" dirty="0"/>
              <a:t>							</a:t>
            </a:r>
          </a:p>
          <a:p>
            <a:endParaRPr lang="en-GB" dirty="0"/>
          </a:p>
          <a:p>
            <a:r>
              <a:rPr lang="en-GB" dirty="0"/>
              <a:t>							</a:t>
            </a:r>
          </a:p>
          <a:p>
            <a:endParaRPr lang="en-GB" dirty="0"/>
          </a:p>
          <a:p>
            <a:endParaRPr lang="en-GB" dirty="0"/>
          </a:p>
        </p:txBody>
      </p:sp>
      <p:graphicFrame>
        <p:nvGraphicFramePr>
          <p:cNvPr id="8" name="Table 7">
            <a:extLst>
              <a:ext uri="{FF2B5EF4-FFF2-40B4-BE49-F238E27FC236}">
                <a16:creationId xmlns:a16="http://schemas.microsoft.com/office/drawing/2014/main" id="{C3235A90-EC56-4931-93E8-2A941AF21239}"/>
              </a:ext>
            </a:extLst>
          </p:cNvPr>
          <p:cNvGraphicFramePr>
            <a:graphicFrameLocks noGrp="1"/>
          </p:cNvGraphicFramePr>
          <p:nvPr>
            <p:extLst>
              <p:ext uri="{D42A27DB-BD31-4B8C-83A1-F6EECF244321}">
                <p14:modId xmlns:p14="http://schemas.microsoft.com/office/powerpoint/2010/main" val="1822693667"/>
              </p:ext>
            </p:extLst>
          </p:nvPr>
        </p:nvGraphicFramePr>
        <p:xfrm>
          <a:off x="780541" y="2550889"/>
          <a:ext cx="5797296" cy="2352504"/>
        </p:xfrm>
        <a:graphic>
          <a:graphicData uri="http://schemas.openxmlformats.org/drawingml/2006/table">
            <a:tbl>
              <a:tblPr firstRow="1" firstCol="1" bandRow="1"/>
              <a:tblGrid>
                <a:gridCol w="3776670">
                  <a:extLst>
                    <a:ext uri="{9D8B030D-6E8A-4147-A177-3AD203B41FA5}">
                      <a16:colId xmlns:a16="http://schemas.microsoft.com/office/drawing/2014/main" val="3159892591"/>
                    </a:ext>
                  </a:extLst>
                </a:gridCol>
                <a:gridCol w="2020626">
                  <a:extLst>
                    <a:ext uri="{9D8B030D-6E8A-4147-A177-3AD203B41FA5}">
                      <a16:colId xmlns:a16="http://schemas.microsoft.com/office/drawing/2014/main" val="154925181"/>
                    </a:ext>
                  </a:extLst>
                </a:gridCol>
              </a:tblGrid>
              <a:tr h="392084">
                <a:tc>
                  <a:txBody>
                    <a:bodyPr/>
                    <a:lstStyle/>
                    <a:p>
                      <a:pPr algn="ctr">
                        <a:lnSpc>
                          <a:spcPct val="150000"/>
                        </a:lnSpc>
                        <a:spcAft>
                          <a:spcPts val="600"/>
                        </a:spcAft>
                      </a:pPr>
                      <a:r>
                        <a:rPr lang="en-GB" sz="1200" b="1" dirty="0">
                          <a:solidFill>
                            <a:schemeClr val="bg1"/>
                          </a:solidFill>
                          <a:effectLst/>
                          <a:latin typeface="Arial" panose="020B0604020202020204" pitchFamily="34" charset="0"/>
                          <a:ea typeface="Source Sans Pro"/>
                          <a:cs typeface="Arial" panose="020B0604020202020204" pitchFamily="34" charset="0"/>
                        </a:rPr>
                        <a:t>Summary</a:t>
                      </a:r>
                      <a:endParaRPr lang="en-GB"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A054A"/>
                    </a:solidFill>
                  </a:tcPr>
                </a:tc>
                <a:tc>
                  <a:txBody>
                    <a:bodyPr/>
                    <a:lstStyle/>
                    <a:p>
                      <a:pPr algn="ctr">
                        <a:lnSpc>
                          <a:spcPct val="150000"/>
                        </a:lnSpc>
                        <a:spcAft>
                          <a:spcPts val="600"/>
                        </a:spcAft>
                      </a:pPr>
                      <a:r>
                        <a:rPr lang="en-GB" sz="1200" b="1" dirty="0">
                          <a:solidFill>
                            <a:schemeClr val="bg1"/>
                          </a:solidFill>
                          <a:effectLst/>
                          <a:latin typeface="Arial" panose="020B0604020202020204" pitchFamily="34" charset="0"/>
                          <a:ea typeface="Source Sans Pro"/>
                          <a:cs typeface="Arial" panose="020B0604020202020204" pitchFamily="34" charset="0"/>
                        </a:rPr>
                        <a:t>£’m</a:t>
                      </a:r>
                      <a:endParaRPr lang="en-GB"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A054A"/>
                    </a:solidFill>
                  </a:tcPr>
                </a:tc>
                <a:extLst>
                  <a:ext uri="{0D108BD9-81ED-4DB2-BD59-A6C34878D82A}">
                    <a16:rowId xmlns:a16="http://schemas.microsoft.com/office/drawing/2014/main" val="2183197593"/>
                  </a:ext>
                </a:extLst>
              </a:tr>
              <a:tr h="392084">
                <a:tc>
                  <a:txBody>
                    <a:bodyPr/>
                    <a:lstStyle/>
                    <a:p>
                      <a:pPr>
                        <a:lnSpc>
                          <a:spcPct val="150000"/>
                        </a:lnSpc>
                        <a:spcAft>
                          <a:spcPts val="600"/>
                        </a:spcAft>
                      </a:pPr>
                      <a:r>
                        <a:rPr lang="en-GB" sz="1200" dirty="0">
                          <a:effectLst/>
                          <a:latin typeface="Arial" panose="020B0604020202020204" pitchFamily="34" charset="0"/>
                          <a:ea typeface="Source Sans Pro"/>
                          <a:cs typeface="Arial" panose="020B0604020202020204" pitchFamily="34" charset="0"/>
                        </a:rPr>
                        <a:t>Total value of All Economy Benefits</a:t>
                      </a:r>
                      <a:endParaRPr lang="en-GB"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600"/>
                        </a:spcAft>
                      </a:pPr>
                      <a:r>
                        <a:rPr lang="en-GB" sz="1200" dirty="0">
                          <a:effectLst/>
                          <a:latin typeface="Arial" panose="020B0604020202020204" pitchFamily="34" charset="0"/>
                          <a:ea typeface="Source Sans Pro"/>
                          <a:cs typeface="Arial" panose="020B0604020202020204" pitchFamily="34" charset="0"/>
                        </a:rPr>
                        <a:t>£296</a:t>
                      </a:r>
                      <a:endParaRPr lang="en-GB"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9798565"/>
                  </a:ext>
                </a:extLst>
              </a:tr>
              <a:tr h="392084">
                <a:tc>
                  <a:txBody>
                    <a:bodyPr/>
                    <a:lstStyle/>
                    <a:p>
                      <a:pPr>
                        <a:lnSpc>
                          <a:spcPct val="150000"/>
                        </a:lnSpc>
                        <a:spcAft>
                          <a:spcPts val="600"/>
                        </a:spcAft>
                      </a:pPr>
                      <a:r>
                        <a:rPr lang="en-GB" sz="1200" dirty="0">
                          <a:effectLst/>
                          <a:latin typeface="Arial" panose="020B0604020202020204" pitchFamily="34" charset="0"/>
                          <a:ea typeface="Source Sans Pro"/>
                          <a:cs typeface="Arial" panose="020B0604020202020204" pitchFamily="34" charset="0"/>
                        </a:rPr>
                        <a:t>Present value of All Economy Benefits </a:t>
                      </a:r>
                      <a:endParaRPr lang="en-GB"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600"/>
                        </a:spcAft>
                      </a:pPr>
                      <a:r>
                        <a:rPr lang="en-GB" sz="1200" dirty="0">
                          <a:effectLst/>
                          <a:latin typeface="Arial" panose="020B0604020202020204" pitchFamily="34" charset="0"/>
                          <a:ea typeface="Source Sans Pro"/>
                          <a:cs typeface="Arial" panose="020B0604020202020204" pitchFamily="34" charset="0"/>
                        </a:rPr>
                        <a:t>£216</a:t>
                      </a:r>
                      <a:endParaRPr lang="en-GB"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4174326"/>
                  </a:ext>
                </a:extLst>
              </a:tr>
              <a:tr h="392084">
                <a:tc>
                  <a:txBody>
                    <a:bodyPr/>
                    <a:lstStyle/>
                    <a:p>
                      <a:pPr>
                        <a:lnSpc>
                          <a:spcPct val="150000"/>
                        </a:lnSpc>
                        <a:spcAft>
                          <a:spcPts val="600"/>
                        </a:spcAft>
                      </a:pPr>
                      <a:r>
                        <a:rPr lang="en-GB" sz="1200" kern="1200" dirty="0">
                          <a:solidFill>
                            <a:schemeClr val="tx1"/>
                          </a:solidFill>
                          <a:effectLst/>
                          <a:latin typeface="Arial" panose="020B0604020202020204" pitchFamily="34" charset="0"/>
                          <a:ea typeface="Source Sans Pro"/>
                          <a:cs typeface="Arial" panose="020B0604020202020204" pitchFamily="34" charset="0"/>
                        </a:rPr>
                        <a:t>Present Value of Local Economy Benefits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600"/>
                        </a:spcAft>
                      </a:pPr>
                      <a:r>
                        <a:rPr lang="en-GB" sz="1200" kern="1200" dirty="0">
                          <a:solidFill>
                            <a:schemeClr val="tx1"/>
                          </a:solidFill>
                          <a:effectLst/>
                          <a:latin typeface="Arial" panose="020B0604020202020204" pitchFamily="34" charset="0"/>
                          <a:ea typeface="Source Sans Pro"/>
                          <a:cs typeface="Arial" panose="020B0604020202020204" pitchFamily="34" charset="0"/>
                        </a:rPr>
                        <a:t>£181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3718227"/>
                  </a:ext>
                </a:extLst>
              </a:tr>
              <a:tr h="392084">
                <a:tc>
                  <a:txBody>
                    <a:bodyPr/>
                    <a:lstStyle/>
                    <a:p>
                      <a:pPr>
                        <a:lnSpc>
                          <a:spcPct val="150000"/>
                        </a:lnSpc>
                        <a:spcAft>
                          <a:spcPts val="600"/>
                        </a:spcAft>
                      </a:pPr>
                      <a:r>
                        <a:rPr lang="en-GB" sz="1200" dirty="0">
                          <a:effectLst/>
                          <a:latin typeface="Arial" panose="020B0604020202020204" pitchFamily="34" charset="0"/>
                          <a:ea typeface="Source Sans Pro"/>
                          <a:cs typeface="Arial" panose="020B0604020202020204" pitchFamily="34" charset="0"/>
                        </a:rPr>
                        <a:t>Present Value of Public Purse Benefits</a:t>
                      </a:r>
                      <a:endParaRPr lang="en-GB"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600"/>
                        </a:spcAft>
                      </a:pPr>
                      <a:r>
                        <a:rPr lang="en-GB" sz="1200" dirty="0">
                          <a:effectLst/>
                          <a:latin typeface="Arial" panose="020B0604020202020204" pitchFamily="34" charset="0"/>
                          <a:ea typeface="Source Sans Pro"/>
                          <a:cs typeface="Arial" panose="020B0604020202020204" pitchFamily="34" charset="0"/>
                        </a:rPr>
                        <a:t>£35</a:t>
                      </a:r>
                      <a:endParaRPr lang="en-GB"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6647415"/>
                  </a:ext>
                </a:extLst>
              </a:tr>
              <a:tr h="392084">
                <a:tc>
                  <a:txBody>
                    <a:bodyPr/>
                    <a:lstStyle/>
                    <a:p>
                      <a:pPr>
                        <a:lnSpc>
                          <a:spcPct val="150000"/>
                        </a:lnSpc>
                        <a:spcAft>
                          <a:spcPts val="600"/>
                        </a:spcAft>
                      </a:pPr>
                      <a:r>
                        <a:rPr lang="en-GB" sz="1200" dirty="0">
                          <a:effectLst/>
                          <a:latin typeface="Arial" panose="020B0604020202020204" pitchFamily="34" charset="0"/>
                          <a:ea typeface="Source Sans Pro"/>
                          <a:cs typeface="Arial" panose="020B0604020202020204" pitchFamily="34" charset="0"/>
                        </a:rPr>
                        <a:t>Present Value of Developer Costs</a:t>
                      </a:r>
                      <a:endParaRPr lang="en-GB"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600"/>
                        </a:spcAft>
                      </a:pPr>
                      <a:r>
                        <a:rPr lang="en-GB" sz="1200" dirty="0">
                          <a:effectLst/>
                          <a:latin typeface="Arial" panose="020B0604020202020204" pitchFamily="34" charset="0"/>
                          <a:ea typeface="Source Sans Pro"/>
                          <a:cs typeface="Arial" panose="020B0604020202020204" pitchFamily="34" charset="0"/>
                        </a:rPr>
                        <a:t>£80</a:t>
                      </a:r>
                      <a:endParaRPr lang="en-GB"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8070826"/>
                  </a:ext>
                </a:extLst>
              </a:tr>
            </a:tbl>
          </a:graphicData>
        </a:graphic>
      </p:graphicFrame>
    </p:spTree>
    <p:extLst>
      <p:ext uri="{BB962C8B-B14F-4D97-AF65-F5344CB8AC3E}">
        <p14:creationId xmlns:p14="http://schemas.microsoft.com/office/powerpoint/2010/main" val="2692821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BA3CAB-2C52-6841-8D45-2CC327EFB1E3}"/>
              </a:ext>
            </a:extLst>
          </p:cNvPr>
          <p:cNvSpPr>
            <a:spLocks noGrp="1"/>
          </p:cNvSpPr>
          <p:nvPr>
            <p:ph idx="1"/>
          </p:nvPr>
        </p:nvSpPr>
        <p:spPr>
          <a:xfrm>
            <a:off x="2152650" y="1576251"/>
            <a:ext cx="4674870" cy="4600712"/>
          </a:xfrm>
        </p:spPr>
        <p:txBody>
          <a:bodyPr/>
          <a:lstStyle/>
          <a:p>
            <a:pPr marL="0" indent="0" fontAlgn="auto">
              <a:lnSpc>
                <a:spcPct val="100000"/>
              </a:lnSpc>
              <a:spcBef>
                <a:spcPts val="0"/>
              </a:spcBef>
              <a:spcAft>
                <a:spcPts val="0"/>
              </a:spcAft>
              <a:buNone/>
              <a:defRPr/>
            </a:pPr>
            <a:endParaRPr lang="en-US" dirty="0"/>
          </a:p>
          <a:p>
            <a:pPr marL="0" indent="0" fontAlgn="auto">
              <a:lnSpc>
                <a:spcPct val="100000"/>
              </a:lnSpc>
              <a:spcBef>
                <a:spcPts val="0"/>
              </a:spcBef>
              <a:spcAft>
                <a:spcPts val="0"/>
              </a:spcAft>
              <a:buNone/>
              <a:defRPr/>
            </a:pPr>
            <a:endParaRPr lang="en-US" dirty="0"/>
          </a:p>
        </p:txBody>
      </p:sp>
      <p:sp>
        <p:nvSpPr>
          <p:cNvPr id="7" name="Rectangle 6">
            <a:extLst>
              <a:ext uri="{FF2B5EF4-FFF2-40B4-BE49-F238E27FC236}">
                <a16:creationId xmlns:a16="http://schemas.microsoft.com/office/drawing/2014/main" id="{7F94C7B7-E379-4891-BD7C-7562347D8BDB}"/>
              </a:ext>
            </a:extLst>
          </p:cNvPr>
          <p:cNvSpPr/>
          <p:nvPr/>
        </p:nvSpPr>
        <p:spPr>
          <a:xfrm>
            <a:off x="885825" y="1245117"/>
            <a:ext cx="11055927" cy="286232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Commercial case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outlines;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12800" lvl="1" indent="-355600">
              <a:lnSpc>
                <a:spcPct val="150000"/>
              </a:lnSpc>
              <a:buBlip>
                <a:blip r:embed="rId2"/>
              </a:buBlip>
              <a:defRPr/>
            </a:pPr>
            <a:r>
              <a:rPr lang="en-GB" sz="2000" dirty="0">
                <a:solidFill>
                  <a:prstClr val="black"/>
                </a:solidFill>
                <a:latin typeface="Arial" panose="020B0604020202020204" pitchFamily="34" charset="0"/>
                <a:cs typeface="Arial" panose="020B0604020202020204" pitchFamily="34" charset="0"/>
              </a:rPr>
              <a:t>How bidder responses will be assessed against criteria in order to select a likeminded development partner to work with, not a designed scheme. </a:t>
            </a:r>
          </a:p>
          <a:p>
            <a:pPr marL="812800" marR="0" lvl="1"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commercial arrangements that will be the</a:t>
            </a:r>
            <a:r>
              <a:rPr kumimoji="0" lang="en-GB" sz="2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basis of the development agreement</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12800" marR="0" lvl="1"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procurement approach </a:t>
            </a:r>
            <a:r>
              <a:rPr lang="en-GB" sz="2000" dirty="0">
                <a:solidFill>
                  <a:prstClr val="black"/>
                </a:solidFill>
                <a:latin typeface="Arial" panose="020B0604020202020204" pitchFamily="34" charset="0"/>
                <a:cs typeface="Arial" panose="020B0604020202020204" pitchFamily="34" charset="0"/>
              </a:rPr>
              <a:t>that will be undertaken</a:t>
            </a: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a:stretch>
            <a:fillRect/>
          </a:stretch>
        </p:blipFill>
        <p:spPr>
          <a:xfrm>
            <a:off x="484666" y="489147"/>
            <a:ext cx="8010838" cy="755970"/>
          </a:xfrm>
          <a:prstGeom prst="rect">
            <a:avLst/>
          </a:prstGeom>
        </p:spPr>
      </p:pic>
    </p:spTree>
    <p:extLst>
      <p:ext uri="{BB962C8B-B14F-4D97-AF65-F5344CB8AC3E}">
        <p14:creationId xmlns:p14="http://schemas.microsoft.com/office/powerpoint/2010/main" val="2845470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BA3CAB-2C52-6841-8D45-2CC327EFB1E3}"/>
              </a:ext>
            </a:extLst>
          </p:cNvPr>
          <p:cNvSpPr>
            <a:spLocks noGrp="1"/>
          </p:cNvSpPr>
          <p:nvPr>
            <p:ph idx="1"/>
          </p:nvPr>
        </p:nvSpPr>
        <p:spPr>
          <a:xfrm>
            <a:off x="2152650" y="1576251"/>
            <a:ext cx="4674870" cy="4600712"/>
          </a:xfrm>
        </p:spPr>
        <p:txBody>
          <a:bodyPr/>
          <a:lstStyle/>
          <a:p>
            <a:pPr marL="0" indent="0" fontAlgn="auto">
              <a:lnSpc>
                <a:spcPct val="100000"/>
              </a:lnSpc>
              <a:spcBef>
                <a:spcPts val="0"/>
              </a:spcBef>
              <a:spcAft>
                <a:spcPts val="0"/>
              </a:spcAft>
              <a:buNone/>
              <a:defRPr/>
            </a:pPr>
            <a:endParaRPr lang="en-US" dirty="0"/>
          </a:p>
          <a:p>
            <a:pPr marL="0" indent="0" fontAlgn="auto">
              <a:lnSpc>
                <a:spcPct val="100000"/>
              </a:lnSpc>
              <a:spcBef>
                <a:spcPts val="0"/>
              </a:spcBef>
              <a:spcAft>
                <a:spcPts val="0"/>
              </a:spcAft>
              <a:buNone/>
              <a:defRPr/>
            </a:pPr>
            <a:endParaRPr lang="en-US" dirty="0"/>
          </a:p>
          <a:p>
            <a:pPr marL="0" indent="0" fontAlgn="auto">
              <a:lnSpc>
                <a:spcPct val="100000"/>
              </a:lnSpc>
              <a:spcBef>
                <a:spcPts val="0"/>
              </a:spcBef>
              <a:spcAft>
                <a:spcPts val="0"/>
              </a:spcAft>
              <a:buNone/>
              <a:defRPr/>
            </a:pPr>
            <a:endParaRPr lang="en-US" dirty="0"/>
          </a:p>
        </p:txBody>
      </p:sp>
      <p:sp>
        <p:nvSpPr>
          <p:cNvPr id="7" name="Rectangle 6">
            <a:extLst>
              <a:ext uri="{FF2B5EF4-FFF2-40B4-BE49-F238E27FC236}">
                <a16:creationId xmlns:a16="http://schemas.microsoft.com/office/drawing/2014/main" id="{7F94C7B7-E379-4891-BD7C-7562347D8BDB}"/>
              </a:ext>
            </a:extLst>
          </p:cNvPr>
          <p:cNvSpPr/>
          <p:nvPr/>
        </p:nvSpPr>
        <p:spPr>
          <a:xfrm>
            <a:off x="-27432" y="1232917"/>
            <a:ext cx="11409552" cy="3890489"/>
          </a:xfrm>
          <a:prstGeom prst="rect">
            <a:avLst/>
          </a:prstGeom>
        </p:spPr>
        <p:txBody>
          <a:bodyPr wrap="square">
            <a:spAutoFit/>
          </a:bodyPr>
          <a:lstStyle/>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case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demonstrates;</a:t>
            </a:r>
          </a:p>
          <a:p>
            <a:pPr marL="914400" marR="0" lvl="2"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27200" marR="0" lvl="3"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that the proposed development is viable on a capital receipt basis and is likely to attract development partners. </a:t>
            </a:r>
          </a:p>
          <a:p>
            <a:pPr marL="1727200" marR="0" lvl="3"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Further work is recommended to address the affordability through the dialogue process with potential development partners to be balanced against the wider economic benefits set out in the economic case. </a:t>
            </a:r>
          </a:p>
          <a:p>
            <a:pPr marL="812800" marR="0" lvl="1" indent="-355600" algn="l" defTabSz="914400" rtl="0" eaLnBrk="1" fontAlgn="auto" latinLnBrk="0" hangingPunct="1">
              <a:lnSpc>
                <a:spcPct val="150000"/>
              </a:lnSpc>
              <a:spcBef>
                <a:spcPts val="0"/>
              </a:spcBef>
              <a:spcAft>
                <a:spcPts val="0"/>
              </a:spcAft>
              <a:buClrTx/>
              <a:buSzTx/>
              <a:buFontTx/>
              <a:buBlip>
                <a:blip r:embed="rId2"/>
              </a:buBlip>
              <a:tabLst/>
              <a:defRPr/>
            </a:pPr>
            <a:endPar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a:stretch>
            <a:fillRect/>
          </a:stretch>
        </p:blipFill>
        <p:spPr>
          <a:xfrm>
            <a:off x="625036" y="346719"/>
            <a:ext cx="8010838" cy="755970"/>
          </a:xfrm>
          <a:prstGeom prst="rect">
            <a:avLst/>
          </a:prstGeom>
        </p:spPr>
      </p:pic>
    </p:spTree>
    <p:extLst>
      <p:ext uri="{BB962C8B-B14F-4D97-AF65-F5344CB8AC3E}">
        <p14:creationId xmlns:p14="http://schemas.microsoft.com/office/powerpoint/2010/main" val="2613070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BA3CAB-2C52-6841-8D45-2CC327EFB1E3}"/>
              </a:ext>
            </a:extLst>
          </p:cNvPr>
          <p:cNvSpPr>
            <a:spLocks noGrp="1"/>
          </p:cNvSpPr>
          <p:nvPr>
            <p:ph idx="1"/>
          </p:nvPr>
        </p:nvSpPr>
        <p:spPr>
          <a:xfrm>
            <a:off x="2152650" y="1576251"/>
            <a:ext cx="4674870" cy="4600712"/>
          </a:xfrm>
        </p:spPr>
        <p:txBody>
          <a:bodyPr/>
          <a:lstStyle/>
          <a:p>
            <a:pPr marL="0" indent="0" fontAlgn="auto">
              <a:lnSpc>
                <a:spcPct val="100000"/>
              </a:lnSpc>
              <a:spcBef>
                <a:spcPts val="0"/>
              </a:spcBef>
              <a:spcAft>
                <a:spcPts val="0"/>
              </a:spcAft>
              <a:buNone/>
              <a:defRPr/>
            </a:pPr>
            <a:endParaRPr lang="en-US" dirty="0"/>
          </a:p>
          <a:p>
            <a:pPr marL="0" indent="0" fontAlgn="auto">
              <a:lnSpc>
                <a:spcPct val="100000"/>
              </a:lnSpc>
              <a:spcBef>
                <a:spcPts val="0"/>
              </a:spcBef>
              <a:spcAft>
                <a:spcPts val="0"/>
              </a:spcAft>
              <a:buNone/>
              <a:defRPr/>
            </a:pPr>
            <a:endParaRPr lang="en-US" dirty="0"/>
          </a:p>
        </p:txBody>
      </p:sp>
      <p:sp>
        <p:nvSpPr>
          <p:cNvPr id="6" name="Title 1">
            <a:extLst>
              <a:ext uri="{FF2B5EF4-FFF2-40B4-BE49-F238E27FC236}">
                <a16:creationId xmlns:a16="http://schemas.microsoft.com/office/drawing/2014/main" id="{F71F73B9-0A18-4933-8A06-E69372B9C246}"/>
              </a:ext>
            </a:extLst>
          </p:cNvPr>
          <p:cNvSpPr txBox="1">
            <a:spLocks/>
          </p:cNvSpPr>
          <p:nvPr/>
        </p:nvSpPr>
        <p:spPr>
          <a:xfrm>
            <a:off x="885825" y="517526"/>
            <a:ext cx="7886700" cy="587375"/>
          </a:xfrm>
          <a:prstGeom prst="rect">
            <a:avLst/>
          </a:prstGeom>
        </p:spPr>
        <p:txBody>
          <a:bodyPr/>
          <a:lstStyle>
            <a:lvl1pPr algn="l" rtl="0" eaLnBrk="1" fontAlgn="base" hangingPunct="1">
              <a:lnSpc>
                <a:spcPct val="90000"/>
              </a:lnSpc>
              <a:spcBef>
                <a:spcPct val="0"/>
              </a:spcBef>
              <a:spcAft>
                <a:spcPct val="0"/>
              </a:spcAft>
              <a:defRPr sz="2800" b="1" i="0" kern="1200" cap="all" baseline="0">
                <a:solidFill>
                  <a:srgbClr val="802245"/>
                </a:solidFill>
                <a:latin typeface="Arial" panose="020B0604020202020204" pitchFamily="34" charset="0"/>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all" spc="0" normalizeH="0" baseline="0" noProof="0" dirty="0">
                <a:ln>
                  <a:noFill/>
                </a:ln>
                <a:solidFill>
                  <a:srgbClr val="802245"/>
                </a:solidFill>
                <a:effectLst/>
                <a:uLnTx/>
                <a:uFillTx/>
                <a:latin typeface="Arial" panose="020B0604020202020204" pitchFamily="34" charset="0"/>
                <a:cs typeface="Arial" panose="020B0604020202020204" pitchFamily="34" charset="0"/>
              </a:rPr>
              <a:t>Agenda</a:t>
            </a:r>
          </a:p>
        </p:txBody>
      </p:sp>
      <p:sp>
        <p:nvSpPr>
          <p:cNvPr id="7" name="Rectangle 6">
            <a:extLst>
              <a:ext uri="{FF2B5EF4-FFF2-40B4-BE49-F238E27FC236}">
                <a16:creationId xmlns:a16="http://schemas.microsoft.com/office/drawing/2014/main" id="{7F94C7B7-E379-4891-BD7C-7562347D8BDB}"/>
              </a:ext>
            </a:extLst>
          </p:cNvPr>
          <p:cNvSpPr/>
          <p:nvPr/>
        </p:nvSpPr>
        <p:spPr>
          <a:xfrm>
            <a:off x="1141914" y="1424988"/>
            <a:ext cx="9663642" cy="4190314"/>
          </a:xfrm>
          <a:prstGeom prst="rect">
            <a:avLst/>
          </a:prstGeom>
        </p:spPr>
        <p:txBody>
          <a:bodyPr wrap="square">
            <a:spAutoFit/>
          </a:bodyPr>
          <a:lstStyle/>
          <a:p>
            <a:pPr marL="355600" marR="0" lvl="0"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Introduction</a:t>
            </a:r>
          </a:p>
          <a:p>
            <a:pPr marL="355600" marR="0" lvl="0" indent="-355600" algn="l" defTabSz="914400" rtl="0" eaLnBrk="1" fontAlgn="auto" latinLnBrk="0" hangingPunct="1">
              <a:lnSpc>
                <a:spcPct val="150000"/>
              </a:lnSpc>
              <a:spcBef>
                <a:spcPts val="0"/>
              </a:spcBef>
              <a:spcAft>
                <a:spcPts val="0"/>
              </a:spcAft>
              <a:buClrTx/>
              <a:buSzTx/>
              <a:buFontTx/>
              <a:buBlip>
                <a:blip r:embed="rId2"/>
              </a:buBlip>
              <a:tabLst/>
              <a:defRPr/>
            </a:pPr>
            <a:r>
              <a:rPr lang="en-GB" sz="2000" dirty="0">
                <a:solidFill>
                  <a:prstClr val="black"/>
                </a:solidFill>
                <a:latin typeface="Arial" panose="020B0604020202020204" pitchFamily="34" charset="0"/>
                <a:cs typeface="Arial" panose="020B0604020202020204" pitchFamily="34" charset="0"/>
              </a:rPr>
              <a:t>Recap</a:t>
            </a:r>
          </a:p>
          <a:p>
            <a:pPr marL="355600" marR="0" lvl="0"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Business</a:t>
            </a:r>
            <a:r>
              <a:rPr kumimoji="0" lang="en-GB" sz="2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Case progress update</a:t>
            </a:r>
          </a:p>
          <a:p>
            <a:pPr marL="355600" marR="0" lvl="0" indent="-355600" algn="l" defTabSz="914400" rtl="0" eaLnBrk="1" fontAlgn="auto" latinLnBrk="0" hangingPunct="1">
              <a:lnSpc>
                <a:spcPct val="150000"/>
              </a:lnSpc>
              <a:spcBef>
                <a:spcPts val="0"/>
              </a:spcBef>
              <a:spcAft>
                <a:spcPts val="0"/>
              </a:spcAft>
              <a:buClrTx/>
              <a:buSzTx/>
              <a:buFontTx/>
              <a:buBlip>
                <a:blip r:embed="rId2"/>
              </a:buBlip>
              <a:tabLst/>
              <a:defRPr/>
            </a:pPr>
            <a:r>
              <a:rPr lang="en-GB" sz="2000" baseline="0" dirty="0">
                <a:solidFill>
                  <a:prstClr val="black"/>
                </a:solidFill>
                <a:latin typeface="Arial" panose="020B0604020202020204" pitchFamily="34" charset="0"/>
                <a:cs typeface="Arial" panose="020B0604020202020204" pitchFamily="34" charset="0"/>
              </a:rPr>
              <a:t>Work streams update </a:t>
            </a:r>
          </a:p>
          <a:p>
            <a:pPr marL="812800" lvl="1" indent="-355600">
              <a:lnSpc>
                <a:spcPct val="150000"/>
              </a:lnSpc>
              <a:buFontTx/>
              <a:buBlip>
                <a:blip r:embed="rId2"/>
              </a:buBlip>
              <a:defRPr/>
            </a:pPr>
            <a:r>
              <a:rPr lang="en-GB" sz="2000" dirty="0">
                <a:solidFill>
                  <a:prstClr val="black"/>
                </a:solidFill>
                <a:latin typeface="Arial" panose="020B0604020202020204" pitchFamily="34" charset="0"/>
                <a:cs typeface="Arial" panose="020B0604020202020204" pitchFamily="34" charset="0"/>
              </a:rPr>
              <a:t>Archaeology</a:t>
            </a:r>
          </a:p>
          <a:p>
            <a:pPr marL="812800" lvl="1" indent="-355600">
              <a:lnSpc>
                <a:spcPct val="150000"/>
              </a:lnSpc>
              <a:buFontTx/>
              <a:buBlip>
                <a:blip r:embed="rId2"/>
              </a:buBlip>
              <a:defRPr/>
            </a:pPr>
            <a:r>
              <a:rPr lang="en-GB" sz="2000" baseline="0" dirty="0">
                <a:solidFill>
                  <a:prstClr val="black"/>
                </a:solidFill>
                <a:latin typeface="Arial" panose="020B0604020202020204" pitchFamily="34" charset="0"/>
                <a:cs typeface="Arial" panose="020B0604020202020204" pitchFamily="34" charset="0"/>
              </a:rPr>
              <a:t>Kings</a:t>
            </a:r>
            <a:r>
              <a:rPr lang="en-GB" sz="2000" dirty="0">
                <a:solidFill>
                  <a:prstClr val="black"/>
                </a:solidFill>
                <a:latin typeface="Arial" panose="020B0604020202020204" pitchFamily="34" charset="0"/>
                <a:cs typeface="Arial" panose="020B0604020202020204" pitchFamily="34" charset="0"/>
              </a:rPr>
              <a:t> Walk</a:t>
            </a:r>
          </a:p>
          <a:p>
            <a:pPr marL="812800" lvl="1" indent="-355600">
              <a:lnSpc>
                <a:spcPct val="150000"/>
              </a:lnSpc>
              <a:buFontTx/>
              <a:buBlip>
                <a:blip r:embed="rId2"/>
              </a:buBlip>
              <a:defRPr/>
            </a:pPr>
            <a:r>
              <a:rPr lang="en-GB" sz="2000" baseline="0" dirty="0">
                <a:solidFill>
                  <a:prstClr val="black"/>
                </a:solidFill>
                <a:latin typeface="Arial" panose="020B0604020202020204" pitchFamily="34" charset="0"/>
                <a:cs typeface="Arial" panose="020B0604020202020204" pitchFamily="34" charset="0"/>
              </a:rPr>
              <a:t>Friarsgate</a:t>
            </a:r>
            <a:r>
              <a:rPr lang="en-GB" sz="2000" dirty="0">
                <a:solidFill>
                  <a:prstClr val="black"/>
                </a:solidFill>
                <a:latin typeface="Arial" panose="020B0604020202020204" pitchFamily="34" charset="0"/>
                <a:cs typeface="Arial" panose="020B0604020202020204" pitchFamily="34" charset="0"/>
              </a:rPr>
              <a:t> Medical Centre</a:t>
            </a:r>
            <a:endParaRPr lang="en-GB" sz="2000" baseline="0" dirty="0">
              <a:solidFill>
                <a:prstClr val="black"/>
              </a:solidFill>
              <a:latin typeface="Arial" panose="020B0604020202020204" pitchFamily="34" charset="0"/>
              <a:cs typeface="Arial" panose="020B0604020202020204" pitchFamily="34" charset="0"/>
            </a:endParaRPr>
          </a:p>
          <a:p>
            <a:pPr marL="355600" marR="0" lvl="0"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Next Steps</a:t>
            </a:r>
          </a:p>
          <a:p>
            <a:pPr marL="355600" marR="0" lvl="0" indent="-355600" algn="l" defTabSz="914400" rtl="0" eaLnBrk="1" fontAlgn="auto" latinLnBrk="0" hangingPunct="1">
              <a:lnSpc>
                <a:spcPct val="150000"/>
              </a:lnSpc>
              <a:spcBef>
                <a:spcPts val="0"/>
              </a:spcBef>
              <a:spcAft>
                <a:spcPts val="0"/>
              </a:spcAft>
              <a:buClrTx/>
              <a:buSzTx/>
              <a:buFontTx/>
              <a:buBlip>
                <a:blip r:embed="rId2"/>
              </a:buBlip>
              <a:tabLst/>
              <a:defRPr/>
            </a:pPr>
            <a:r>
              <a:rPr lang="en-GB" sz="2000" noProof="0" dirty="0">
                <a:solidFill>
                  <a:prstClr val="black"/>
                </a:solidFill>
                <a:latin typeface="Arial" panose="020B0604020202020204" pitchFamily="34" charset="0"/>
                <a:cs typeface="Arial" panose="020B0604020202020204" pitchFamily="34" charset="0"/>
              </a:rPr>
              <a:t>Questions</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5018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BA3CAB-2C52-6841-8D45-2CC327EFB1E3}"/>
              </a:ext>
            </a:extLst>
          </p:cNvPr>
          <p:cNvSpPr>
            <a:spLocks noGrp="1"/>
          </p:cNvSpPr>
          <p:nvPr>
            <p:ph idx="1"/>
          </p:nvPr>
        </p:nvSpPr>
        <p:spPr>
          <a:xfrm>
            <a:off x="2152650" y="1576251"/>
            <a:ext cx="4674870" cy="4600712"/>
          </a:xfrm>
        </p:spPr>
        <p:txBody>
          <a:bodyPr/>
          <a:lstStyle/>
          <a:p>
            <a:pPr marL="0" indent="0" fontAlgn="auto">
              <a:lnSpc>
                <a:spcPct val="100000"/>
              </a:lnSpc>
              <a:spcBef>
                <a:spcPts val="0"/>
              </a:spcBef>
              <a:spcAft>
                <a:spcPts val="0"/>
              </a:spcAft>
              <a:buNone/>
              <a:defRPr/>
            </a:pPr>
            <a:endParaRPr lang="en-US" dirty="0"/>
          </a:p>
          <a:p>
            <a:pPr marL="0" indent="0" fontAlgn="auto">
              <a:lnSpc>
                <a:spcPct val="100000"/>
              </a:lnSpc>
              <a:spcBef>
                <a:spcPts val="0"/>
              </a:spcBef>
              <a:spcAft>
                <a:spcPts val="0"/>
              </a:spcAft>
              <a:buNone/>
              <a:defRPr/>
            </a:pPr>
            <a:endParaRPr lang="en-US" dirty="0"/>
          </a:p>
          <a:p>
            <a:pPr marL="0" indent="0" fontAlgn="auto">
              <a:lnSpc>
                <a:spcPct val="100000"/>
              </a:lnSpc>
              <a:spcBef>
                <a:spcPts val="0"/>
              </a:spcBef>
              <a:spcAft>
                <a:spcPts val="0"/>
              </a:spcAft>
              <a:buNone/>
              <a:defRPr/>
            </a:pPr>
            <a:endParaRPr lang="en-US" dirty="0"/>
          </a:p>
        </p:txBody>
      </p:sp>
      <p:sp>
        <p:nvSpPr>
          <p:cNvPr id="7" name="Rectangle 6">
            <a:extLst>
              <a:ext uri="{FF2B5EF4-FFF2-40B4-BE49-F238E27FC236}">
                <a16:creationId xmlns:a16="http://schemas.microsoft.com/office/drawing/2014/main" id="{7F94C7B7-E379-4891-BD7C-7562347D8BDB}"/>
              </a:ext>
            </a:extLst>
          </p:cNvPr>
          <p:cNvSpPr/>
          <p:nvPr/>
        </p:nvSpPr>
        <p:spPr>
          <a:xfrm>
            <a:off x="885825" y="1230614"/>
            <a:ext cx="11082527" cy="326698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Management case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concludes;</a:t>
            </a:r>
          </a:p>
          <a:p>
            <a:pPr marL="812800" marR="0" lvl="1"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That the redevelopment of Central Winchester is a considered, deliverable and realistic objective. </a:t>
            </a:r>
          </a:p>
          <a:p>
            <a:pPr marL="812800" marR="0" lvl="1"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responsibility for delivery of the CWR scheme will be with the Development Partner, and activities will be at the Development Partner’s cost and risk. </a:t>
            </a:r>
          </a:p>
          <a:p>
            <a:pPr marL="812800" marR="0" lvl="1"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risk register is in place and developed to monitor business risks, service risks and external risks</a:t>
            </a:r>
          </a:p>
        </p:txBody>
      </p:sp>
      <p:pic>
        <p:nvPicPr>
          <p:cNvPr id="5" name="Picture 4"/>
          <p:cNvPicPr>
            <a:picLocks noChangeAspect="1"/>
          </p:cNvPicPr>
          <p:nvPr/>
        </p:nvPicPr>
        <p:blipFill>
          <a:blip r:embed="rId3"/>
          <a:stretch>
            <a:fillRect/>
          </a:stretch>
        </p:blipFill>
        <p:spPr>
          <a:xfrm>
            <a:off x="712717" y="474644"/>
            <a:ext cx="8010838" cy="755970"/>
          </a:xfrm>
          <a:prstGeom prst="rect">
            <a:avLst/>
          </a:prstGeom>
        </p:spPr>
      </p:pic>
    </p:spTree>
    <p:extLst>
      <p:ext uri="{BB962C8B-B14F-4D97-AF65-F5344CB8AC3E}">
        <p14:creationId xmlns:p14="http://schemas.microsoft.com/office/powerpoint/2010/main" val="2746430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BA3CAB-2C52-6841-8D45-2CC327EFB1E3}"/>
              </a:ext>
            </a:extLst>
          </p:cNvPr>
          <p:cNvSpPr>
            <a:spLocks noGrp="1"/>
          </p:cNvSpPr>
          <p:nvPr>
            <p:ph idx="1"/>
          </p:nvPr>
        </p:nvSpPr>
        <p:spPr>
          <a:xfrm>
            <a:off x="2152650" y="1576251"/>
            <a:ext cx="4674870" cy="4600712"/>
          </a:xfrm>
        </p:spPr>
        <p:txBody>
          <a:bodyPr/>
          <a:lstStyle/>
          <a:p>
            <a:pPr marL="0" indent="0" fontAlgn="auto">
              <a:lnSpc>
                <a:spcPct val="100000"/>
              </a:lnSpc>
              <a:spcBef>
                <a:spcPts val="0"/>
              </a:spcBef>
              <a:spcAft>
                <a:spcPts val="0"/>
              </a:spcAft>
              <a:buNone/>
              <a:defRPr/>
            </a:pPr>
            <a:endParaRPr lang="en-US" dirty="0"/>
          </a:p>
          <a:p>
            <a:pPr marL="0" indent="0" fontAlgn="auto">
              <a:lnSpc>
                <a:spcPct val="100000"/>
              </a:lnSpc>
              <a:spcBef>
                <a:spcPts val="0"/>
              </a:spcBef>
              <a:spcAft>
                <a:spcPts val="0"/>
              </a:spcAft>
              <a:buNone/>
              <a:defRPr/>
            </a:pPr>
            <a:endParaRPr lang="en-US" dirty="0"/>
          </a:p>
        </p:txBody>
      </p:sp>
      <p:sp>
        <p:nvSpPr>
          <p:cNvPr id="7" name="Rectangle 6">
            <a:extLst>
              <a:ext uri="{FF2B5EF4-FFF2-40B4-BE49-F238E27FC236}">
                <a16:creationId xmlns:a16="http://schemas.microsoft.com/office/drawing/2014/main" id="{7F94C7B7-E379-4891-BD7C-7562347D8BDB}"/>
              </a:ext>
            </a:extLst>
          </p:cNvPr>
          <p:cNvSpPr/>
          <p:nvPr/>
        </p:nvSpPr>
        <p:spPr>
          <a:xfrm>
            <a:off x="1072770" y="1104901"/>
            <a:ext cx="9663642" cy="332398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5600" marR="0" lvl="0"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conclusions reached within each of the 5 elements will be discussed</a:t>
            </a:r>
            <a:r>
              <a:rPr lang="en-GB" sz="2000" dirty="0">
                <a:solidFill>
                  <a:prstClr val="black"/>
                </a:solidFill>
                <a:latin typeface="Arial" panose="020B0604020202020204" pitchFamily="34" charset="0"/>
                <a:cs typeface="Arial" panose="020B0604020202020204" pitchFamily="34" charset="0"/>
              </a:rPr>
              <a:t> at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Cabinet with the recommendation to proceed with the preferred delivery route</a:t>
            </a:r>
          </a:p>
          <a:p>
            <a:pPr marR="0" lvl="0" algn="l" defTabSz="914400" rtl="0" eaLnBrk="1" fontAlgn="auto" latinLnBrk="0" hangingPunct="1">
              <a:lnSpc>
                <a:spcPct val="150000"/>
              </a:lnSpc>
              <a:spcBef>
                <a:spcPts val="0"/>
              </a:spcBef>
              <a:spcAft>
                <a:spcPts val="0"/>
              </a:spcAft>
              <a:buClrTx/>
              <a:buSzTx/>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5600" marR="0" lvl="0"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next steps include undertaking a procurement exercise, the preparation of the Full Business Case and to secure a development partner</a:t>
            </a:r>
          </a:p>
        </p:txBody>
      </p:sp>
      <p:pic>
        <p:nvPicPr>
          <p:cNvPr id="5" name="Picture 4"/>
          <p:cNvPicPr>
            <a:picLocks noChangeAspect="1"/>
          </p:cNvPicPr>
          <p:nvPr/>
        </p:nvPicPr>
        <p:blipFill>
          <a:blip r:embed="rId3"/>
          <a:stretch>
            <a:fillRect/>
          </a:stretch>
        </p:blipFill>
        <p:spPr>
          <a:xfrm>
            <a:off x="900609" y="820281"/>
            <a:ext cx="8010838" cy="755970"/>
          </a:xfrm>
          <a:prstGeom prst="rect">
            <a:avLst/>
          </a:prstGeom>
        </p:spPr>
      </p:pic>
    </p:spTree>
    <p:extLst>
      <p:ext uri="{BB962C8B-B14F-4D97-AF65-F5344CB8AC3E}">
        <p14:creationId xmlns:p14="http://schemas.microsoft.com/office/powerpoint/2010/main" val="1561935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BA3CAB-2C52-6841-8D45-2CC327EFB1E3}"/>
              </a:ext>
            </a:extLst>
          </p:cNvPr>
          <p:cNvSpPr>
            <a:spLocks noGrp="1"/>
          </p:cNvSpPr>
          <p:nvPr>
            <p:ph idx="1"/>
          </p:nvPr>
        </p:nvSpPr>
        <p:spPr>
          <a:xfrm>
            <a:off x="2152650" y="1576251"/>
            <a:ext cx="4674870" cy="4600712"/>
          </a:xfrm>
        </p:spPr>
        <p:txBody>
          <a:bodyPr/>
          <a:lstStyle/>
          <a:p>
            <a:pPr marL="0" indent="0" fontAlgn="auto">
              <a:lnSpc>
                <a:spcPct val="100000"/>
              </a:lnSpc>
              <a:spcBef>
                <a:spcPts val="0"/>
              </a:spcBef>
              <a:spcAft>
                <a:spcPts val="0"/>
              </a:spcAft>
              <a:buNone/>
              <a:defRPr/>
            </a:pPr>
            <a:endParaRPr lang="en-US" dirty="0"/>
          </a:p>
          <a:p>
            <a:pPr marL="0" indent="0" fontAlgn="auto">
              <a:lnSpc>
                <a:spcPct val="100000"/>
              </a:lnSpc>
              <a:spcBef>
                <a:spcPts val="0"/>
              </a:spcBef>
              <a:spcAft>
                <a:spcPts val="0"/>
              </a:spcAft>
              <a:buNone/>
              <a:defRPr/>
            </a:pPr>
            <a:endParaRPr lang="en-US" dirty="0"/>
          </a:p>
        </p:txBody>
      </p:sp>
      <p:sp>
        <p:nvSpPr>
          <p:cNvPr id="7" name="Rectangle 6">
            <a:extLst>
              <a:ext uri="{FF2B5EF4-FFF2-40B4-BE49-F238E27FC236}">
                <a16:creationId xmlns:a16="http://schemas.microsoft.com/office/drawing/2014/main" id="{7F94C7B7-E379-4891-BD7C-7562347D8BDB}"/>
              </a:ext>
            </a:extLst>
          </p:cNvPr>
          <p:cNvSpPr/>
          <p:nvPr/>
        </p:nvSpPr>
        <p:spPr>
          <a:xfrm>
            <a:off x="1047717" y="1104901"/>
            <a:ext cx="9663642" cy="5170646"/>
          </a:xfrm>
          <a:prstGeom prst="rect">
            <a:avLst/>
          </a:prstGeom>
        </p:spPr>
        <p:txBody>
          <a:bodyPr wrap="square">
            <a:spAutoFit/>
          </a:bodyPr>
          <a:lstStyle/>
          <a:p>
            <a:pPr marL="355600" marR="0" lvl="0"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Published Contract Notice</a:t>
            </a:r>
          </a:p>
          <a:p>
            <a:pPr marL="812800" lvl="1" indent="-355600">
              <a:lnSpc>
                <a:spcPct val="150000"/>
              </a:lnSpc>
              <a:buFontTx/>
              <a:buBlip>
                <a:blip r:embed="rId2"/>
              </a:buBlip>
              <a:defRPr/>
            </a:pPr>
            <a:r>
              <a:rPr lang="en-GB" sz="2000" dirty="0">
                <a:solidFill>
                  <a:prstClr val="black"/>
                </a:solidFill>
                <a:latin typeface="Arial" panose="020B0604020202020204" pitchFamily="34" charset="0"/>
                <a:cs typeface="Arial" panose="020B0604020202020204" pitchFamily="34" charset="0"/>
              </a:rPr>
              <a:t>Announcing the opportunity to the market, together with the procurement documents</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5600" marR="0" lvl="0" indent="-355600" algn="l" defTabSz="914400" rtl="0" eaLnBrk="1" fontAlgn="auto" latinLnBrk="0" hangingPunct="1">
              <a:lnSpc>
                <a:spcPct val="150000"/>
              </a:lnSpc>
              <a:spcBef>
                <a:spcPts val="0"/>
              </a:spcBef>
              <a:spcAft>
                <a:spcPts val="0"/>
              </a:spcAft>
              <a:buClrTx/>
              <a:buSzTx/>
              <a:buFontTx/>
              <a:buBlip>
                <a:blip r:embed="rId2"/>
              </a:buBlip>
              <a:tabLst/>
              <a:defRPr/>
            </a:pPr>
            <a:r>
              <a:rPr lang="en-GB" sz="2000" dirty="0">
                <a:solidFill>
                  <a:prstClr val="black"/>
                </a:solidFill>
                <a:latin typeface="Arial" panose="020B0604020202020204" pitchFamily="34" charset="0"/>
                <a:cs typeface="Arial" panose="020B0604020202020204" pitchFamily="34" charset="0"/>
              </a:rPr>
              <a:t>Selection Stage</a:t>
            </a:r>
          </a:p>
          <a:p>
            <a:pPr marL="812800" lvl="1" indent="-355600">
              <a:lnSpc>
                <a:spcPct val="150000"/>
              </a:lnSpc>
              <a:buFontTx/>
              <a:buBlip>
                <a:blip r:embed="rId2"/>
              </a:buBlip>
              <a:defRPr/>
            </a:pPr>
            <a:r>
              <a:rPr lang="en-GB" sz="2000" dirty="0">
                <a:solidFill>
                  <a:prstClr val="black"/>
                </a:solidFill>
                <a:latin typeface="Arial" panose="020B0604020202020204" pitchFamily="34" charset="0"/>
                <a:cs typeface="Arial" panose="020B0604020202020204" pitchFamily="34" charset="0"/>
              </a:rPr>
              <a:t>Based on previous experience of potential partners to arrive at short list</a:t>
            </a:r>
          </a:p>
          <a:p>
            <a:pPr marL="355600" marR="0" lvl="0"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Tender</a:t>
            </a:r>
            <a:r>
              <a:rPr kumimoji="0" lang="en-GB" sz="2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Stage</a:t>
            </a:r>
          </a:p>
          <a:p>
            <a:pPr marL="812800" lvl="1" indent="-355600">
              <a:lnSpc>
                <a:spcPct val="150000"/>
              </a:lnSpc>
              <a:buFontTx/>
              <a:buBlip>
                <a:blip r:embed="rId2"/>
              </a:buBlip>
              <a:defRPr/>
            </a:pPr>
            <a:r>
              <a:rPr kumimoji="0" lang="en-GB" sz="2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Dialogue with short listed bidders to enable understanding and discuss proposals concluding in final bids from short listed bidders</a:t>
            </a:r>
          </a:p>
          <a:p>
            <a:pPr marL="355600" marR="0" lvl="0" indent="-355600" algn="l" defTabSz="914400" rtl="0" eaLnBrk="1" fontAlgn="auto" latinLnBrk="0" hangingPunct="1">
              <a:lnSpc>
                <a:spcPct val="150000"/>
              </a:lnSpc>
              <a:spcBef>
                <a:spcPts val="0"/>
              </a:spcBef>
              <a:spcAft>
                <a:spcPts val="0"/>
              </a:spcAft>
              <a:buClrTx/>
              <a:buSzTx/>
              <a:buFontTx/>
              <a:buBlip>
                <a:blip r:embed="rId2"/>
              </a:buBlip>
              <a:tabLst/>
              <a:defRPr/>
            </a:pPr>
            <a:r>
              <a:rPr lang="en-GB" sz="2000" baseline="0" dirty="0">
                <a:solidFill>
                  <a:prstClr val="black"/>
                </a:solidFill>
                <a:latin typeface="Arial" panose="020B0604020202020204" pitchFamily="34" charset="0"/>
                <a:cs typeface="Arial" panose="020B0604020202020204" pitchFamily="34" charset="0"/>
              </a:rPr>
              <a:t>Tender</a:t>
            </a:r>
            <a:r>
              <a:rPr lang="en-GB" sz="2000" dirty="0">
                <a:solidFill>
                  <a:prstClr val="black"/>
                </a:solidFill>
                <a:latin typeface="Arial" panose="020B0604020202020204" pitchFamily="34" charset="0"/>
                <a:cs typeface="Arial" panose="020B0604020202020204" pitchFamily="34" charset="0"/>
              </a:rPr>
              <a:t> Evaluation</a:t>
            </a:r>
          </a:p>
          <a:p>
            <a:pPr marL="812800" lvl="1" indent="-355600">
              <a:lnSpc>
                <a:spcPct val="150000"/>
              </a:lnSpc>
              <a:buFontTx/>
              <a:buBlip>
                <a:blip r:embed="rId2"/>
              </a:buBlip>
              <a:defRPr/>
            </a:pPr>
            <a:r>
              <a:rPr lang="en-GB" sz="2000" dirty="0">
                <a:solidFill>
                  <a:prstClr val="black"/>
                </a:solidFill>
                <a:latin typeface="Arial" panose="020B0604020202020204" pitchFamily="34" charset="0"/>
                <a:cs typeface="Arial" panose="020B0604020202020204" pitchFamily="34" charset="0"/>
              </a:rPr>
              <a:t>Evaluation of final bids </a:t>
            </a:r>
          </a:p>
          <a:p>
            <a:pPr marL="355600" marR="0" lvl="0" indent="-355600" algn="l" defTabSz="914400" rtl="0" eaLnBrk="1" fontAlgn="auto" latinLnBrk="0" hangingPunct="1">
              <a:lnSpc>
                <a:spcPct val="150000"/>
              </a:lnSpc>
              <a:spcBef>
                <a:spcPts val="0"/>
              </a:spcBef>
              <a:spcAft>
                <a:spcPts val="0"/>
              </a:spcAft>
              <a:buClrTx/>
              <a:buSzTx/>
              <a:buFontTx/>
              <a:buBlip>
                <a:blip r:embed="rId2"/>
              </a:buBlip>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Preferred</a:t>
            </a:r>
            <a:r>
              <a:rPr kumimoji="0" lang="en-GB" sz="2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Bidder</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itle 1">
            <a:extLst>
              <a:ext uri="{FF2B5EF4-FFF2-40B4-BE49-F238E27FC236}">
                <a16:creationId xmlns:a16="http://schemas.microsoft.com/office/drawing/2014/main" id="{F71F73B9-0A18-4933-8A06-E69372B9C246}"/>
              </a:ext>
            </a:extLst>
          </p:cNvPr>
          <p:cNvSpPr txBox="1">
            <a:spLocks/>
          </p:cNvSpPr>
          <p:nvPr/>
        </p:nvSpPr>
        <p:spPr>
          <a:xfrm>
            <a:off x="885825" y="517526"/>
            <a:ext cx="7886700" cy="587375"/>
          </a:xfrm>
          <a:prstGeom prst="rect">
            <a:avLst/>
          </a:prstGeom>
        </p:spPr>
        <p:txBody>
          <a:bodyPr/>
          <a:lstStyle>
            <a:lvl1pPr algn="l" rtl="0" eaLnBrk="1" fontAlgn="base" hangingPunct="1">
              <a:lnSpc>
                <a:spcPct val="90000"/>
              </a:lnSpc>
              <a:spcBef>
                <a:spcPct val="0"/>
              </a:spcBef>
              <a:spcAft>
                <a:spcPct val="0"/>
              </a:spcAft>
              <a:defRPr sz="2800" b="1" i="0" kern="1200" cap="all" baseline="0">
                <a:solidFill>
                  <a:srgbClr val="802245"/>
                </a:solidFill>
                <a:latin typeface="Arial" panose="020B0604020202020204" pitchFamily="34" charset="0"/>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all" spc="0" normalizeH="0" baseline="0" noProof="0" dirty="0">
                <a:ln>
                  <a:noFill/>
                </a:ln>
                <a:solidFill>
                  <a:srgbClr val="802245"/>
                </a:solidFill>
                <a:effectLst/>
                <a:uLnTx/>
                <a:uFillTx/>
                <a:latin typeface="Arial" panose="020B0604020202020204" pitchFamily="34" charset="0"/>
                <a:cs typeface="Arial" panose="020B0604020202020204" pitchFamily="34" charset="0"/>
              </a:rPr>
              <a:t>PROCUREMENT</a:t>
            </a:r>
            <a:r>
              <a:rPr kumimoji="0" lang="en-US" sz="2800" b="1" i="0" u="none" strike="noStrike" kern="1200" cap="all" spc="0" normalizeH="0" noProof="0" dirty="0">
                <a:ln>
                  <a:noFill/>
                </a:ln>
                <a:solidFill>
                  <a:srgbClr val="802245"/>
                </a:solidFill>
                <a:effectLst/>
                <a:uLnTx/>
                <a:uFillTx/>
                <a:latin typeface="Arial" panose="020B0604020202020204" pitchFamily="34" charset="0"/>
                <a:cs typeface="Arial" panose="020B0604020202020204" pitchFamily="34" charset="0"/>
              </a:rPr>
              <a:t> PROCESS</a:t>
            </a:r>
            <a:endParaRPr kumimoji="0" lang="en-US" sz="2800" b="1" i="0" u="none" strike="noStrike" kern="1200" cap="all" spc="0" normalizeH="0" baseline="0" noProof="0" dirty="0">
              <a:ln>
                <a:noFill/>
              </a:ln>
              <a:solidFill>
                <a:srgbClr val="802245"/>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8211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1635" y="-1167369"/>
            <a:ext cx="8541883" cy="1917700"/>
          </a:xfrm>
        </p:spPr>
        <p:txBody>
          <a:bodyPr/>
          <a:lstStyle/>
          <a:p>
            <a:r>
              <a:rPr lang="en-GB" sz="2800" dirty="0"/>
              <a:t>Procurement Process: Development Brief</a:t>
            </a:r>
          </a:p>
        </p:txBody>
      </p:sp>
      <p:sp>
        <p:nvSpPr>
          <p:cNvPr id="3" name="Text Placeholder 2"/>
          <p:cNvSpPr>
            <a:spLocks noGrp="1"/>
          </p:cNvSpPr>
          <p:nvPr>
            <p:ph type="body" idx="1"/>
          </p:nvPr>
        </p:nvSpPr>
        <p:spPr>
          <a:xfrm>
            <a:off x="1301635" y="948582"/>
            <a:ext cx="9805388" cy="4896741"/>
          </a:xfrm>
        </p:spPr>
        <p:txBody>
          <a:bodyPr numCol="2" spcCol="432000"/>
          <a:lstStyle/>
          <a:p>
            <a:pPr marL="342900" indent="-342900" fontAlgn="auto">
              <a:lnSpc>
                <a:spcPct val="100000"/>
              </a:lnSpc>
              <a:spcBef>
                <a:spcPts val="0"/>
              </a:spcBef>
              <a:spcAft>
                <a:spcPts val="0"/>
              </a:spcAft>
              <a:buFont typeface="+mj-lt"/>
              <a:buAutoNum type="arabicPeriod"/>
              <a:defRPr/>
            </a:pPr>
            <a:r>
              <a:rPr lang="en-GB" sz="1800" b="1" dirty="0"/>
              <a:t>Introduction</a:t>
            </a:r>
            <a:r>
              <a:rPr lang="en-GB" sz="1800" dirty="0"/>
              <a:t>	</a:t>
            </a:r>
          </a:p>
          <a:p>
            <a:pPr marL="342900" indent="-342900" fontAlgn="auto">
              <a:lnSpc>
                <a:spcPct val="100000"/>
              </a:lnSpc>
              <a:spcBef>
                <a:spcPts val="0"/>
              </a:spcBef>
              <a:spcAft>
                <a:spcPts val="0"/>
              </a:spcAft>
              <a:buFont typeface="+mj-lt"/>
              <a:buAutoNum type="arabicPeriod"/>
              <a:defRPr/>
            </a:pPr>
            <a:endParaRPr lang="en-GB" sz="1800" dirty="0"/>
          </a:p>
          <a:p>
            <a:pPr marL="342900" indent="-342900" fontAlgn="auto">
              <a:lnSpc>
                <a:spcPct val="100000"/>
              </a:lnSpc>
              <a:spcBef>
                <a:spcPts val="0"/>
              </a:spcBef>
              <a:spcAft>
                <a:spcPts val="0"/>
              </a:spcAft>
              <a:buFont typeface="+mj-lt"/>
              <a:buAutoNum type="arabicPeriod"/>
              <a:defRPr/>
            </a:pPr>
            <a:r>
              <a:rPr lang="en-GB" sz="1800" b="1" dirty="0"/>
              <a:t>The Scheme	</a:t>
            </a:r>
          </a:p>
          <a:p>
            <a:pPr marL="812800" lvl="1" indent="-355600" fontAlgn="auto">
              <a:lnSpc>
                <a:spcPct val="100000"/>
              </a:lnSpc>
              <a:spcBef>
                <a:spcPts val="0"/>
              </a:spcBef>
              <a:spcAft>
                <a:spcPts val="0"/>
              </a:spcAft>
              <a:buBlip>
                <a:blip r:embed="rId2"/>
              </a:buBlip>
              <a:defRPr/>
            </a:pPr>
            <a:r>
              <a:rPr lang="en-GB" sz="1800" dirty="0">
                <a:solidFill>
                  <a:schemeClr val="tx1"/>
                </a:solidFill>
                <a:latin typeface="Arial" panose="020B0604020202020204" pitchFamily="34" charset="0"/>
                <a:cs typeface="Arial" panose="020B0604020202020204" pitchFamily="34" charset="0"/>
              </a:rPr>
              <a:t>The Vision</a:t>
            </a:r>
          </a:p>
          <a:p>
            <a:pPr marL="812800" lvl="1" indent="-355600" fontAlgn="auto">
              <a:lnSpc>
                <a:spcPct val="100000"/>
              </a:lnSpc>
              <a:spcBef>
                <a:spcPts val="0"/>
              </a:spcBef>
              <a:spcAft>
                <a:spcPts val="0"/>
              </a:spcAft>
              <a:buBlip>
                <a:blip r:embed="rId2"/>
              </a:buBlip>
              <a:defRPr/>
            </a:pPr>
            <a:r>
              <a:rPr lang="en-GB" sz="1800" dirty="0">
                <a:solidFill>
                  <a:schemeClr val="tx1"/>
                </a:solidFill>
                <a:latin typeface="Arial" panose="020B0604020202020204" pitchFamily="34" charset="0"/>
                <a:cs typeface="Arial" panose="020B0604020202020204" pitchFamily="34" charset="0"/>
              </a:rPr>
              <a:t>Site and Situation</a:t>
            </a:r>
          </a:p>
          <a:p>
            <a:pPr marL="812800" lvl="1" indent="-355600" fontAlgn="auto">
              <a:lnSpc>
                <a:spcPct val="100000"/>
              </a:lnSpc>
              <a:spcBef>
                <a:spcPts val="0"/>
              </a:spcBef>
              <a:spcAft>
                <a:spcPts val="0"/>
              </a:spcAft>
              <a:buBlip>
                <a:blip r:embed="rId2"/>
              </a:buBlip>
              <a:defRPr/>
            </a:pPr>
            <a:r>
              <a:rPr lang="en-GB" sz="1800" dirty="0">
                <a:solidFill>
                  <a:schemeClr val="tx1"/>
                </a:solidFill>
                <a:latin typeface="Arial" panose="020B0604020202020204" pitchFamily="34" charset="0"/>
                <a:cs typeface="Arial" panose="020B0604020202020204" pitchFamily="34" charset="0"/>
              </a:rPr>
              <a:t>Vacant Possession</a:t>
            </a:r>
          </a:p>
          <a:p>
            <a:pPr marL="800100" lvl="1" indent="-342900" fontAlgn="auto">
              <a:lnSpc>
                <a:spcPct val="100000"/>
              </a:lnSpc>
              <a:spcBef>
                <a:spcPts val="0"/>
              </a:spcBef>
              <a:spcAft>
                <a:spcPts val="0"/>
              </a:spcAft>
              <a:buFont typeface="+mj-lt"/>
              <a:buAutoNum type="arabicPeriod"/>
              <a:defRPr/>
            </a:pPr>
            <a:endParaRPr lang="en-GB" sz="1800" dirty="0">
              <a:solidFill>
                <a:schemeClr val="tx1"/>
              </a:solidFill>
              <a:latin typeface="Arial" panose="020B0604020202020204" pitchFamily="34" charset="0"/>
              <a:cs typeface="Arial" panose="020B0604020202020204" pitchFamily="34" charset="0"/>
            </a:endParaRPr>
          </a:p>
          <a:p>
            <a:pPr marL="342900" indent="-342900" fontAlgn="auto">
              <a:lnSpc>
                <a:spcPct val="100000"/>
              </a:lnSpc>
              <a:spcBef>
                <a:spcPts val="0"/>
              </a:spcBef>
              <a:spcAft>
                <a:spcPts val="0"/>
              </a:spcAft>
              <a:buFont typeface="+mj-lt"/>
              <a:buAutoNum type="arabicPeriod"/>
              <a:defRPr/>
            </a:pPr>
            <a:r>
              <a:rPr lang="en-GB" sz="1800" b="1" dirty="0"/>
              <a:t>Development Proposals</a:t>
            </a:r>
            <a:r>
              <a:rPr lang="en-GB" sz="1800" dirty="0"/>
              <a:t>	</a:t>
            </a:r>
          </a:p>
          <a:p>
            <a:pPr marL="812800" lvl="1" indent="-355600" fontAlgn="auto">
              <a:lnSpc>
                <a:spcPct val="100000"/>
              </a:lnSpc>
              <a:spcBef>
                <a:spcPts val="0"/>
              </a:spcBef>
              <a:spcAft>
                <a:spcPts val="0"/>
              </a:spcAft>
              <a:buBlip>
                <a:blip r:embed="rId2"/>
              </a:buBlip>
              <a:defRPr/>
            </a:pPr>
            <a:r>
              <a:rPr lang="en-GB" sz="1800" dirty="0">
                <a:solidFill>
                  <a:schemeClr val="tx1"/>
                </a:solidFill>
                <a:latin typeface="Arial" panose="020B0604020202020204" pitchFamily="34" charset="0"/>
                <a:cs typeface="Arial" panose="020B0604020202020204" pitchFamily="34" charset="0"/>
              </a:rPr>
              <a:t>Land Uses	</a:t>
            </a:r>
          </a:p>
          <a:p>
            <a:pPr marL="812800" lvl="1" indent="-355600" fontAlgn="auto">
              <a:lnSpc>
                <a:spcPct val="100000"/>
              </a:lnSpc>
              <a:spcBef>
                <a:spcPts val="0"/>
              </a:spcBef>
              <a:spcAft>
                <a:spcPts val="0"/>
              </a:spcAft>
              <a:buBlip>
                <a:blip r:embed="rId2"/>
              </a:buBlip>
              <a:defRPr/>
            </a:pPr>
            <a:r>
              <a:rPr lang="en-GB" sz="1800" dirty="0">
                <a:solidFill>
                  <a:schemeClr val="tx1"/>
                </a:solidFill>
                <a:latin typeface="Arial" panose="020B0604020202020204" pitchFamily="34" charset="0"/>
                <a:cs typeface="Arial" panose="020B0604020202020204" pitchFamily="34" charset="0"/>
              </a:rPr>
              <a:t>Development Framework Mix of Uses</a:t>
            </a:r>
          </a:p>
          <a:p>
            <a:pPr lvl="1" fontAlgn="auto">
              <a:lnSpc>
                <a:spcPct val="100000"/>
              </a:lnSpc>
              <a:spcBef>
                <a:spcPts val="0"/>
              </a:spcBef>
              <a:spcAft>
                <a:spcPts val="0"/>
              </a:spcAft>
              <a:defRPr/>
            </a:pPr>
            <a:r>
              <a:rPr lang="en-GB" sz="1800" dirty="0">
                <a:solidFill>
                  <a:schemeClr val="tx1"/>
                </a:solidFill>
                <a:latin typeface="Arial" panose="020B0604020202020204" pitchFamily="34" charset="0"/>
                <a:cs typeface="Arial" panose="020B0604020202020204" pitchFamily="34" charset="0"/>
              </a:rPr>
              <a:t>	</a:t>
            </a:r>
            <a:r>
              <a:rPr lang="en-GB" sz="1800" dirty="0"/>
              <a:t>	</a:t>
            </a:r>
          </a:p>
          <a:p>
            <a:pPr marL="342900" indent="-342900" fontAlgn="auto">
              <a:lnSpc>
                <a:spcPct val="100000"/>
              </a:lnSpc>
              <a:spcBef>
                <a:spcPts val="0"/>
              </a:spcBef>
              <a:spcAft>
                <a:spcPts val="0"/>
              </a:spcAft>
              <a:buFont typeface="+mj-lt"/>
              <a:buAutoNum type="arabicPeriod"/>
              <a:defRPr/>
            </a:pPr>
            <a:r>
              <a:rPr lang="en-GB" sz="1800" b="1" dirty="0"/>
              <a:t>Key Objectives</a:t>
            </a:r>
            <a:r>
              <a:rPr lang="en-GB" sz="1800" dirty="0"/>
              <a:t>	</a:t>
            </a:r>
          </a:p>
          <a:p>
            <a:pPr marL="812800" lvl="1" indent="-355600" fontAlgn="auto">
              <a:lnSpc>
                <a:spcPct val="100000"/>
              </a:lnSpc>
              <a:spcBef>
                <a:spcPts val="0"/>
              </a:spcBef>
              <a:spcAft>
                <a:spcPts val="0"/>
              </a:spcAft>
              <a:buBlip>
                <a:blip r:embed="rId2"/>
              </a:buBlip>
              <a:defRPr/>
            </a:pPr>
            <a:r>
              <a:rPr lang="en-GB" sz="1800" dirty="0">
                <a:solidFill>
                  <a:schemeClr val="tx1"/>
                </a:solidFill>
                <a:latin typeface="Arial" panose="020B0604020202020204" pitchFamily="34" charset="0"/>
                <a:cs typeface="Arial" panose="020B0604020202020204" pitchFamily="34" charset="0"/>
              </a:rPr>
              <a:t>The SPD</a:t>
            </a:r>
          </a:p>
          <a:p>
            <a:pPr marL="812800" lvl="1" indent="-355600" fontAlgn="auto">
              <a:lnSpc>
                <a:spcPct val="100000"/>
              </a:lnSpc>
              <a:spcBef>
                <a:spcPts val="0"/>
              </a:spcBef>
              <a:spcAft>
                <a:spcPts val="0"/>
              </a:spcAft>
              <a:buBlip>
                <a:blip r:embed="rId2"/>
              </a:buBlip>
              <a:defRPr/>
            </a:pPr>
            <a:r>
              <a:rPr lang="en-GB" sz="1800" dirty="0">
                <a:solidFill>
                  <a:schemeClr val="tx1"/>
                </a:solidFill>
                <a:latin typeface="Arial" panose="020B0604020202020204" pitchFamily="34" charset="0"/>
                <a:cs typeface="Arial" panose="020B0604020202020204" pitchFamily="34" charset="0"/>
              </a:rPr>
              <a:t>Investment Objectives</a:t>
            </a:r>
          </a:p>
          <a:p>
            <a:pPr marL="812800" lvl="1" indent="-355600" fontAlgn="auto">
              <a:lnSpc>
                <a:spcPct val="100000"/>
              </a:lnSpc>
              <a:spcBef>
                <a:spcPts val="0"/>
              </a:spcBef>
              <a:spcAft>
                <a:spcPts val="0"/>
              </a:spcAft>
              <a:buBlip>
                <a:blip r:embed="rId2"/>
              </a:buBlip>
              <a:defRPr/>
            </a:pPr>
            <a:r>
              <a:rPr lang="en-GB" sz="1800" dirty="0">
                <a:solidFill>
                  <a:schemeClr val="tx1"/>
                </a:solidFill>
                <a:latin typeface="Arial" panose="020B0604020202020204" pitchFamily="34" charset="0"/>
                <a:cs typeface="Arial" panose="020B0604020202020204" pitchFamily="34" charset="0"/>
              </a:rPr>
              <a:t>Sustainability Objectives	</a:t>
            </a:r>
          </a:p>
          <a:p>
            <a:pPr marL="812800" lvl="1" indent="-355600" fontAlgn="auto">
              <a:lnSpc>
                <a:spcPct val="100000"/>
              </a:lnSpc>
              <a:spcBef>
                <a:spcPts val="0"/>
              </a:spcBef>
              <a:spcAft>
                <a:spcPts val="0"/>
              </a:spcAft>
              <a:buBlip>
                <a:blip r:embed="rId2"/>
              </a:buBlip>
              <a:defRPr/>
            </a:pPr>
            <a:r>
              <a:rPr lang="en-GB" sz="1800" dirty="0">
                <a:solidFill>
                  <a:schemeClr val="tx1"/>
                </a:solidFill>
                <a:latin typeface="Arial" panose="020B0604020202020204" pitchFamily="34" charset="0"/>
                <a:cs typeface="Arial" panose="020B0604020202020204" pitchFamily="34" charset="0"/>
              </a:rPr>
              <a:t>Bus Solution and Movement Strategy</a:t>
            </a:r>
          </a:p>
          <a:p>
            <a:pPr marL="812800" lvl="1" indent="-355600" fontAlgn="auto">
              <a:lnSpc>
                <a:spcPct val="100000"/>
              </a:lnSpc>
              <a:spcBef>
                <a:spcPts val="0"/>
              </a:spcBef>
              <a:spcAft>
                <a:spcPts val="0"/>
              </a:spcAft>
              <a:buBlip>
                <a:blip r:embed="rId2"/>
              </a:buBlip>
              <a:defRPr/>
            </a:pPr>
            <a:r>
              <a:rPr lang="en-GB" sz="1800" dirty="0">
                <a:solidFill>
                  <a:schemeClr val="tx1"/>
                </a:solidFill>
                <a:latin typeface="Arial" panose="020B0604020202020204" pitchFamily="34" charset="0"/>
                <a:cs typeface="Arial" panose="020B0604020202020204" pitchFamily="34" charset="0"/>
              </a:rPr>
              <a:t>Winchester Public Realm Strategy </a:t>
            </a:r>
          </a:p>
          <a:p>
            <a:pPr marL="812800" lvl="1" indent="-355600" fontAlgn="auto">
              <a:lnSpc>
                <a:spcPct val="100000"/>
              </a:lnSpc>
              <a:spcBef>
                <a:spcPts val="0"/>
              </a:spcBef>
              <a:spcAft>
                <a:spcPts val="0"/>
              </a:spcAft>
              <a:buBlip>
                <a:blip r:embed="rId2"/>
              </a:buBlip>
              <a:defRPr/>
            </a:pPr>
            <a:r>
              <a:rPr lang="en-GB" sz="1800" dirty="0">
                <a:solidFill>
                  <a:schemeClr val="tx1"/>
                </a:solidFill>
                <a:latin typeface="Arial" panose="020B0604020202020204" pitchFamily="34" charset="0"/>
                <a:cs typeface="Arial" panose="020B0604020202020204" pitchFamily="34" charset="0"/>
              </a:rPr>
              <a:t>Design and Placemaking</a:t>
            </a:r>
          </a:p>
          <a:p>
            <a:pPr marL="812800" lvl="1" indent="-355600" fontAlgn="auto">
              <a:lnSpc>
                <a:spcPct val="100000"/>
              </a:lnSpc>
              <a:spcBef>
                <a:spcPts val="0"/>
              </a:spcBef>
              <a:spcAft>
                <a:spcPts val="0"/>
              </a:spcAft>
              <a:buBlip>
                <a:blip r:embed="rId2"/>
              </a:buBlip>
              <a:defRPr/>
            </a:pPr>
            <a:r>
              <a:rPr lang="en-GB" sz="1800" dirty="0">
                <a:solidFill>
                  <a:schemeClr val="tx1"/>
                </a:solidFill>
                <a:latin typeface="Arial" panose="020B0604020202020204" pitchFamily="34" charset="0"/>
                <a:cs typeface="Arial" panose="020B0604020202020204" pitchFamily="34" charset="0"/>
              </a:rPr>
              <a:t>Archaeology </a:t>
            </a:r>
          </a:p>
          <a:p>
            <a:pPr marL="800100" lvl="1" indent="-342900" fontAlgn="auto">
              <a:lnSpc>
                <a:spcPct val="100000"/>
              </a:lnSpc>
              <a:spcBef>
                <a:spcPts val="0"/>
              </a:spcBef>
              <a:spcAft>
                <a:spcPts val="0"/>
              </a:spcAft>
              <a:buFont typeface="+mj-lt"/>
              <a:buAutoNum type="arabicPeriod"/>
              <a:defRPr/>
            </a:pPr>
            <a:endParaRPr lang="en-GB" sz="1800" dirty="0">
              <a:solidFill>
                <a:schemeClr val="tx1"/>
              </a:solidFill>
              <a:latin typeface="Arial" panose="020B0604020202020204" pitchFamily="34" charset="0"/>
              <a:cs typeface="Arial" panose="020B0604020202020204" pitchFamily="34" charset="0"/>
            </a:endParaRPr>
          </a:p>
          <a:p>
            <a:pPr marL="342900" indent="-342900" fontAlgn="auto">
              <a:lnSpc>
                <a:spcPct val="100000"/>
              </a:lnSpc>
              <a:spcBef>
                <a:spcPts val="0"/>
              </a:spcBef>
              <a:spcAft>
                <a:spcPts val="0"/>
              </a:spcAft>
              <a:buFont typeface="+mj-lt"/>
              <a:buAutoNum type="arabicPeriod"/>
              <a:defRPr/>
            </a:pPr>
            <a:r>
              <a:rPr lang="en-GB" sz="1800" b="1" dirty="0"/>
              <a:t>The Opportunity</a:t>
            </a:r>
            <a:r>
              <a:rPr lang="en-GB" sz="1800" dirty="0"/>
              <a:t>	</a:t>
            </a:r>
          </a:p>
          <a:p>
            <a:pPr marL="812800" lvl="1" indent="-355600" fontAlgn="auto">
              <a:lnSpc>
                <a:spcPct val="100000"/>
              </a:lnSpc>
              <a:spcBef>
                <a:spcPts val="0"/>
              </a:spcBef>
              <a:spcAft>
                <a:spcPts val="0"/>
              </a:spcAft>
              <a:buBlip>
                <a:blip r:embed="rId2"/>
              </a:buBlip>
              <a:defRPr/>
            </a:pPr>
            <a:r>
              <a:rPr lang="en-GB" sz="1800" dirty="0">
                <a:solidFill>
                  <a:schemeClr val="tx1"/>
                </a:solidFill>
                <a:latin typeface="Arial" panose="020B0604020202020204" pitchFamily="34" charset="0"/>
                <a:cs typeface="Arial" panose="020B0604020202020204" pitchFamily="34" charset="0"/>
              </a:rPr>
              <a:t>The Partnership Approach</a:t>
            </a:r>
          </a:p>
          <a:p>
            <a:pPr marL="812800" lvl="1" indent="-355600" fontAlgn="auto">
              <a:lnSpc>
                <a:spcPct val="100000"/>
              </a:lnSpc>
              <a:spcBef>
                <a:spcPts val="0"/>
              </a:spcBef>
              <a:spcAft>
                <a:spcPts val="0"/>
              </a:spcAft>
              <a:buBlip>
                <a:blip r:embed="rId2"/>
              </a:buBlip>
              <a:defRPr/>
            </a:pPr>
            <a:r>
              <a:rPr lang="en-GB" sz="1800" dirty="0">
                <a:solidFill>
                  <a:schemeClr val="tx1"/>
                </a:solidFill>
                <a:latin typeface="Arial" panose="020B0604020202020204" pitchFamily="34" charset="0"/>
                <a:cs typeface="Arial" panose="020B0604020202020204" pitchFamily="34" charset="0"/>
              </a:rPr>
              <a:t>Role of the Development Partner</a:t>
            </a:r>
          </a:p>
          <a:p>
            <a:pPr marL="812800" lvl="1" indent="-355600" fontAlgn="auto">
              <a:lnSpc>
                <a:spcPct val="100000"/>
              </a:lnSpc>
              <a:spcBef>
                <a:spcPts val="0"/>
              </a:spcBef>
              <a:spcAft>
                <a:spcPts val="0"/>
              </a:spcAft>
              <a:buBlip>
                <a:blip r:embed="rId2"/>
              </a:buBlip>
              <a:defRPr/>
            </a:pPr>
            <a:r>
              <a:rPr lang="en-GB" sz="1800" dirty="0">
                <a:solidFill>
                  <a:schemeClr val="tx1"/>
                </a:solidFill>
                <a:latin typeface="Arial" panose="020B0604020202020204" pitchFamily="34" charset="0"/>
                <a:cs typeface="Arial" panose="020B0604020202020204" pitchFamily="34" charset="0"/>
              </a:rPr>
              <a:t>Social Value and Engagement with Stakeholders</a:t>
            </a:r>
          </a:p>
          <a:p>
            <a:pPr lvl="1" fontAlgn="auto">
              <a:lnSpc>
                <a:spcPct val="100000"/>
              </a:lnSpc>
              <a:spcBef>
                <a:spcPts val="0"/>
              </a:spcBef>
              <a:spcAft>
                <a:spcPts val="0"/>
              </a:spcAft>
              <a:defRPr/>
            </a:pPr>
            <a:r>
              <a:rPr lang="en-GB" sz="1800" dirty="0">
                <a:solidFill>
                  <a:schemeClr val="tx1"/>
                </a:solidFill>
                <a:latin typeface="Arial" panose="020B0604020202020204" pitchFamily="34" charset="0"/>
                <a:cs typeface="Arial" panose="020B0604020202020204" pitchFamily="34" charset="0"/>
              </a:rPr>
              <a:t>	</a:t>
            </a:r>
          </a:p>
          <a:p>
            <a:pPr marL="342900" indent="-342900" fontAlgn="auto">
              <a:lnSpc>
                <a:spcPct val="100000"/>
              </a:lnSpc>
              <a:spcBef>
                <a:spcPts val="0"/>
              </a:spcBef>
              <a:spcAft>
                <a:spcPts val="0"/>
              </a:spcAft>
              <a:buFont typeface="+mj-lt"/>
              <a:buAutoNum type="arabicPeriod"/>
              <a:defRPr/>
            </a:pPr>
            <a:r>
              <a:rPr lang="en-GB" sz="1800" b="1" dirty="0"/>
              <a:t>Planning Context</a:t>
            </a:r>
          </a:p>
          <a:p>
            <a:pPr marL="342900" indent="-342900" fontAlgn="auto">
              <a:lnSpc>
                <a:spcPct val="100000"/>
              </a:lnSpc>
              <a:spcBef>
                <a:spcPts val="0"/>
              </a:spcBef>
              <a:spcAft>
                <a:spcPts val="0"/>
              </a:spcAft>
              <a:buFont typeface="+mj-lt"/>
              <a:buAutoNum type="arabicPeriod"/>
              <a:defRPr/>
            </a:pPr>
            <a:endParaRPr lang="en-GB" sz="1800" b="1" dirty="0"/>
          </a:p>
          <a:p>
            <a:pPr marL="342900" indent="-342900" fontAlgn="auto">
              <a:lnSpc>
                <a:spcPct val="100000"/>
              </a:lnSpc>
              <a:spcBef>
                <a:spcPts val="0"/>
              </a:spcBef>
              <a:spcAft>
                <a:spcPts val="0"/>
              </a:spcAft>
              <a:buFont typeface="+mj-lt"/>
              <a:buAutoNum type="arabicPeriod"/>
              <a:defRPr/>
            </a:pPr>
            <a:r>
              <a:rPr lang="en-GB" sz="1800" b="1" dirty="0"/>
              <a:t>Adjacent Land Ownerships	</a:t>
            </a:r>
          </a:p>
          <a:p>
            <a:pPr marL="800100" lvl="1" indent="-342900" fontAlgn="auto">
              <a:lnSpc>
                <a:spcPct val="100000"/>
              </a:lnSpc>
              <a:spcBef>
                <a:spcPts val="0"/>
              </a:spcBef>
              <a:spcAft>
                <a:spcPts val="0"/>
              </a:spcAft>
              <a:buFont typeface="+mj-lt"/>
              <a:buAutoNum type="arabicPeriod"/>
              <a:defRPr/>
            </a:pPr>
            <a:endParaRPr lang="en-GB" sz="1800" b="1" dirty="0">
              <a:solidFill>
                <a:schemeClr val="tx1"/>
              </a:solidFill>
              <a:latin typeface="Arial" panose="020B0604020202020204" pitchFamily="34" charset="0"/>
              <a:cs typeface="Arial" panose="020B0604020202020204" pitchFamily="34" charset="0"/>
            </a:endParaRPr>
          </a:p>
          <a:p>
            <a:pPr marL="342900" indent="-342900" fontAlgn="auto">
              <a:lnSpc>
                <a:spcPct val="100000"/>
              </a:lnSpc>
              <a:spcBef>
                <a:spcPts val="0"/>
              </a:spcBef>
              <a:spcAft>
                <a:spcPts val="0"/>
              </a:spcAft>
              <a:buFont typeface="+mj-lt"/>
              <a:buAutoNum type="arabicPeriod"/>
              <a:defRPr/>
            </a:pPr>
            <a:r>
              <a:rPr lang="en-GB" sz="1800" b="1" dirty="0"/>
              <a:t>Reference Documents</a:t>
            </a:r>
          </a:p>
          <a:p>
            <a:pPr marL="342900" indent="-342900" fontAlgn="auto">
              <a:lnSpc>
                <a:spcPct val="100000"/>
              </a:lnSpc>
              <a:spcBef>
                <a:spcPts val="0"/>
              </a:spcBef>
              <a:spcAft>
                <a:spcPts val="0"/>
              </a:spcAft>
              <a:buFont typeface="+mj-lt"/>
              <a:buAutoNum type="arabicPeriod"/>
              <a:defRPr/>
            </a:pPr>
            <a:endParaRPr lang="en-GB" sz="1800" b="1" dirty="0"/>
          </a:p>
          <a:p>
            <a:pPr marL="342900" indent="-342900" fontAlgn="auto">
              <a:lnSpc>
                <a:spcPct val="100000"/>
              </a:lnSpc>
              <a:spcBef>
                <a:spcPts val="0"/>
              </a:spcBef>
              <a:spcAft>
                <a:spcPts val="0"/>
              </a:spcAft>
              <a:buFont typeface="+mj-lt"/>
              <a:buAutoNum type="arabicPeriod"/>
              <a:defRPr/>
            </a:pPr>
            <a:r>
              <a:rPr lang="en-GB" sz="1800" b="1" dirty="0"/>
              <a:t>Appendices</a:t>
            </a:r>
            <a:endParaRPr lang="en-US" sz="1800" b="1" dirty="0"/>
          </a:p>
        </p:txBody>
      </p:sp>
    </p:spTree>
    <p:extLst>
      <p:ext uri="{BB962C8B-B14F-4D97-AF65-F5344CB8AC3E}">
        <p14:creationId xmlns:p14="http://schemas.microsoft.com/office/powerpoint/2010/main" val="148887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4020" y="2441467"/>
            <a:ext cx="4032250" cy="3398837"/>
          </a:xfrm>
        </p:spPr>
        <p:txBody>
          <a:bodyPr/>
          <a:lstStyle/>
          <a:p>
            <a:r>
              <a:rPr lang="en-GB" sz="2000" dirty="0">
                <a:solidFill>
                  <a:schemeClr val="tx1"/>
                </a:solidFill>
              </a:rPr>
              <a:t>Stage 2 – Evaluation Criteria:</a:t>
            </a:r>
            <a:br>
              <a:rPr lang="en-GB" sz="2000" dirty="0">
                <a:solidFill>
                  <a:schemeClr val="tx1"/>
                </a:solidFill>
              </a:rPr>
            </a:br>
            <a:r>
              <a:rPr lang="en-GB" sz="2000" dirty="0">
                <a:solidFill>
                  <a:schemeClr val="tx1"/>
                </a:solidFill>
              </a:rPr>
              <a:t/>
            </a:r>
            <a:br>
              <a:rPr lang="en-GB" sz="2000" dirty="0">
                <a:solidFill>
                  <a:schemeClr val="tx1"/>
                </a:solidFill>
              </a:rPr>
            </a:br>
            <a:r>
              <a:rPr lang="en-GB" sz="2000" dirty="0">
                <a:solidFill>
                  <a:schemeClr val="tx1"/>
                </a:solidFill>
              </a:rPr>
              <a:t/>
            </a:r>
            <a:br>
              <a:rPr lang="en-GB" sz="2000" dirty="0">
                <a:solidFill>
                  <a:schemeClr val="tx1"/>
                </a:solidFill>
              </a:rPr>
            </a:br>
            <a:r>
              <a:rPr lang="en-GB" sz="2000" dirty="0">
                <a:solidFill>
                  <a:schemeClr val="tx1"/>
                </a:solidFill>
              </a:rPr>
              <a:t>Quality  </a:t>
            </a:r>
            <a:br>
              <a:rPr lang="en-GB" sz="2000" dirty="0">
                <a:solidFill>
                  <a:schemeClr val="tx1"/>
                </a:solidFill>
              </a:rPr>
            </a:br>
            <a:r>
              <a:rPr lang="en-GB" sz="2000" b="0" dirty="0">
                <a:solidFill>
                  <a:schemeClr val="tx1"/>
                </a:solidFill>
              </a:rPr>
              <a:t>Approach</a:t>
            </a:r>
            <a:br>
              <a:rPr lang="en-GB" sz="2000" b="0" dirty="0">
                <a:solidFill>
                  <a:schemeClr val="tx1"/>
                </a:solidFill>
              </a:rPr>
            </a:br>
            <a:r>
              <a:rPr lang="en-GB" sz="2000" b="0" dirty="0">
                <a:solidFill>
                  <a:schemeClr val="tx1"/>
                </a:solidFill>
              </a:rPr>
              <a:t>  - long </a:t>
            </a:r>
            <a:r>
              <a:rPr lang="en-GB" sz="2000" b="0">
                <a:solidFill>
                  <a:schemeClr val="tx1"/>
                </a:solidFill>
              </a:rPr>
              <a:t>term place making</a:t>
            </a:r>
            <a:r>
              <a:rPr lang="en-GB" sz="2000" b="0" dirty="0">
                <a:solidFill>
                  <a:schemeClr val="tx1"/>
                </a:solidFill>
              </a:rPr>
              <a:t>, sustainability, meanwhile uses</a:t>
            </a:r>
            <a:br>
              <a:rPr lang="en-GB" sz="2000" b="0" dirty="0">
                <a:solidFill>
                  <a:schemeClr val="tx1"/>
                </a:solidFill>
              </a:rPr>
            </a:br>
            <a:r>
              <a:rPr lang="en-GB" sz="2000" b="0" dirty="0">
                <a:solidFill>
                  <a:schemeClr val="tx1"/>
                </a:solidFill>
              </a:rPr>
              <a:t>Planning</a:t>
            </a:r>
            <a:br>
              <a:rPr lang="en-GB" sz="2000" b="0" dirty="0">
                <a:solidFill>
                  <a:schemeClr val="tx1"/>
                </a:solidFill>
              </a:rPr>
            </a:br>
            <a:r>
              <a:rPr lang="en-GB" sz="2000" b="0" dirty="0">
                <a:solidFill>
                  <a:schemeClr val="tx1"/>
                </a:solidFill>
              </a:rPr>
              <a:t>  - planning strategy</a:t>
            </a:r>
            <a:br>
              <a:rPr lang="en-GB" sz="2000" b="0" dirty="0">
                <a:solidFill>
                  <a:schemeClr val="tx1"/>
                </a:solidFill>
              </a:rPr>
            </a:br>
            <a:r>
              <a:rPr lang="en-GB" sz="2000" b="0" dirty="0">
                <a:solidFill>
                  <a:schemeClr val="tx1"/>
                </a:solidFill>
              </a:rPr>
              <a:t>Team</a:t>
            </a:r>
            <a:br>
              <a:rPr lang="en-GB" sz="2000" b="0" dirty="0">
                <a:solidFill>
                  <a:schemeClr val="tx1"/>
                </a:solidFill>
              </a:rPr>
            </a:br>
            <a:r>
              <a:rPr lang="en-GB" sz="2000" b="0" dirty="0">
                <a:solidFill>
                  <a:schemeClr val="tx1"/>
                </a:solidFill>
              </a:rPr>
              <a:t>  - core team proposed</a:t>
            </a:r>
            <a:r>
              <a:rPr lang="en-GB" sz="2000" dirty="0">
                <a:solidFill>
                  <a:schemeClr val="tx1"/>
                </a:solidFill>
              </a:rPr>
              <a:t/>
            </a:r>
            <a:br>
              <a:rPr lang="en-GB" sz="2000" dirty="0">
                <a:solidFill>
                  <a:schemeClr val="tx1"/>
                </a:solidFill>
              </a:rPr>
            </a:br>
            <a:r>
              <a:rPr lang="en-GB" sz="2000" dirty="0">
                <a:solidFill>
                  <a:schemeClr val="tx1"/>
                </a:solidFill>
              </a:rPr>
              <a:t/>
            </a:r>
            <a:br>
              <a:rPr lang="en-GB" sz="2000" dirty="0">
                <a:solidFill>
                  <a:schemeClr val="tx1"/>
                </a:solidFill>
              </a:rPr>
            </a:br>
            <a:r>
              <a:rPr lang="en-GB" sz="2000" dirty="0">
                <a:solidFill>
                  <a:schemeClr val="tx1"/>
                </a:solidFill>
              </a:rPr>
              <a:t>Commercial  </a:t>
            </a:r>
            <a:br>
              <a:rPr lang="en-GB" sz="2000" dirty="0">
                <a:solidFill>
                  <a:schemeClr val="tx1"/>
                </a:solidFill>
              </a:rPr>
            </a:br>
            <a:r>
              <a:rPr lang="en-GB" sz="2000" b="0" dirty="0">
                <a:solidFill>
                  <a:schemeClr val="tx1"/>
                </a:solidFill>
              </a:rPr>
              <a:t>Market understanding</a:t>
            </a:r>
            <a:br>
              <a:rPr lang="en-GB" sz="2000" b="0" dirty="0">
                <a:solidFill>
                  <a:schemeClr val="tx1"/>
                </a:solidFill>
              </a:rPr>
            </a:br>
            <a:r>
              <a:rPr lang="en-GB" sz="2000" b="0" dirty="0">
                <a:solidFill>
                  <a:schemeClr val="tx1"/>
                </a:solidFill>
              </a:rPr>
              <a:t>Legal terms</a:t>
            </a:r>
            <a:br>
              <a:rPr lang="en-GB" sz="2000" b="0" dirty="0">
                <a:solidFill>
                  <a:schemeClr val="tx1"/>
                </a:solidFill>
              </a:rPr>
            </a:br>
            <a:r>
              <a:rPr lang="en-GB" sz="2000" b="0" dirty="0">
                <a:solidFill>
                  <a:schemeClr val="tx1"/>
                </a:solidFill>
              </a:rPr>
              <a:t>Finance approach</a:t>
            </a:r>
            <a:r>
              <a:rPr lang="en-GB" sz="2000" dirty="0">
                <a:solidFill>
                  <a:schemeClr val="tx1"/>
                </a:solidFill>
              </a:rPr>
              <a:t/>
            </a:r>
            <a:br>
              <a:rPr lang="en-GB" sz="2000" dirty="0">
                <a:solidFill>
                  <a:schemeClr val="tx1"/>
                </a:solidFill>
              </a:rPr>
            </a:br>
            <a:endParaRPr lang="en-GB" sz="2000" dirty="0">
              <a:solidFill>
                <a:schemeClr val="tx1"/>
              </a:solidFill>
            </a:endParaRPr>
          </a:p>
        </p:txBody>
      </p:sp>
      <p:sp>
        <p:nvSpPr>
          <p:cNvPr id="3" name="Text Placeholder 2"/>
          <p:cNvSpPr>
            <a:spLocks noGrp="1"/>
          </p:cNvSpPr>
          <p:nvPr>
            <p:ph type="body" idx="1"/>
          </p:nvPr>
        </p:nvSpPr>
        <p:spPr>
          <a:xfrm>
            <a:off x="597676" y="1113515"/>
            <a:ext cx="4899875" cy="1481137"/>
          </a:xfrm>
        </p:spPr>
        <p:txBody>
          <a:bodyPr/>
          <a:lstStyle/>
          <a:p>
            <a:r>
              <a:rPr lang="en-GB" b="1" dirty="0"/>
              <a:t>Stage 1 - Selection Criteria:</a:t>
            </a:r>
          </a:p>
          <a:p>
            <a:endParaRPr lang="en-GB" b="1" dirty="0"/>
          </a:p>
          <a:p>
            <a:r>
              <a:rPr lang="en-GB" b="1" dirty="0"/>
              <a:t>Technical and Professional Ability </a:t>
            </a:r>
          </a:p>
          <a:p>
            <a:pPr fontAlgn="t"/>
            <a:r>
              <a:rPr lang="en-GB" dirty="0"/>
              <a:t>Collaborative Working</a:t>
            </a:r>
          </a:p>
          <a:p>
            <a:pPr fontAlgn="t"/>
            <a:r>
              <a:rPr lang="en-GB" dirty="0"/>
              <a:t>Development Experience</a:t>
            </a:r>
          </a:p>
          <a:p>
            <a:pPr fontAlgn="t"/>
            <a:r>
              <a:rPr lang="en-GB" dirty="0"/>
              <a:t>Long term </a:t>
            </a:r>
            <a:r>
              <a:rPr lang="en-GB" dirty="0" err="1"/>
              <a:t>placemaking</a:t>
            </a:r>
            <a:endParaRPr lang="en-GB" dirty="0"/>
          </a:p>
          <a:p>
            <a:pPr fontAlgn="t"/>
            <a:r>
              <a:rPr lang="en-GB" dirty="0"/>
              <a:t>Design, Planning Approach and Implementation</a:t>
            </a:r>
          </a:p>
          <a:p>
            <a:pPr fontAlgn="t"/>
            <a:r>
              <a:rPr lang="en-GB" dirty="0"/>
              <a:t>Sustainability </a:t>
            </a:r>
          </a:p>
          <a:p>
            <a:pPr fontAlgn="t"/>
            <a:r>
              <a:rPr lang="en-GB" dirty="0"/>
              <a:t>Capital and Financing </a:t>
            </a:r>
          </a:p>
          <a:p>
            <a:pPr fontAlgn="t"/>
            <a:r>
              <a:rPr lang="en-GB" dirty="0"/>
              <a:t>Management of Construction Delivery</a:t>
            </a:r>
          </a:p>
          <a:p>
            <a:endParaRPr lang="en-GB" b="1" dirty="0"/>
          </a:p>
          <a:p>
            <a:endParaRPr lang="en-GB" dirty="0"/>
          </a:p>
        </p:txBody>
      </p:sp>
      <p:sp>
        <p:nvSpPr>
          <p:cNvPr id="6" name="Title 1"/>
          <p:cNvSpPr txBox="1">
            <a:spLocks/>
          </p:cNvSpPr>
          <p:nvPr/>
        </p:nvSpPr>
        <p:spPr>
          <a:xfrm>
            <a:off x="597676" y="-958850"/>
            <a:ext cx="9949945" cy="1917700"/>
          </a:xfrm>
          <a:prstGeom prst="rect">
            <a:avLst/>
          </a:prstGeom>
        </p:spPr>
        <p:txBody>
          <a:bodyPr anchor="b"/>
          <a:lstStyle>
            <a:lvl1pPr algn="l" rtl="0" eaLnBrk="1" fontAlgn="base" hangingPunct="1">
              <a:lnSpc>
                <a:spcPct val="90000"/>
              </a:lnSpc>
              <a:spcBef>
                <a:spcPct val="0"/>
              </a:spcBef>
              <a:spcAft>
                <a:spcPct val="0"/>
              </a:spcAft>
              <a:defRPr sz="4800" b="1" i="0" kern="1200">
                <a:solidFill>
                  <a:srgbClr val="802245"/>
                </a:solidFill>
                <a:latin typeface="Arial" panose="020B0604020202020204" pitchFamily="34" charset="0"/>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GB" sz="2800" dirty="0"/>
              <a:t>Procurement Process: Selection and Evaluation Criteria</a:t>
            </a:r>
          </a:p>
        </p:txBody>
      </p:sp>
    </p:spTree>
    <p:extLst>
      <p:ext uri="{BB962C8B-B14F-4D97-AF65-F5344CB8AC3E}">
        <p14:creationId xmlns:p14="http://schemas.microsoft.com/office/powerpoint/2010/main" val="3247175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DCA348-9D13-484A-B704-3B9CC777EAE6}"/>
              </a:ext>
            </a:extLst>
          </p:cNvPr>
          <p:cNvSpPr>
            <a:spLocks noGrp="1"/>
          </p:cNvSpPr>
          <p:nvPr>
            <p:ph type="title"/>
          </p:nvPr>
        </p:nvSpPr>
        <p:spPr/>
        <p:txBody>
          <a:bodyPr/>
          <a:lstStyle/>
          <a:p>
            <a:r>
              <a:rPr lang="en-GB" dirty="0"/>
              <a:t>Archaeology</a:t>
            </a:r>
            <a:br>
              <a:rPr lang="en-GB" dirty="0"/>
            </a:br>
            <a:endParaRPr lang="en-GB" dirty="0"/>
          </a:p>
        </p:txBody>
      </p:sp>
    </p:spTree>
    <p:extLst>
      <p:ext uri="{BB962C8B-B14F-4D97-AF65-F5344CB8AC3E}">
        <p14:creationId xmlns:p14="http://schemas.microsoft.com/office/powerpoint/2010/main" val="593109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700" y="208234"/>
            <a:ext cx="10515600" cy="593432"/>
          </a:xfrm>
        </p:spPr>
        <p:txBody>
          <a:bodyPr/>
          <a:lstStyle/>
          <a:p>
            <a:r>
              <a:rPr lang="en-GB" sz="2800" dirty="0"/>
              <a:t>Update on Archaeology</a:t>
            </a:r>
          </a:p>
        </p:txBody>
      </p:sp>
      <p:pic>
        <p:nvPicPr>
          <p:cNvPr id="4" name="Picture 3"/>
          <p:cNvPicPr>
            <a:picLocks noChangeAspect="1"/>
          </p:cNvPicPr>
          <p:nvPr/>
        </p:nvPicPr>
        <p:blipFill>
          <a:blip r:embed="rId2"/>
          <a:stretch>
            <a:fillRect/>
          </a:stretch>
        </p:blipFill>
        <p:spPr>
          <a:xfrm>
            <a:off x="6506106" y="1484656"/>
            <a:ext cx="5279756" cy="3519837"/>
          </a:xfrm>
          <a:prstGeom prst="rect">
            <a:avLst/>
          </a:prstGeom>
        </p:spPr>
      </p:pic>
      <p:sp>
        <p:nvSpPr>
          <p:cNvPr id="5" name="Rectangle 4"/>
          <p:cNvSpPr/>
          <p:nvPr/>
        </p:nvSpPr>
        <p:spPr>
          <a:xfrm>
            <a:off x="518700" y="903324"/>
            <a:ext cx="5494751" cy="4431983"/>
          </a:xfrm>
          <a:prstGeom prst="rect">
            <a:avLst/>
          </a:prstGeom>
        </p:spPr>
        <p:txBody>
          <a:bodyPr wrap="square">
            <a:spAutoFit/>
          </a:bodyPr>
          <a:lstStyle/>
          <a:p>
            <a:pPr marL="812800" lvl="1" indent="-355600">
              <a:lnSpc>
                <a:spcPct val="150000"/>
              </a:lnSpc>
              <a:buBlip>
                <a:blip r:embed="rId3"/>
              </a:buBlip>
              <a:defRPr/>
            </a:pPr>
            <a:endParaRPr lang="en-GB" sz="2000" dirty="0">
              <a:solidFill>
                <a:prstClr val="black"/>
              </a:solidFill>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We hosted an Archaeology day on 6 October, offering local residents the chance to see some of the tools used in the investigations that have been undertaken far.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Keith Wilkinson from ARCA, University of Winchester spoke to over 50 interested local residents on site during an informal drop-in session in the morning.</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This was followed by a presentation hosted online highlighting some of the findings so far, and a Q&amp;A session with the Central Winchester Regeneration Archaeology Advisory Panel.</a:t>
            </a:r>
          </a:p>
        </p:txBody>
      </p:sp>
    </p:spTree>
    <p:extLst>
      <p:ext uri="{BB962C8B-B14F-4D97-AF65-F5344CB8AC3E}">
        <p14:creationId xmlns:p14="http://schemas.microsoft.com/office/powerpoint/2010/main" val="455221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28936" y="1437450"/>
            <a:ext cx="6343852" cy="3710747"/>
          </a:xfrm>
          <a:prstGeom prst="rect">
            <a:avLst/>
          </a:prstGeom>
        </p:spPr>
      </p:pic>
      <p:sp>
        <p:nvSpPr>
          <p:cNvPr id="5" name="Rectangle 4"/>
          <p:cNvSpPr/>
          <p:nvPr/>
        </p:nvSpPr>
        <p:spPr>
          <a:xfrm>
            <a:off x="0" y="2781118"/>
            <a:ext cx="5306860" cy="3647152"/>
          </a:xfrm>
          <a:prstGeom prst="rect">
            <a:avLst/>
          </a:prstGeom>
        </p:spPr>
        <p:txBody>
          <a:bodyPr wrap="square">
            <a:spAutoFit/>
          </a:bodyPr>
          <a:lstStyle/>
          <a:p>
            <a:pPr marL="812800" lvl="1" indent="-355600">
              <a:lnSpc>
                <a:spcPct val="150000"/>
              </a:lnSpc>
              <a:buBlip>
                <a:blip r:embed="rId3"/>
              </a:buBlip>
              <a:defRPr/>
            </a:pPr>
            <a:endParaRPr lang="en-GB" sz="1400" dirty="0">
              <a:latin typeface="Arial" panose="020B0604020202020204" pitchFamily="34" charset="0"/>
              <a:cs typeface="Arial" panose="020B0604020202020204" pitchFamily="34" charset="0"/>
            </a:endParaRPr>
          </a:p>
          <a:p>
            <a:pPr marL="812800" lvl="1" indent="-355600">
              <a:lnSpc>
                <a:spcPct val="150000"/>
              </a:lnSpc>
              <a:buBlip>
                <a:blip r:embed="rId3"/>
              </a:buBlip>
              <a:defRPr/>
            </a:pPr>
            <a:endParaRPr lang="en-GB" sz="1400" dirty="0">
              <a:latin typeface="Arial" panose="020B0604020202020204" pitchFamily="34" charset="0"/>
              <a:cs typeface="Arial" panose="020B0604020202020204" pitchFamily="34" charset="0"/>
            </a:endParaRPr>
          </a:p>
          <a:p>
            <a:pPr lvl="1">
              <a:lnSpc>
                <a:spcPct val="150000"/>
              </a:lnSpc>
              <a:defRPr/>
            </a:pPr>
            <a:endParaRPr lang="en-GB" sz="1400" dirty="0">
              <a:latin typeface="Arial" panose="020B0604020202020204" pitchFamily="34" charset="0"/>
              <a:cs typeface="Arial" panose="020B0604020202020204" pitchFamily="34" charset="0"/>
            </a:endParaRPr>
          </a:p>
          <a:p>
            <a:pPr marL="812800" lvl="1" indent="-355600">
              <a:lnSpc>
                <a:spcPct val="150000"/>
              </a:lnSpc>
              <a:buBlip>
                <a:blip r:embed="rId3"/>
              </a:buBlip>
              <a:defRPr/>
            </a:pPr>
            <a:r>
              <a:rPr lang="en-GB" sz="1400" dirty="0">
                <a:latin typeface="Arial" panose="020B0604020202020204" pitchFamily="34" charset="0"/>
                <a:cs typeface="Arial" panose="020B0604020202020204" pitchFamily="34" charset="0"/>
              </a:rPr>
              <a:t>Part of the site contained the Itchen channel </a:t>
            </a:r>
          </a:p>
          <a:p>
            <a:pPr marL="812800" lvl="1" indent="-355600">
              <a:lnSpc>
                <a:spcPct val="150000"/>
              </a:lnSpc>
              <a:buBlip>
                <a:blip r:embed="rId3"/>
              </a:buBlip>
              <a:defRPr/>
            </a:pPr>
            <a:r>
              <a:rPr lang="en-GB" sz="1400" dirty="0">
                <a:latin typeface="Arial" panose="020B0604020202020204" pitchFamily="34" charset="0"/>
                <a:cs typeface="Arial" panose="020B0604020202020204" pitchFamily="34" charset="0"/>
              </a:rPr>
              <a:t>Archaeological deposits formed from the Roman period onwards. They are thickest on the east of the site</a:t>
            </a:r>
          </a:p>
          <a:p>
            <a:pPr marL="812800" lvl="1" indent="-355600">
              <a:lnSpc>
                <a:spcPct val="150000"/>
              </a:lnSpc>
              <a:buBlip>
                <a:blip r:embed="rId3"/>
              </a:buBlip>
              <a:defRPr/>
            </a:pPr>
            <a:r>
              <a:rPr lang="en-GB" sz="1400" dirty="0">
                <a:latin typeface="Arial" panose="020B0604020202020204" pitchFamily="34" charset="0"/>
                <a:cs typeface="Arial" panose="020B0604020202020204" pitchFamily="34" charset="0"/>
              </a:rPr>
              <a:t>Biological preservation is good throughout the archaeological deposits </a:t>
            </a:r>
          </a:p>
          <a:p>
            <a:pPr marL="812800" lvl="1" indent="-355600">
              <a:lnSpc>
                <a:spcPct val="150000"/>
              </a:lnSpc>
              <a:buBlip>
                <a:blip r:embed="rId3"/>
              </a:buBlip>
              <a:defRPr/>
            </a:pPr>
            <a:endParaRPr lang="en-GB" sz="1400" dirty="0">
              <a:solidFill>
                <a:prstClr val="black"/>
              </a:solidFill>
              <a:latin typeface="Arial" panose="020B0604020202020204" pitchFamily="34" charset="0"/>
              <a:cs typeface="Arial" panose="020B0604020202020204" pitchFamily="34" charset="0"/>
            </a:endParaRPr>
          </a:p>
          <a:p>
            <a:pPr marL="812800" lvl="1" indent="-355600">
              <a:lnSpc>
                <a:spcPct val="150000"/>
              </a:lnSpc>
              <a:buBlip>
                <a:blip r:embed="rId3"/>
              </a:buBlip>
              <a:defRPr/>
            </a:pPr>
            <a:endParaRPr lang="en-GB" sz="1400" dirty="0">
              <a:solidFill>
                <a:prstClr val="black"/>
              </a:solidFill>
              <a:latin typeface="Arial" panose="020B0604020202020204" pitchFamily="34" charset="0"/>
              <a:cs typeface="Arial" panose="020B0604020202020204" pitchFamily="34" charset="0"/>
            </a:endParaRPr>
          </a:p>
        </p:txBody>
      </p:sp>
      <p:sp>
        <p:nvSpPr>
          <p:cNvPr id="6" name="Title 1"/>
          <p:cNvSpPr>
            <a:spLocks noGrp="1"/>
          </p:cNvSpPr>
          <p:nvPr>
            <p:ph type="title"/>
          </p:nvPr>
        </p:nvSpPr>
        <p:spPr>
          <a:xfrm>
            <a:off x="518700" y="208234"/>
            <a:ext cx="10515600" cy="593432"/>
          </a:xfrm>
        </p:spPr>
        <p:txBody>
          <a:bodyPr/>
          <a:lstStyle/>
          <a:p>
            <a:r>
              <a:rPr lang="en-GB" sz="2800" dirty="0"/>
              <a:t>Update on Archaeology</a:t>
            </a:r>
          </a:p>
        </p:txBody>
      </p:sp>
      <p:sp>
        <p:nvSpPr>
          <p:cNvPr id="7" name="Text Placeholder 2"/>
          <p:cNvSpPr>
            <a:spLocks noGrp="1"/>
          </p:cNvSpPr>
          <p:nvPr>
            <p:ph type="body" idx="1"/>
          </p:nvPr>
        </p:nvSpPr>
        <p:spPr>
          <a:xfrm>
            <a:off x="-146137" y="479898"/>
            <a:ext cx="5257800" cy="1481137"/>
          </a:xfrm>
        </p:spPr>
        <p:txBody>
          <a:bodyPr/>
          <a:lstStyle/>
          <a:p>
            <a:pPr marL="812800" lvl="1" indent="-355600" fontAlgn="auto">
              <a:lnSpc>
                <a:spcPct val="150000"/>
              </a:lnSpc>
              <a:spcBef>
                <a:spcPts val="0"/>
              </a:spcBef>
              <a:spcAft>
                <a:spcPts val="0"/>
              </a:spcAft>
              <a:buBlip>
                <a:blip r:embed="rId3"/>
              </a:buBlip>
              <a:defRPr/>
            </a:pPr>
            <a:endParaRPr lang="en-GB" sz="1400" dirty="0">
              <a:solidFill>
                <a:prstClr val="black"/>
              </a:solidFill>
              <a:latin typeface="Arial" panose="020B0604020202020204" pitchFamily="34" charset="0"/>
              <a:cs typeface="Arial" panose="020B0604020202020204" pitchFamily="34" charset="0"/>
            </a:endParaRPr>
          </a:p>
          <a:p>
            <a:pPr marL="812800" lvl="1" indent="-355600" fontAlgn="auto">
              <a:lnSpc>
                <a:spcPct val="150000"/>
              </a:lnSpc>
              <a:spcBef>
                <a:spcPts val="0"/>
              </a:spcBef>
              <a:spcAft>
                <a:spcPts val="0"/>
              </a:spcAft>
              <a:buBlip>
                <a:blip r:embed="rId3"/>
              </a:buBlip>
              <a:defRPr/>
            </a:pPr>
            <a:endParaRPr lang="en-GB" sz="1400" dirty="0">
              <a:solidFill>
                <a:prstClr val="black"/>
              </a:solidFill>
              <a:latin typeface="Arial" panose="020B0604020202020204" pitchFamily="34" charset="0"/>
              <a:cs typeface="Arial" panose="020B0604020202020204" pitchFamily="34" charset="0"/>
            </a:endParaRPr>
          </a:p>
          <a:p>
            <a:pPr marL="812800" lvl="1" indent="-355600" fontAlgn="auto">
              <a:lnSpc>
                <a:spcPct val="150000"/>
              </a:lnSpc>
              <a:spcBef>
                <a:spcPts val="0"/>
              </a:spcBef>
              <a:spcAft>
                <a:spcPts val="0"/>
              </a:spcAft>
              <a:buBlip>
                <a:blip r:embed="rId3"/>
              </a:buBlip>
              <a:defRPr/>
            </a:pPr>
            <a:r>
              <a:rPr lang="en-GB" sz="1400" dirty="0" err="1">
                <a:solidFill>
                  <a:prstClr val="black"/>
                </a:solidFill>
                <a:latin typeface="Arial" panose="020B0604020202020204" pitchFamily="34" charset="0"/>
                <a:cs typeface="Arial" panose="020B0604020202020204" pitchFamily="34" charset="0"/>
              </a:rPr>
              <a:t>Geoarchaeological</a:t>
            </a:r>
            <a:r>
              <a:rPr lang="en-GB" sz="1400" dirty="0">
                <a:solidFill>
                  <a:prstClr val="black"/>
                </a:solidFill>
                <a:latin typeface="Arial" panose="020B0604020202020204" pitchFamily="34" charset="0"/>
                <a:cs typeface="Arial" panose="020B0604020202020204" pitchFamily="34" charset="0"/>
              </a:rPr>
              <a:t> study undertaken to look at:	</a:t>
            </a:r>
          </a:p>
          <a:p>
            <a:pPr lvl="1" fontAlgn="auto">
              <a:lnSpc>
                <a:spcPct val="150000"/>
              </a:lnSpc>
              <a:spcBef>
                <a:spcPts val="0"/>
              </a:spcBef>
              <a:spcAft>
                <a:spcPts val="0"/>
              </a:spcAft>
              <a:defRPr/>
            </a:pPr>
            <a:endParaRPr lang="en-GB" sz="1400" dirty="0">
              <a:solidFill>
                <a:prstClr val="black"/>
              </a:solidFill>
              <a:latin typeface="Arial" panose="020B0604020202020204" pitchFamily="34" charset="0"/>
              <a:cs typeface="Arial" panose="020B0604020202020204" pitchFamily="34" charset="0"/>
            </a:endParaRPr>
          </a:p>
          <a:p>
            <a:pPr marL="1270000" lvl="2" indent="-355600" fontAlgn="auto">
              <a:lnSpc>
                <a:spcPct val="150000"/>
              </a:lnSpc>
              <a:spcBef>
                <a:spcPts val="0"/>
              </a:spcBef>
              <a:spcAft>
                <a:spcPts val="0"/>
              </a:spcAft>
              <a:buBlip>
                <a:blip r:embed="rId3"/>
              </a:buBlip>
              <a:defRPr/>
            </a:pPr>
            <a:r>
              <a:rPr lang="en-GB" sz="1400" dirty="0">
                <a:solidFill>
                  <a:prstClr val="black"/>
                </a:solidFill>
                <a:latin typeface="Arial" panose="020B0604020202020204" pitchFamily="34" charset="0"/>
                <a:cs typeface="Arial" panose="020B0604020202020204" pitchFamily="34" charset="0"/>
              </a:rPr>
              <a:t>The stratigraphic sequence underlying the site</a:t>
            </a:r>
          </a:p>
          <a:p>
            <a:pPr marL="1270000" lvl="2" indent="-355600" fontAlgn="auto">
              <a:lnSpc>
                <a:spcPct val="150000"/>
              </a:lnSpc>
              <a:spcBef>
                <a:spcPts val="0"/>
              </a:spcBef>
              <a:spcAft>
                <a:spcPts val="0"/>
              </a:spcAft>
              <a:buBlip>
                <a:blip r:embed="rId3"/>
              </a:buBlip>
              <a:defRPr/>
            </a:pPr>
            <a:r>
              <a:rPr lang="en-GB" sz="1400" dirty="0">
                <a:solidFill>
                  <a:prstClr val="black"/>
                </a:solidFill>
                <a:latin typeface="Arial" panose="020B0604020202020204" pitchFamily="34" charset="0"/>
                <a:cs typeface="Arial" panose="020B0604020202020204" pitchFamily="34" charset="0"/>
              </a:rPr>
              <a:t>Determine the hydrological context</a:t>
            </a:r>
          </a:p>
          <a:p>
            <a:pPr marL="1270000" lvl="2" indent="-355600" fontAlgn="auto">
              <a:lnSpc>
                <a:spcPct val="150000"/>
              </a:lnSpc>
              <a:spcBef>
                <a:spcPts val="0"/>
              </a:spcBef>
              <a:spcAft>
                <a:spcPts val="0"/>
              </a:spcAft>
              <a:buBlip>
                <a:blip r:embed="rId3"/>
              </a:buBlip>
              <a:defRPr/>
            </a:pPr>
            <a:r>
              <a:rPr lang="en-GB" sz="1400" dirty="0">
                <a:solidFill>
                  <a:prstClr val="black"/>
                </a:solidFill>
                <a:latin typeface="Arial" panose="020B0604020202020204" pitchFamily="34" charset="0"/>
                <a:cs typeface="Arial" panose="020B0604020202020204" pitchFamily="34" charset="0"/>
              </a:rPr>
              <a:t>Assess biological preservation in the deposits that the redevelopment of Central Winchester is a considered, deliverable and realistic objective. </a:t>
            </a:r>
          </a:p>
          <a:p>
            <a:endParaRPr lang="en-GB" sz="1400" dirty="0"/>
          </a:p>
          <a:p>
            <a:endParaRPr lang="en-GB" sz="1400" dirty="0"/>
          </a:p>
          <a:p>
            <a:endParaRPr lang="en-GB" sz="1400" dirty="0"/>
          </a:p>
          <a:p>
            <a:endParaRPr lang="en-GB" sz="1400" dirty="0"/>
          </a:p>
        </p:txBody>
      </p:sp>
    </p:spTree>
    <p:extLst>
      <p:ext uri="{BB962C8B-B14F-4D97-AF65-F5344CB8AC3E}">
        <p14:creationId xmlns:p14="http://schemas.microsoft.com/office/powerpoint/2010/main" val="2964344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434" y="308442"/>
            <a:ext cx="10515600" cy="593432"/>
          </a:xfrm>
        </p:spPr>
        <p:txBody>
          <a:bodyPr/>
          <a:lstStyle/>
          <a:p>
            <a:r>
              <a:rPr lang="en-GB" sz="2800" dirty="0"/>
              <a:t>Update on Archaeology</a:t>
            </a:r>
          </a:p>
        </p:txBody>
      </p:sp>
      <p:sp>
        <p:nvSpPr>
          <p:cNvPr id="3" name="Text Placeholder 2"/>
          <p:cNvSpPr>
            <a:spLocks noGrp="1"/>
          </p:cNvSpPr>
          <p:nvPr>
            <p:ph type="body" idx="1"/>
          </p:nvPr>
        </p:nvSpPr>
        <p:spPr>
          <a:xfrm>
            <a:off x="418491" y="901874"/>
            <a:ext cx="10515600" cy="1481137"/>
          </a:xfrm>
        </p:spPr>
        <p:txBody>
          <a:bodyPr/>
          <a:lstStyle/>
          <a:p>
            <a:pPr lvl="1" fontAlgn="auto">
              <a:lnSpc>
                <a:spcPct val="150000"/>
              </a:lnSpc>
              <a:spcBef>
                <a:spcPts val="0"/>
              </a:spcBef>
              <a:spcAft>
                <a:spcPts val="0"/>
              </a:spcAft>
              <a:defRPr/>
            </a:pPr>
            <a:endParaRPr lang="en-GB" dirty="0">
              <a:solidFill>
                <a:prstClr val="black"/>
              </a:solidFill>
              <a:latin typeface="Arial" panose="020B0604020202020204" pitchFamily="34" charset="0"/>
              <a:cs typeface="Arial" panose="020B0604020202020204" pitchFamily="34" charset="0"/>
            </a:endParaRPr>
          </a:p>
          <a:p>
            <a:pPr marL="812800" lvl="1" indent="-355600" fontAlgn="auto">
              <a:lnSpc>
                <a:spcPct val="150000"/>
              </a:lnSpc>
              <a:spcBef>
                <a:spcPts val="0"/>
              </a:spcBef>
              <a:spcAft>
                <a:spcPts val="0"/>
              </a:spcAft>
              <a:buBlip>
                <a:blip r:embed="rId2"/>
              </a:buBlip>
              <a:defRPr/>
            </a:pPr>
            <a:r>
              <a:rPr lang="en-GB" dirty="0">
                <a:solidFill>
                  <a:prstClr val="black"/>
                </a:solidFill>
                <a:latin typeface="Arial" panose="020B0604020202020204" pitchFamily="34" charset="0"/>
                <a:cs typeface="Arial" panose="020B0604020202020204" pitchFamily="34" charset="0"/>
              </a:rPr>
              <a:t>Full details on the website – </a:t>
            </a:r>
            <a:r>
              <a:rPr lang="en-GB" dirty="0">
                <a:solidFill>
                  <a:prstClr val="black"/>
                </a:solidFill>
                <a:latin typeface="Arial" panose="020B0604020202020204" pitchFamily="34" charset="0"/>
                <a:cs typeface="Arial" panose="020B0604020202020204" pitchFamily="34" charset="0"/>
                <a:hlinkClick r:id="rId3"/>
              </a:rPr>
              <a:t>www.winchester.gov.uk/cwr</a:t>
            </a:r>
            <a:r>
              <a:rPr lang="en-GB" dirty="0">
                <a:solidFill>
                  <a:prstClr val="black"/>
                </a:solidFill>
                <a:latin typeface="Arial" panose="020B0604020202020204" pitchFamily="34" charset="0"/>
                <a:cs typeface="Arial" panose="020B0604020202020204" pitchFamily="34" charset="0"/>
              </a:rPr>
              <a:t> - including full reports, presentations and a video diary</a:t>
            </a:r>
          </a:p>
          <a:p>
            <a:pPr marL="812800" lvl="1" indent="-355600" fontAlgn="auto">
              <a:lnSpc>
                <a:spcPct val="150000"/>
              </a:lnSpc>
              <a:spcBef>
                <a:spcPts val="0"/>
              </a:spcBef>
              <a:spcAft>
                <a:spcPts val="0"/>
              </a:spcAft>
              <a:buBlip>
                <a:blip r:embed="rId2"/>
              </a:buBlip>
              <a:defRPr/>
            </a:pPr>
            <a:endParaRPr lang="en-GB" dirty="0">
              <a:solidFill>
                <a:prstClr val="black"/>
              </a:solidFill>
              <a:latin typeface="Arial" panose="020B0604020202020204" pitchFamily="34" charset="0"/>
              <a:cs typeface="Arial" panose="020B0604020202020204" pitchFamily="34" charset="0"/>
            </a:endParaRPr>
          </a:p>
          <a:p>
            <a:pPr marL="812800" lvl="1" indent="-355600" fontAlgn="auto">
              <a:lnSpc>
                <a:spcPct val="150000"/>
              </a:lnSpc>
              <a:spcBef>
                <a:spcPts val="0"/>
              </a:spcBef>
              <a:spcAft>
                <a:spcPts val="0"/>
              </a:spcAft>
              <a:buBlip>
                <a:blip r:embed="rId2"/>
              </a:buBlip>
              <a:defRPr/>
            </a:pPr>
            <a:r>
              <a:rPr lang="en-GB" dirty="0">
                <a:solidFill>
                  <a:schemeClr val="tx1"/>
                </a:solidFill>
                <a:latin typeface="Arial" panose="020B0604020202020204" pitchFamily="34" charset="0"/>
                <a:cs typeface="Arial" panose="020B0604020202020204" pitchFamily="34" charset="0"/>
              </a:rPr>
              <a:t>Final Stage 1 </a:t>
            </a:r>
            <a:r>
              <a:rPr lang="en-GB" dirty="0" err="1">
                <a:solidFill>
                  <a:schemeClr val="tx1"/>
                </a:solidFill>
                <a:latin typeface="Arial" panose="020B0604020202020204" pitchFamily="34" charset="0"/>
                <a:cs typeface="Arial" panose="020B0604020202020204" pitchFamily="34" charset="0"/>
              </a:rPr>
              <a:t>geoarchaeology</a:t>
            </a:r>
            <a:r>
              <a:rPr lang="en-GB" dirty="0">
                <a:solidFill>
                  <a:schemeClr val="tx1"/>
                </a:solidFill>
                <a:latin typeface="Arial" panose="020B0604020202020204" pitchFamily="34" charset="0"/>
                <a:cs typeface="Arial" panose="020B0604020202020204" pitchFamily="34" charset="0"/>
              </a:rPr>
              <a:t> report due later this year (integrating hydrology, stratigraphy, biology and archaeology as evidenced in the boreholes)</a:t>
            </a:r>
          </a:p>
          <a:p>
            <a:pPr lvl="1" fontAlgn="auto">
              <a:lnSpc>
                <a:spcPct val="150000"/>
              </a:lnSpc>
              <a:spcBef>
                <a:spcPts val="0"/>
              </a:spcBef>
              <a:spcAft>
                <a:spcPts val="0"/>
              </a:spcAft>
              <a:defRPr/>
            </a:pPr>
            <a:endParaRPr lang="en-GB" dirty="0">
              <a:solidFill>
                <a:schemeClr val="tx1"/>
              </a:solidFill>
              <a:latin typeface="Arial" panose="020B0604020202020204" pitchFamily="34" charset="0"/>
              <a:cs typeface="Arial" panose="020B0604020202020204" pitchFamily="34" charset="0"/>
            </a:endParaRPr>
          </a:p>
          <a:p>
            <a:pPr marL="812800" lvl="1" indent="-355600" fontAlgn="auto">
              <a:lnSpc>
                <a:spcPct val="150000"/>
              </a:lnSpc>
              <a:spcBef>
                <a:spcPts val="0"/>
              </a:spcBef>
              <a:spcAft>
                <a:spcPts val="0"/>
              </a:spcAft>
              <a:buBlip>
                <a:blip r:embed="rId2"/>
              </a:buBlip>
              <a:defRPr/>
            </a:pPr>
            <a:r>
              <a:rPr lang="en-GB" dirty="0">
                <a:solidFill>
                  <a:schemeClr val="tx1"/>
                </a:solidFill>
                <a:latin typeface="Arial" panose="020B0604020202020204" pitchFamily="34" charset="0"/>
                <a:cs typeface="Arial" panose="020B0604020202020204" pitchFamily="34" charset="0"/>
              </a:rPr>
              <a:t>As a result of discussions from the Archaeology day we are drafting a statement outlining our approach to archaeology will form part of the next stage of the process to identify a suitable development partner</a:t>
            </a:r>
          </a:p>
          <a:p>
            <a:pPr marL="812800" lvl="1" indent="-355600" fontAlgn="auto">
              <a:lnSpc>
                <a:spcPct val="150000"/>
              </a:lnSpc>
              <a:spcBef>
                <a:spcPts val="0"/>
              </a:spcBef>
              <a:spcAft>
                <a:spcPts val="0"/>
              </a:spcAft>
              <a:buBlip>
                <a:blip r:embed="rId2"/>
              </a:buBlip>
              <a:defRPr/>
            </a:pPr>
            <a:endParaRPr lang="en-GB" dirty="0">
              <a:solidFill>
                <a:schemeClr val="tx1"/>
              </a:solidFill>
              <a:latin typeface="Arial" panose="020B0604020202020204" pitchFamily="34" charset="0"/>
              <a:cs typeface="Arial" panose="020B0604020202020204" pitchFamily="34" charset="0"/>
            </a:endParaRPr>
          </a:p>
          <a:p>
            <a:pPr lvl="2" fontAlgn="auto">
              <a:lnSpc>
                <a:spcPct val="150000"/>
              </a:lnSpc>
              <a:spcBef>
                <a:spcPts val="0"/>
              </a:spcBef>
              <a:spcAft>
                <a:spcPts val="0"/>
              </a:spcAft>
              <a:defRPr/>
            </a:pPr>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363198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DCA348-9D13-484A-B704-3B9CC777EAE6}"/>
              </a:ext>
            </a:extLst>
          </p:cNvPr>
          <p:cNvSpPr>
            <a:spLocks noGrp="1"/>
          </p:cNvSpPr>
          <p:nvPr>
            <p:ph type="title"/>
          </p:nvPr>
        </p:nvSpPr>
        <p:spPr/>
        <p:txBody>
          <a:bodyPr/>
          <a:lstStyle/>
          <a:p>
            <a:r>
              <a:rPr lang="en-GB" dirty="0"/>
              <a:t>Kings Walk</a:t>
            </a:r>
            <a:br>
              <a:rPr lang="en-GB" dirty="0"/>
            </a:br>
            <a:endParaRPr lang="en-GB" dirty="0"/>
          </a:p>
        </p:txBody>
      </p:sp>
    </p:spTree>
    <p:extLst>
      <p:ext uri="{BB962C8B-B14F-4D97-AF65-F5344CB8AC3E}">
        <p14:creationId xmlns:p14="http://schemas.microsoft.com/office/powerpoint/2010/main" val="9559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DCA348-9D13-484A-B704-3B9CC777EAE6}"/>
              </a:ext>
            </a:extLst>
          </p:cNvPr>
          <p:cNvSpPr>
            <a:spLocks noGrp="1"/>
          </p:cNvSpPr>
          <p:nvPr>
            <p:ph type="title"/>
          </p:nvPr>
        </p:nvSpPr>
        <p:spPr>
          <a:xfrm>
            <a:off x="2172662" y="2347372"/>
            <a:ext cx="7886700" cy="1325563"/>
          </a:xfrm>
        </p:spPr>
        <p:txBody>
          <a:bodyPr/>
          <a:lstStyle/>
          <a:p>
            <a:r>
              <a:rPr lang="en-GB" sz="4000" dirty="0">
                <a:solidFill>
                  <a:prstClr val="white"/>
                </a:solidFill>
              </a:rPr>
              <a:t>Introduction</a:t>
            </a:r>
            <a:br>
              <a:rPr lang="en-GB" sz="4000" dirty="0">
                <a:solidFill>
                  <a:prstClr val="white"/>
                </a:solidFill>
              </a:rPr>
            </a:br>
            <a:r>
              <a:rPr lang="en-GB" sz="4000" dirty="0">
                <a:solidFill>
                  <a:prstClr val="white"/>
                </a:solidFill>
              </a:rPr>
              <a:t/>
            </a:r>
            <a:br>
              <a:rPr lang="en-GB" sz="4000" dirty="0">
                <a:solidFill>
                  <a:prstClr val="white"/>
                </a:solidFill>
              </a:rPr>
            </a:br>
            <a:endParaRPr lang="en-GB" sz="4000" dirty="0"/>
          </a:p>
        </p:txBody>
      </p:sp>
    </p:spTree>
    <p:extLst>
      <p:ext uri="{BB962C8B-B14F-4D97-AF65-F5344CB8AC3E}">
        <p14:creationId xmlns:p14="http://schemas.microsoft.com/office/powerpoint/2010/main" val="1934464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434" y="308442"/>
            <a:ext cx="10515600" cy="593432"/>
          </a:xfrm>
        </p:spPr>
        <p:txBody>
          <a:bodyPr/>
          <a:lstStyle/>
          <a:p>
            <a:r>
              <a:rPr lang="en-GB" sz="2800" dirty="0"/>
              <a:t>Kings Walk</a:t>
            </a:r>
          </a:p>
        </p:txBody>
      </p:sp>
      <p:sp>
        <p:nvSpPr>
          <p:cNvPr id="3" name="Text Placeholder 2"/>
          <p:cNvSpPr>
            <a:spLocks noGrp="1"/>
          </p:cNvSpPr>
          <p:nvPr>
            <p:ph type="body" idx="1"/>
          </p:nvPr>
        </p:nvSpPr>
        <p:spPr>
          <a:xfrm>
            <a:off x="450372" y="1307416"/>
            <a:ext cx="10515600" cy="1481137"/>
          </a:xfrm>
        </p:spPr>
        <p:txBody>
          <a:bodyPr/>
          <a:lstStyle/>
          <a:p>
            <a:pPr lvl="1" fontAlgn="auto">
              <a:lnSpc>
                <a:spcPct val="150000"/>
              </a:lnSpc>
              <a:spcBef>
                <a:spcPts val="0"/>
              </a:spcBef>
              <a:spcAft>
                <a:spcPts val="0"/>
              </a:spcAft>
              <a:defRPr/>
            </a:pPr>
            <a:endParaRPr lang="en-GB" dirty="0">
              <a:solidFill>
                <a:prstClr val="black"/>
              </a:solidFill>
              <a:latin typeface="Arial" panose="020B0604020202020204" pitchFamily="34" charset="0"/>
              <a:cs typeface="Arial" panose="020B0604020202020204" pitchFamily="34" charset="0"/>
            </a:endParaRPr>
          </a:p>
          <a:p>
            <a:pPr lvl="1" fontAlgn="auto">
              <a:lnSpc>
                <a:spcPct val="150000"/>
              </a:lnSpc>
              <a:spcBef>
                <a:spcPts val="0"/>
              </a:spcBef>
              <a:spcAft>
                <a:spcPts val="0"/>
              </a:spcAft>
              <a:defRPr/>
            </a:pPr>
            <a:endParaRPr lang="en-GB" dirty="0">
              <a:solidFill>
                <a:prstClr val="black"/>
              </a:solidFill>
              <a:latin typeface="Arial" panose="020B0604020202020204" pitchFamily="34" charset="0"/>
              <a:cs typeface="Arial" panose="020B0604020202020204" pitchFamily="34" charset="0"/>
            </a:endParaRPr>
          </a:p>
          <a:p>
            <a:pPr lvl="2" fontAlgn="auto">
              <a:lnSpc>
                <a:spcPct val="150000"/>
              </a:lnSpc>
              <a:spcBef>
                <a:spcPts val="0"/>
              </a:spcBef>
              <a:spcAft>
                <a:spcPts val="0"/>
              </a:spcAft>
              <a:defRPr/>
            </a:pPr>
            <a:endParaRPr lang="en-GB" dirty="0"/>
          </a:p>
          <a:p>
            <a:endParaRPr lang="en-GB" dirty="0"/>
          </a:p>
          <a:p>
            <a:endParaRPr lang="en-GB" dirty="0"/>
          </a:p>
          <a:p>
            <a:endParaRPr lang="en-GB" dirty="0"/>
          </a:p>
          <a:p>
            <a:endParaRPr lang="en-GB" dirty="0"/>
          </a:p>
        </p:txBody>
      </p:sp>
      <p:sp>
        <p:nvSpPr>
          <p:cNvPr id="4" name="Rectangle 3"/>
          <p:cNvSpPr/>
          <p:nvPr/>
        </p:nvSpPr>
        <p:spPr>
          <a:xfrm>
            <a:off x="216820" y="1307416"/>
            <a:ext cx="7207873" cy="5262979"/>
          </a:xfrm>
          <a:prstGeom prst="rect">
            <a:avLst/>
          </a:prstGeom>
        </p:spPr>
        <p:txBody>
          <a:bodyPr wrap="square">
            <a:spAutoFit/>
          </a:bodyPr>
          <a:lstStyle/>
          <a:p>
            <a:pPr marL="812800" lvl="1" indent="-355600">
              <a:buBlip>
                <a:blip r:embed="rId2"/>
              </a:buBlip>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Plans are underway</a:t>
            </a:r>
            <a:r>
              <a:rPr kumimoji="0" lang="en-GB" sz="2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to </a:t>
            </a:r>
            <a:r>
              <a:rPr lang="en-GB" sz="2000" b="1" dirty="0">
                <a:solidFill>
                  <a:prstClr val="black"/>
                </a:solidFill>
                <a:latin typeface="Arial" panose="020B0604020202020204" pitchFamily="34" charset="0"/>
                <a:cs typeface="Arial" panose="020B0604020202020204" pitchFamily="34" charset="0"/>
              </a:rPr>
              <a:t>increase activity and footfall </a:t>
            </a:r>
          </a:p>
          <a:p>
            <a:pPr marL="812800" lvl="1" indent="-355600">
              <a:buBlip>
                <a:blip r:embed="rId2"/>
              </a:buBlip>
              <a:defRPr/>
            </a:pPr>
            <a:endParaRPr lang="en-GB" sz="2000" b="1" dirty="0">
              <a:solidFill>
                <a:prstClr val="black"/>
              </a:solidFill>
              <a:latin typeface="Arial" panose="020B0604020202020204" pitchFamily="34" charset="0"/>
              <a:cs typeface="Arial" panose="020B0604020202020204" pitchFamily="34" charset="0"/>
            </a:endParaRPr>
          </a:p>
          <a:p>
            <a:pPr marL="812800" lvl="1" indent="-355600">
              <a:buBlip>
                <a:blip r:embed="rId2"/>
              </a:buBlip>
              <a:defRPr/>
            </a:pPr>
            <a:r>
              <a:rPr lang="en-GB" sz="2000" dirty="0">
                <a:solidFill>
                  <a:prstClr val="black"/>
                </a:solidFill>
                <a:latin typeface="Arial" panose="020B0604020202020204" pitchFamily="34" charset="0"/>
                <a:cs typeface="Arial" panose="020B0604020202020204" pitchFamily="34" charset="0"/>
              </a:rPr>
              <a:t>We will be </a:t>
            </a:r>
            <a:r>
              <a:rPr kumimoji="0" lang="en-GB" sz="20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transforming the area </a:t>
            </a:r>
            <a:r>
              <a:rPr kumimoji="0" lang="en-GB" sz="2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around Kings Walk </a:t>
            </a:r>
            <a:r>
              <a:rPr lang="en-GB" sz="2000" dirty="0">
                <a:solidFill>
                  <a:prstClr val="black"/>
                </a:solidFill>
                <a:latin typeface="Arial" panose="020B0604020202020204" pitchFamily="34" charset="0"/>
                <a:cs typeface="Arial" panose="020B0604020202020204" pitchFamily="34" charset="0"/>
              </a:rPr>
              <a:t>with:</a:t>
            </a:r>
          </a:p>
          <a:p>
            <a:pPr marR="0" lvl="1" algn="l" defTabSz="914400" rtl="0" eaLnBrk="1" fontAlgn="auto" latinLnBrk="0" hangingPunct="1">
              <a:lnSpc>
                <a:spcPct val="100000"/>
              </a:lnSpc>
              <a:spcBef>
                <a:spcPts val="0"/>
              </a:spcBef>
              <a:spcAft>
                <a:spcPts val="0"/>
              </a:spcAft>
              <a:buClrTx/>
              <a:buSzTx/>
              <a:tabLst/>
              <a:defRPr/>
            </a:pPr>
            <a:endParaRPr lang="en-GB" sz="2000" dirty="0">
              <a:solidFill>
                <a:prstClr val="black"/>
              </a:solidFill>
              <a:latin typeface="Arial" panose="020B0604020202020204" pitchFamily="34" charset="0"/>
              <a:cs typeface="Arial" panose="020B0604020202020204" pitchFamily="34" charset="0"/>
            </a:endParaRPr>
          </a:p>
          <a:p>
            <a:pPr marL="1270000" lvl="2" indent="-355600">
              <a:buFontTx/>
              <a:buBlip>
                <a:blip r:embed="rId2"/>
              </a:buBlip>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New</a:t>
            </a:r>
            <a:r>
              <a:rPr kumimoji="0" lang="en-GB" sz="20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seating</a:t>
            </a:r>
          </a:p>
          <a:p>
            <a:pPr lvl="2">
              <a:defRPr/>
            </a:pPr>
            <a:endParaRPr kumimoji="0" lang="en-GB" sz="20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endParaRPr>
          </a:p>
          <a:p>
            <a:pPr marL="1270000" lvl="2" indent="-355600">
              <a:buFontTx/>
              <a:buBlip>
                <a:blip r:embed="rId2"/>
              </a:buBlip>
              <a:defRPr/>
            </a:pPr>
            <a:r>
              <a:rPr lang="en-GB" sz="2000" b="1" baseline="0" dirty="0">
                <a:solidFill>
                  <a:prstClr val="black"/>
                </a:solidFill>
                <a:latin typeface="Arial" panose="020B0604020202020204" pitchFamily="34" charset="0"/>
                <a:cs typeface="Arial" panose="020B0604020202020204" pitchFamily="34" charset="0"/>
              </a:rPr>
              <a:t>Better</a:t>
            </a:r>
            <a:r>
              <a:rPr lang="en-GB" sz="2000" b="1" dirty="0">
                <a:solidFill>
                  <a:prstClr val="black"/>
                </a:solidFill>
                <a:latin typeface="Arial" panose="020B0604020202020204" pitchFamily="34" charset="0"/>
                <a:cs typeface="Arial" panose="020B0604020202020204" pitchFamily="34" charset="0"/>
              </a:rPr>
              <a:t> lighting</a:t>
            </a:r>
          </a:p>
          <a:p>
            <a:pPr lvl="2">
              <a:defRPr/>
            </a:pPr>
            <a:endParaRPr lang="en-GB" sz="2000" b="1" dirty="0">
              <a:solidFill>
                <a:prstClr val="black"/>
              </a:solidFill>
              <a:latin typeface="Arial" panose="020B0604020202020204" pitchFamily="34" charset="0"/>
              <a:cs typeface="Arial" panose="020B0604020202020204" pitchFamily="34" charset="0"/>
            </a:endParaRPr>
          </a:p>
          <a:p>
            <a:pPr marL="1270000" lvl="2" indent="-355600">
              <a:buFontTx/>
              <a:buBlip>
                <a:blip r:embed="rId2"/>
              </a:buBlip>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Improved</a:t>
            </a:r>
            <a:r>
              <a:rPr kumimoji="0" lang="en-GB" sz="20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spaces on the ground floor</a:t>
            </a:r>
          </a:p>
          <a:p>
            <a:pPr lvl="2">
              <a:defRPr/>
            </a:pPr>
            <a:endParaRPr kumimoji="0" lang="en-GB" sz="20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endParaRPr>
          </a:p>
          <a:p>
            <a:pPr marL="1270000" lvl="2" indent="-355600">
              <a:buFontTx/>
              <a:buBlip>
                <a:blip r:embed="rId2"/>
              </a:buBlip>
              <a:defRPr/>
            </a:pPr>
            <a:r>
              <a:rPr lang="en-GB" sz="2000" b="1" baseline="0" dirty="0">
                <a:solidFill>
                  <a:prstClr val="black"/>
                </a:solidFill>
                <a:latin typeface="Arial" panose="020B0604020202020204" pitchFamily="34" charset="0"/>
                <a:cs typeface="Arial" panose="020B0604020202020204" pitchFamily="34" charset="0"/>
              </a:rPr>
              <a:t>Planting</a:t>
            </a:r>
            <a:r>
              <a:rPr lang="en-GB" sz="2000" b="1" dirty="0">
                <a:solidFill>
                  <a:prstClr val="black"/>
                </a:solidFill>
                <a:latin typeface="Arial" panose="020B0604020202020204" pitchFamily="34" charset="0"/>
                <a:cs typeface="Arial" panose="020B0604020202020204" pitchFamily="34" charset="0"/>
              </a:rPr>
              <a:t> and public realm improvements</a:t>
            </a:r>
          </a:p>
          <a:p>
            <a:pPr lvl="2">
              <a:defRPr/>
            </a:pPr>
            <a:endParaRPr lang="en-GB" sz="2000" b="1" dirty="0">
              <a:solidFill>
                <a:prstClr val="black"/>
              </a:solidFill>
              <a:latin typeface="Arial" panose="020B0604020202020204" pitchFamily="34" charset="0"/>
              <a:cs typeface="Arial" panose="020B0604020202020204" pitchFamily="34" charset="0"/>
            </a:endParaRPr>
          </a:p>
          <a:p>
            <a:pPr marL="1270000" lvl="2" indent="-355600">
              <a:buFontTx/>
              <a:buBlip>
                <a:blip r:embed="rId2"/>
              </a:buBlip>
              <a:defRPr/>
            </a:pPr>
            <a:endParaRPr lang="en-GB" sz="2000" b="1" dirty="0">
              <a:solidFill>
                <a:prstClr val="black"/>
              </a:solidFill>
              <a:latin typeface="Arial" panose="020B0604020202020204" pitchFamily="34" charset="0"/>
              <a:cs typeface="Arial" panose="020B0604020202020204" pitchFamily="34" charset="0"/>
            </a:endParaRPr>
          </a:p>
          <a:p>
            <a:pPr lvl="2">
              <a:defRPr/>
            </a:pPr>
            <a:endParaRPr lang="en-GB" sz="2000" b="1" dirty="0">
              <a:solidFill>
                <a:prstClr val="black"/>
              </a:solidFill>
              <a:latin typeface="Arial" panose="020B0604020202020204" pitchFamily="34" charset="0"/>
              <a:cs typeface="Arial" panose="020B0604020202020204" pitchFamily="34" charset="0"/>
            </a:endParaRPr>
          </a:p>
          <a:p>
            <a:pPr lvl="2">
              <a:defRPr/>
            </a:pPr>
            <a:endParaRPr lang="en-GB" sz="2000" b="1" dirty="0">
              <a:solidFill>
                <a:prstClr val="black"/>
              </a:solidFill>
              <a:latin typeface="Arial" panose="020B0604020202020204" pitchFamily="34" charset="0"/>
              <a:cs typeface="Arial" panose="020B0604020202020204" pitchFamily="34" charset="0"/>
            </a:endParaRPr>
          </a:p>
          <a:p>
            <a:pPr marL="1270000" lvl="2" indent="-355600">
              <a:buFontTx/>
              <a:buBlip>
                <a:blip r:embed="rId2"/>
              </a:buBlip>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3"/>
          <a:stretch>
            <a:fillRect/>
          </a:stretch>
        </p:blipFill>
        <p:spPr>
          <a:xfrm>
            <a:off x="7513116" y="3288242"/>
            <a:ext cx="3113075" cy="2115205"/>
          </a:xfrm>
          <a:prstGeom prst="rect">
            <a:avLst/>
          </a:prstGeom>
        </p:spPr>
      </p:pic>
      <p:pic>
        <p:nvPicPr>
          <p:cNvPr id="9" name="Picture 8"/>
          <p:cNvPicPr>
            <a:picLocks noChangeAspect="1"/>
          </p:cNvPicPr>
          <p:nvPr/>
        </p:nvPicPr>
        <p:blipFill>
          <a:blip r:embed="rId4"/>
          <a:stretch>
            <a:fillRect/>
          </a:stretch>
        </p:blipFill>
        <p:spPr>
          <a:xfrm>
            <a:off x="7460626" y="1157367"/>
            <a:ext cx="3218057" cy="2130875"/>
          </a:xfrm>
          <a:prstGeom prst="rect">
            <a:avLst/>
          </a:prstGeom>
        </p:spPr>
      </p:pic>
    </p:spTree>
    <p:extLst>
      <p:ext uri="{BB962C8B-B14F-4D97-AF65-F5344CB8AC3E}">
        <p14:creationId xmlns:p14="http://schemas.microsoft.com/office/powerpoint/2010/main" val="1727101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DCA348-9D13-484A-B704-3B9CC777EAE6}"/>
              </a:ext>
            </a:extLst>
          </p:cNvPr>
          <p:cNvSpPr>
            <a:spLocks noGrp="1"/>
          </p:cNvSpPr>
          <p:nvPr>
            <p:ph type="title"/>
          </p:nvPr>
        </p:nvSpPr>
        <p:spPr/>
        <p:txBody>
          <a:bodyPr/>
          <a:lstStyle/>
          <a:p>
            <a:r>
              <a:rPr lang="en-GB" dirty="0"/>
              <a:t>Friarsgate Medical Centre</a:t>
            </a:r>
            <a:br>
              <a:rPr lang="en-GB" dirty="0"/>
            </a:br>
            <a:endParaRPr lang="en-GB" dirty="0"/>
          </a:p>
        </p:txBody>
      </p:sp>
    </p:spTree>
    <p:extLst>
      <p:ext uri="{BB962C8B-B14F-4D97-AF65-F5344CB8AC3E}">
        <p14:creationId xmlns:p14="http://schemas.microsoft.com/office/powerpoint/2010/main" val="2821215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434" y="308442"/>
            <a:ext cx="10515600" cy="593432"/>
          </a:xfrm>
        </p:spPr>
        <p:txBody>
          <a:bodyPr/>
          <a:lstStyle/>
          <a:p>
            <a:r>
              <a:rPr lang="en-GB" sz="2800" dirty="0"/>
              <a:t>Friarsgate Medical Centre</a:t>
            </a:r>
          </a:p>
        </p:txBody>
      </p:sp>
      <p:sp>
        <p:nvSpPr>
          <p:cNvPr id="3" name="Text Placeholder 2"/>
          <p:cNvSpPr>
            <a:spLocks noGrp="1"/>
          </p:cNvSpPr>
          <p:nvPr>
            <p:ph type="body" idx="1"/>
          </p:nvPr>
        </p:nvSpPr>
        <p:spPr>
          <a:xfrm>
            <a:off x="162013" y="754737"/>
            <a:ext cx="10515600" cy="1481137"/>
          </a:xfrm>
        </p:spPr>
        <p:txBody>
          <a:bodyPr/>
          <a:lstStyle/>
          <a:p>
            <a:pPr lvl="1" fontAlgn="auto">
              <a:lnSpc>
                <a:spcPct val="150000"/>
              </a:lnSpc>
              <a:spcBef>
                <a:spcPts val="0"/>
              </a:spcBef>
              <a:spcAft>
                <a:spcPts val="0"/>
              </a:spcAft>
              <a:defRPr/>
            </a:pPr>
            <a:endParaRPr lang="en-GB" dirty="0">
              <a:solidFill>
                <a:prstClr val="black"/>
              </a:solidFill>
              <a:latin typeface="Arial" panose="020B0604020202020204" pitchFamily="34" charset="0"/>
              <a:cs typeface="Arial" panose="020B0604020202020204" pitchFamily="34" charset="0"/>
            </a:endParaRPr>
          </a:p>
          <a:p>
            <a:pPr lvl="2" fontAlgn="auto">
              <a:lnSpc>
                <a:spcPct val="150000"/>
              </a:lnSpc>
              <a:spcBef>
                <a:spcPts val="0"/>
              </a:spcBef>
              <a:spcAft>
                <a:spcPts val="0"/>
              </a:spcAft>
              <a:defRPr/>
            </a:pPr>
            <a:endParaRPr lang="en-GB" dirty="0"/>
          </a:p>
          <a:p>
            <a:endParaRPr lang="en-GB" dirty="0"/>
          </a:p>
          <a:p>
            <a:endParaRPr lang="en-GB" dirty="0"/>
          </a:p>
          <a:p>
            <a:endParaRPr lang="en-GB" dirty="0"/>
          </a:p>
          <a:p>
            <a:endParaRPr lang="en-GB" dirty="0"/>
          </a:p>
        </p:txBody>
      </p:sp>
      <p:sp>
        <p:nvSpPr>
          <p:cNvPr id="4" name="Rectangle 3"/>
          <p:cNvSpPr/>
          <p:nvPr/>
        </p:nvSpPr>
        <p:spPr>
          <a:xfrm>
            <a:off x="162013" y="1890113"/>
            <a:ext cx="6241482" cy="2554545"/>
          </a:xfrm>
          <a:prstGeom prst="rect">
            <a:avLst/>
          </a:prstGeom>
        </p:spPr>
        <p:txBody>
          <a:bodyPr wrap="square">
            <a:spAutoFit/>
          </a:bodyPr>
          <a:lstStyle/>
          <a:p>
            <a:pPr marL="812800" lvl="1" indent="-355600">
              <a:buBlip>
                <a:blip r:embed="rId2"/>
              </a:buBlip>
              <a:defRPr/>
            </a:pPr>
            <a:r>
              <a:rPr lang="en-GB" sz="2000" dirty="0">
                <a:latin typeface="Arial" panose="020B0604020202020204" pitchFamily="34" charset="0"/>
                <a:cs typeface="Arial" panose="020B0604020202020204" pitchFamily="34" charset="0"/>
              </a:rPr>
              <a:t>We are working on plans to transform this site whilst plans for the longer term regeneration of the site are progressed </a:t>
            </a:r>
          </a:p>
          <a:p>
            <a:pPr marL="812800" lvl="1" indent="-355600">
              <a:buBlip>
                <a:blip r:embed="rId2"/>
              </a:buBlip>
              <a:defRPr/>
            </a:pPr>
            <a:endParaRPr lang="en-GB" sz="2000" dirty="0">
              <a:latin typeface="Arial" panose="020B0604020202020204" pitchFamily="34" charset="0"/>
              <a:cs typeface="Arial" panose="020B0604020202020204" pitchFamily="34" charset="0"/>
            </a:endParaRPr>
          </a:p>
          <a:p>
            <a:pPr marL="812800" lvl="1" indent="-355600">
              <a:buBlip>
                <a:blip r:embed="rId2"/>
              </a:buBlip>
              <a:defRPr/>
            </a:pPr>
            <a:r>
              <a:rPr lang="en-GB" sz="2000" dirty="0">
                <a:latin typeface="Arial" panose="020B0604020202020204" pitchFamily="34" charset="0"/>
                <a:cs typeface="Arial" panose="020B0604020202020204" pitchFamily="34" charset="0"/>
              </a:rPr>
              <a:t>The building has been vacant for over six years we would like to demolish it in order to address the issues of trespass and vandalism</a:t>
            </a:r>
          </a:p>
          <a:p>
            <a:pPr lvl="1">
              <a:defRPr/>
            </a:pPr>
            <a:endParaRPr lang="en-GB" sz="2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0623" y="1348169"/>
            <a:ext cx="4743539" cy="3827948"/>
          </a:xfrm>
          <a:prstGeom prst="rect">
            <a:avLst/>
          </a:prstGeom>
        </p:spPr>
      </p:pic>
    </p:spTree>
    <p:extLst>
      <p:ext uri="{BB962C8B-B14F-4D97-AF65-F5344CB8AC3E}">
        <p14:creationId xmlns:p14="http://schemas.microsoft.com/office/powerpoint/2010/main" val="4031202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434" y="308442"/>
            <a:ext cx="10515600" cy="593432"/>
          </a:xfrm>
        </p:spPr>
        <p:txBody>
          <a:bodyPr/>
          <a:lstStyle/>
          <a:p>
            <a:r>
              <a:rPr lang="en-GB" sz="2800" dirty="0"/>
              <a:t>Friarsgate Medical Centre</a:t>
            </a:r>
          </a:p>
        </p:txBody>
      </p:sp>
      <p:sp>
        <p:nvSpPr>
          <p:cNvPr id="3" name="Text Placeholder 2"/>
          <p:cNvSpPr>
            <a:spLocks noGrp="1"/>
          </p:cNvSpPr>
          <p:nvPr>
            <p:ph type="body" idx="1"/>
          </p:nvPr>
        </p:nvSpPr>
        <p:spPr>
          <a:xfrm>
            <a:off x="162013" y="754737"/>
            <a:ext cx="10515600" cy="1481137"/>
          </a:xfrm>
        </p:spPr>
        <p:txBody>
          <a:bodyPr/>
          <a:lstStyle/>
          <a:p>
            <a:pPr lvl="1" fontAlgn="auto">
              <a:lnSpc>
                <a:spcPct val="150000"/>
              </a:lnSpc>
              <a:spcBef>
                <a:spcPts val="0"/>
              </a:spcBef>
              <a:spcAft>
                <a:spcPts val="0"/>
              </a:spcAft>
              <a:defRPr/>
            </a:pPr>
            <a:endParaRPr lang="en-GB" dirty="0">
              <a:solidFill>
                <a:prstClr val="black"/>
              </a:solidFill>
              <a:latin typeface="Arial" panose="020B0604020202020204" pitchFamily="34" charset="0"/>
              <a:cs typeface="Arial" panose="020B0604020202020204" pitchFamily="34" charset="0"/>
            </a:endParaRPr>
          </a:p>
          <a:p>
            <a:pPr lvl="2" fontAlgn="auto">
              <a:lnSpc>
                <a:spcPct val="150000"/>
              </a:lnSpc>
              <a:spcBef>
                <a:spcPts val="0"/>
              </a:spcBef>
              <a:spcAft>
                <a:spcPts val="0"/>
              </a:spcAft>
              <a:defRPr/>
            </a:pPr>
            <a:endParaRPr lang="en-GB" dirty="0"/>
          </a:p>
          <a:p>
            <a:endParaRPr lang="en-GB" dirty="0"/>
          </a:p>
          <a:p>
            <a:endParaRPr lang="en-GB" dirty="0"/>
          </a:p>
          <a:p>
            <a:endParaRPr lang="en-GB" dirty="0"/>
          </a:p>
          <a:p>
            <a:endParaRPr lang="en-GB" dirty="0"/>
          </a:p>
        </p:txBody>
      </p:sp>
      <p:pic>
        <p:nvPicPr>
          <p:cNvPr id="7" name="Picture 6">
            <a:extLst>
              <a:ext uri="{FF2B5EF4-FFF2-40B4-BE49-F238E27FC236}">
                <a16:creationId xmlns:a16="http://schemas.microsoft.com/office/drawing/2014/main" id="{2BF5FD08-DBB0-4980-BF0C-472312F2E2C1}"/>
              </a:ext>
            </a:extLst>
          </p:cNvPr>
          <p:cNvPicPr>
            <a:picLocks noChangeAspect="1"/>
          </p:cNvPicPr>
          <p:nvPr/>
        </p:nvPicPr>
        <p:blipFill rotWithShape="1">
          <a:blip r:embed="rId2"/>
          <a:srcRect t="6256" b="5945"/>
          <a:stretch/>
        </p:blipFill>
        <p:spPr>
          <a:xfrm>
            <a:off x="2145865" y="901874"/>
            <a:ext cx="7486738" cy="2851856"/>
          </a:xfrm>
          <a:prstGeom prst="rect">
            <a:avLst/>
          </a:prstGeom>
        </p:spPr>
      </p:pic>
      <p:pic>
        <p:nvPicPr>
          <p:cNvPr id="9" name="Picture 8">
            <a:extLst>
              <a:ext uri="{FF2B5EF4-FFF2-40B4-BE49-F238E27FC236}">
                <a16:creationId xmlns:a16="http://schemas.microsoft.com/office/drawing/2014/main" id="{0E3F3750-C63A-4987-A113-9211BF4BF804}"/>
              </a:ext>
            </a:extLst>
          </p:cNvPr>
          <p:cNvPicPr>
            <a:picLocks noChangeAspect="1"/>
          </p:cNvPicPr>
          <p:nvPr/>
        </p:nvPicPr>
        <p:blipFill rotWithShape="1">
          <a:blip r:embed="rId3"/>
          <a:srcRect l="3094" t="16200" r="4996" b="12373"/>
          <a:stretch/>
        </p:blipFill>
        <p:spPr>
          <a:xfrm>
            <a:off x="2818612" y="3848100"/>
            <a:ext cx="6141244" cy="2108026"/>
          </a:xfrm>
          <a:prstGeom prst="rect">
            <a:avLst/>
          </a:prstGeom>
        </p:spPr>
      </p:pic>
    </p:spTree>
    <p:extLst>
      <p:ext uri="{BB962C8B-B14F-4D97-AF65-F5344CB8AC3E}">
        <p14:creationId xmlns:p14="http://schemas.microsoft.com/office/powerpoint/2010/main" val="3129634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6657" y="1108425"/>
            <a:ext cx="6427593" cy="1481137"/>
          </a:xfrm>
        </p:spPr>
        <p:txBody>
          <a:bodyPr/>
          <a:lstStyle/>
          <a:p>
            <a:pPr lvl="2">
              <a:defRPr/>
            </a:pPr>
            <a:r>
              <a:rPr lang="en-GB" sz="2000" dirty="0">
                <a:solidFill>
                  <a:schemeClr val="tx1"/>
                </a:solidFill>
                <a:latin typeface="Arial" panose="020B0604020202020204" pitchFamily="34" charset="0"/>
                <a:cs typeface="Arial" panose="020B0604020202020204" pitchFamily="34" charset="0"/>
              </a:rPr>
              <a:t>In its place we would like to create:</a:t>
            </a:r>
          </a:p>
          <a:p>
            <a:pPr marL="1270000" lvl="2" indent="-355600">
              <a:buBlip>
                <a:blip r:embed="rId2"/>
              </a:buBlip>
              <a:defRPr/>
            </a:pPr>
            <a:endParaRPr lang="en-GB" sz="1600" b="1" dirty="0">
              <a:latin typeface="Arial" panose="020B0604020202020204" pitchFamily="34" charset="0"/>
              <a:cs typeface="Arial" panose="020B0604020202020204" pitchFamily="34" charset="0"/>
            </a:endParaRPr>
          </a:p>
          <a:p>
            <a:pPr marL="1270000" lvl="2" indent="-355600">
              <a:buBlip>
                <a:blip r:embed="rId2"/>
              </a:buBlip>
              <a:defRPr/>
            </a:pPr>
            <a:r>
              <a:rPr lang="en-GB" sz="2000" dirty="0">
                <a:solidFill>
                  <a:schemeClr val="tx1"/>
                </a:solidFill>
                <a:latin typeface="Arial" panose="020B0604020202020204" pitchFamily="34" charset="0"/>
                <a:cs typeface="Arial" panose="020B0604020202020204" pitchFamily="34" charset="0"/>
              </a:rPr>
              <a:t>A fantastic new public space for people to enjoy</a:t>
            </a:r>
          </a:p>
          <a:p>
            <a:pPr marL="1270000" lvl="2" indent="-355600">
              <a:buBlip>
                <a:blip r:embed="rId2"/>
              </a:buBlip>
              <a:defRPr/>
            </a:pPr>
            <a:r>
              <a:rPr lang="en-GB" sz="2000" dirty="0">
                <a:solidFill>
                  <a:schemeClr val="tx1"/>
                </a:solidFill>
                <a:latin typeface="Arial" panose="020B0604020202020204" pitchFamily="34" charset="0"/>
                <a:cs typeface="Arial" panose="020B0604020202020204" pitchFamily="34" charset="0"/>
              </a:rPr>
              <a:t>A vibrant and attractive place designed to encourage access to nature</a:t>
            </a:r>
          </a:p>
          <a:p>
            <a:pPr marL="1270000" lvl="2" indent="-355600">
              <a:buBlip>
                <a:blip r:embed="rId2"/>
              </a:buBlip>
              <a:defRPr/>
            </a:pPr>
            <a:r>
              <a:rPr lang="en-GB" sz="2000" dirty="0">
                <a:solidFill>
                  <a:schemeClr val="tx1"/>
                </a:solidFill>
                <a:latin typeface="Arial" panose="020B0604020202020204" pitchFamily="34" charset="0"/>
                <a:cs typeface="Arial" panose="020B0604020202020204" pitchFamily="34" charset="0"/>
              </a:rPr>
              <a:t>An area fully accessible for all ages </a:t>
            </a:r>
          </a:p>
          <a:p>
            <a:pPr marL="1270000" lvl="2" indent="-355600">
              <a:buBlip>
                <a:blip r:embed="rId2"/>
              </a:buBlip>
              <a:defRPr/>
            </a:pPr>
            <a:r>
              <a:rPr lang="en-GB" sz="2000" dirty="0">
                <a:solidFill>
                  <a:schemeClr val="tx1"/>
                </a:solidFill>
                <a:latin typeface="Arial" panose="020B0604020202020204" pitchFamily="34" charset="0"/>
                <a:cs typeface="Arial" panose="020B0604020202020204" pitchFamily="34" charset="0"/>
              </a:rPr>
              <a:t>A route between Friarsgate, the bus station and the town centre </a:t>
            </a:r>
          </a:p>
          <a:p>
            <a:pPr marL="1270000" lvl="2" indent="-355600">
              <a:buBlip>
                <a:blip r:embed="rId2"/>
              </a:buBlip>
              <a:defRPr/>
            </a:pPr>
            <a:r>
              <a:rPr lang="en-GB" sz="2000" dirty="0">
                <a:solidFill>
                  <a:schemeClr val="tx1"/>
                </a:solidFill>
                <a:latin typeface="Arial" panose="020B0604020202020204" pitchFamily="34" charset="0"/>
                <a:cs typeface="Arial" panose="020B0604020202020204" pitchFamily="34" charset="0"/>
              </a:rPr>
              <a:t>Open areas for small events to be held, in collaboration with local organisations, with seating and lighting</a:t>
            </a:r>
          </a:p>
          <a:p>
            <a:pPr marL="1270000" lvl="2" indent="-355600">
              <a:buBlip>
                <a:blip r:embed="rId2"/>
              </a:buBlip>
              <a:defRPr/>
            </a:pPr>
            <a:r>
              <a:rPr lang="en-GB" sz="2000" dirty="0">
                <a:solidFill>
                  <a:schemeClr val="tx1"/>
                </a:solidFill>
                <a:latin typeface="Arial" panose="020B0604020202020204" pitchFamily="34" charset="0"/>
                <a:cs typeface="Arial" panose="020B0604020202020204" pitchFamily="34" charset="0"/>
              </a:rPr>
              <a:t>Green space to enhance biodiversity, create a new habitat for pollinators that will be carefully managed and maintained</a:t>
            </a:r>
          </a:p>
          <a:p>
            <a:endParaRPr lang="en-GB" dirty="0"/>
          </a:p>
        </p:txBody>
      </p:sp>
      <p:sp>
        <p:nvSpPr>
          <p:cNvPr id="4" name="Title 1"/>
          <p:cNvSpPr>
            <a:spLocks noGrp="1"/>
          </p:cNvSpPr>
          <p:nvPr>
            <p:ph type="title"/>
          </p:nvPr>
        </p:nvSpPr>
        <p:spPr>
          <a:xfrm>
            <a:off x="307744" y="301083"/>
            <a:ext cx="10019022" cy="663420"/>
          </a:xfrm>
        </p:spPr>
        <p:txBody>
          <a:bodyPr/>
          <a:lstStyle/>
          <a:p>
            <a:r>
              <a:rPr lang="en-GB" sz="2800" dirty="0"/>
              <a:t>Friarsgate Medical Centre</a:t>
            </a:r>
          </a:p>
        </p:txBody>
      </p:sp>
      <p:pic>
        <p:nvPicPr>
          <p:cNvPr id="2" name="Picture 1"/>
          <p:cNvPicPr>
            <a:picLocks noChangeAspect="1"/>
          </p:cNvPicPr>
          <p:nvPr/>
        </p:nvPicPr>
        <p:blipFill>
          <a:blip r:embed="rId3"/>
          <a:stretch>
            <a:fillRect/>
          </a:stretch>
        </p:blipFill>
        <p:spPr>
          <a:xfrm>
            <a:off x="6010507" y="1205145"/>
            <a:ext cx="2826736" cy="2039860"/>
          </a:xfrm>
          <a:prstGeom prst="rect">
            <a:avLst/>
          </a:prstGeom>
        </p:spPr>
      </p:pic>
      <p:pic>
        <p:nvPicPr>
          <p:cNvPr id="5" name="Picture 4"/>
          <p:cNvPicPr>
            <a:picLocks noChangeAspect="1"/>
          </p:cNvPicPr>
          <p:nvPr/>
        </p:nvPicPr>
        <p:blipFill>
          <a:blip r:embed="rId4"/>
          <a:stretch>
            <a:fillRect/>
          </a:stretch>
        </p:blipFill>
        <p:spPr>
          <a:xfrm>
            <a:off x="6010507" y="3293251"/>
            <a:ext cx="2807225" cy="2025881"/>
          </a:xfrm>
          <a:prstGeom prst="rect">
            <a:avLst/>
          </a:prstGeom>
        </p:spPr>
      </p:pic>
      <p:pic>
        <p:nvPicPr>
          <p:cNvPr id="6" name="Picture 5"/>
          <p:cNvPicPr>
            <a:picLocks noChangeAspect="1"/>
          </p:cNvPicPr>
          <p:nvPr/>
        </p:nvPicPr>
        <p:blipFill>
          <a:blip r:embed="rId5"/>
          <a:stretch>
            <a:fillRect/>
          </a:stretch>
        </p:blipFill>
        <p:spPr>
          <a:xfrm>
            <a:off x="8893735" y="1205146"/>
            <a:ext cx="2754095" cy="1982948"/>
          </a:xfrm>
          <a:prstGeom prst="rect">
            <a:avLst/>
          </a:prstGeom>
        </p:spPr>
      </p:pic>
      <p:pic>
        <p:nvPicPr>
          <p:cNvPr id="7" name="Picture 6"/>
          <p:cNvPicPr>
            <a:picLocks noChangeAspect="1"/>
          </p:cNvPicPr>
          <p:nvPr/>
        </p:nvPicPr>
        <p:blipFill>
          <a:blip r:embed="rId6"/>
          <a:stretch>
            <a:fillRect/>
          </a:stretch>
        </p:blipFill>
        <p:spPr>
          <a:xfrm>
            <a:off x="8893735" y="3293251"/>
            <a:ext cx="2861557" cy="2025881"/>
          </a:xfrm>
          <a:prstGeom prst="rect">
            <a:avLst/>
          </a:prstGeom>
        </p:spPr>
      </p:pic>
    </p:spTree>
    <p:extLst>
      <p:ext uri="{BB962C8B-B14F-4D97-AF65-F5344CB8AC3E}">
        <p14:creationId xmlns:p14="http://schemas.microsoft.com/office/powerpoint/2010/main" val="587539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434" y="308442"/>
            <a:ext cx="10515600" cy="593432"/>
          </a:xfrm>
        </p:spPr>
        <p:txBody>
          <a:bodyPr/>
          <a:lstStyle/>
          <a:p>
            <a:r>
              <a:rPr lang="en-GB" sz="2800" dirty="0"/>
              <a:t>Friarsgate Medical Centre</a:t>
            </a:r>
          </a:p>
        </p:txBody>
      </p:sp>
      <p:sp>
        <p:nvSpPr>
          <p:cNvPr id="3" name="Text Placeholder 2"/>
          <p:cNvSpPr>
            <a:spLocks noGrp="1"/>
          </p:cNvSpPr>
          <p:nvPr>
            <p:ph type="body" idx="1"/>
          </p:nvPr>
        </p:nvSpPr>
        <p:spPr>
          <a:xfrm>
            <a:off x="418491" y="901874"/>
            <a:ext cx="10515600" cy="1481137"/>
          </a:xfrm>
        </p:spPr>
        <p:txBody>
          <a:bodyPr/>
          <a:lstStyle/>
          <a:p>
            <a:pPr lvl="1" fontAlgn="auto">
              <a:lnSpc>
                <a:spcPct val="150000"/>
              </a:lnSpc>
              <a:spcBef>
                <a:spcPts val="0"/>
              </a:spcBef>
              <a:spcAft>
                <a:spcPts val="0"/>
              </a:spcAft>
              <a:defRPr/>
            </a:pPr>
            <a:endParaRPr lang="en-GB" dirty="0">
              <a:solidFill>
                <a:prstClr val="black"/>
              </a:solidFill>
              <a:latin typeface="Arial" panose="020B0604020202020204" pitchFamily="34" charset="0"/>
              <a:cs typeface="Arial" panose="020B0604020202020204" pitchFamily="34" charset="0"/>
            </a:endParaRPr>
          </a:p>
          <a:p>
            <a:pPr lvl="2" fontAlgn="auto">
              <a:lnSpc>
                <a:spcPct val="150000"/>
              </a:lnSpc>
              <a:spcBef>
                <a:spcPts val="0"/>
              </a:spcBef>
              <a:spcAft>
                <a:spcPts val="0"/>
              </a:spcAft>
              <a:defRPr/>
            </a:pPr>
            <a:endParaRPr lang="en-GB" dirty="0"/>
          </a:p>
          <a:p>
            <a:endParaRPr lang="en-GB" dirty="0"/>
          </a:p>
          <a:p>
            <a:endParaRPr lang="en-GB" dirty="0"/>
          </a:p>
          <a:p>
            <a:endParaRPr lang="en-GB" dirty="0"/>
          </a:p>
          <a:p>
            <a:endParaRPr lang="en-GB" dirty="0"/>
          </a:p>
        </p:txBody>
      </p:sp>
      <p:sp>
        <p:nvSpPr>
          <p:cNvPr id="4" name="Rectangle 3"/>
          <p:cNvSpPr/>
          <p:nvPr/>
        </p:nvSpPr>
        <p:spPr>
          <a:xfrm>
            <a:off x="418491" y="1656449"/>
            <a:ext cx="4321479" cy="3503523"/>
          </a:xfrm>
          <a:prstGeom prst="rect">
            <a:avLst/>
          </a:prstGeom>
        </p:spPr>
        <p:txBody>
          <a:bodyPr wrap="square">
            <a:spAutoFit/>
          </a:bodyPr>
          <a:lstStyle/>
          <a:p>
            <a:pPr lvl="0" fontAlgn="base">
              <a:lnSpc>
                <a:spcPct val="90000"/>
              </a:lnSpc>
              <a:spcBef>
                <a:spcPts val="1000"/>
              </a:spcBef>
              <a:spcAft>
                <a:spcPct val="0"/>
              </a:spcAft>
            </a:pPr>
            <a:r>
              <a:rPr lang="en-GB" sz="2000" dirty="0">
                <a:solidFill>
                  <a:prstClr val="black"/>
                </a:solidFill>
                <a:latin typeface="Arial" panose="020B0604020202020204" pitchFamily="34" charset="0"/>
                <a:cs typeface="Arial" panose="020B0604020202020204" pitchFamily="34" charset="0"/>
              </a:rPr>
              <a:t>Let us know what you think!</a:t>
            </a:r>
            <a:endParaRPr lang="en-GB" dirty="0">
              <a:solidFill>
                <a:prstClr val="black"/>
              </a:solidFill>
              <a:latin typeface="Arial" panose="020B0604020202020204" pitchFamily="34" charset="0"/>
              <a:cs typeface="Arial" panose="020B0604020202020204" pitchFamily="34" charset="0"/>
            </a:endParaRPr>
          </a:p>
          <a:p>
            <a:pPr lvl="0" fontAlgn="base">
              <a:lnSpc>
                <a:spcPct val="90000"/>
              </a:lnSpc>
              <a:spcBef>
                <a:spcPts val="1000"/>
              </a:spcBef>
              <a:spcAft>
                <a:spcPct val="0"/>
              </a:spcAft>
            </a:pPr>
            <a:endParaRPr lang="en-GB" sz="2000" dirty="0">
              <a:solidFill>
                <a:prstClr val="black"/>
              </a:solidFill>
              <a:latin typeface="Arial" panose="020B0604020202020204" pitchFamily="34" charset="0"/>
              <a:cs typeface="Arial" panose="020B0604020202020204" pitchFamily="34" charset="0"/>
            </a:endParaRPr>
          </a:p>
          <a:p>
            <a:pPr lvl="0" fontAlgn="base">
              <a:lnSpc>
                <a:spcPct val="90000"/>
              </a:lnSpc>
              <a:spcBef>
                <a:spcPts val="1000"/>
              </a:spcBef>
              <a:spcAft>
                <a:spcPct val="0"/>
              </a:spcAft>
            </a:pPr>
            <a:r>
              <a:rPr lang="en-GB" sz="2000" dirty="0">
                <a:solidFill>
                  <a:prstClr val="black"/>
                </a:solidFill>
                <a:latin typeface="Arial" panose="020B0604020202020204" pitchFamily="34" charset="0"/>
                <a:cs typeface="Arial" panose="020B0604020202020204" pitchFamily="34" charset="0"/>
              </a:rPr>
              <a:t>View the full plans and download a feedback form from our website from 23 November </a:t>
            </a:r>
          </a:p>
          <a:p>
            <a:pPr lvl="0" fontAlgn="base">
              <a:lnSpc>
                <a:spcPct val="90000"/>
              </a:lnSpc>
              <a:spcBef>
                <a:spcPts val="1000"/>
              </a:spcBef>
              <a:spcAft>
                <a:spcPct val="0"/>
              </a:spcAft>
            </a:pPr>
            <a:r>
              <a:rPr lang="en-GB" sz="2000" dirty="0">
                <a:solidFill>
                  <a:prstClr val="black"/>
                </a:solidFill>
                <a:latin typeface="Arial" panose="020B0604020202020204" pitchFamily="34" charset="0"/>
                <a:cs typeface="Arial" panose="020B0604020202020204" pitchFamily="34" charset="0"/>
                <a:hlinkClick r:id="rId2"/>
              </a:rPr>
              <a:t>www.winchester.gov.uk/cwr</a:t>
            </a:r>
            <a:endParaRPr lang="en-GB" sz="2000" dirty="0">
              <a:solidFill>
                <a:prstClr val="black"/>
              </a:solidFill>
              <a:latin typeface="Arial" panose="020B0604020202020204" pitchFamily="34" charset="0"/>
              <a:cs typeface="Arial" panose="020B0604020202020204" pitchFamily="34" charset="0"/>
            </a:endParaRPr>
          </a:p>
          <a:p>
            <a:pPr lvl="0" fontAlgn="base">
              <a:lnSpc>
                <a:spcPct val="90000"/>
              </a:lnSpc>
              <a:spcBef>
                <a:spcPts val="1000"/>
              </a:spcBef>
              <a:spcAft>
                <a:spcPct val="0"/>
              </a:spcAft>
            </a:pPr>
            <a:endParaRPr lang="en-GB" sz="2000" dirty="0">
              <a:solidFill>
                <a:prstClr val="black"/>
              </a:solidFill>
              <a:latin typeface="Arial" panose="020B0604020202020204" pitchFamily="34" charset="0"/>
              <a:cs typeface="Arial" panose="020B0604020202020204" pitchFamily="34" charset="0"/>
            </a:endParaRPr>
          </a:p>
          <a:p>
            <a:pPr lvl="0" fontAlgn="base">
              <a:lnSpc>
                <a:spcPct val="90000"/>
              </a:lnSpc>
              <a:spcBef>
                <a:spcPts val="1000"/>
              </a:spcBef>
              <a:spcAft>
                <a:spcPct val="0"/>
              </a:spcAft>
            </a:pPr>
            <a:r>
              <a:rPr lang="en-GB" sz="2000" dirty="0">
                <a:solidFill>
                  <a:prstClr val="black"/>
                </a:solidFill>
                <a:latin typeface="Arial" panose="020B0604020202020204" pitchFamily="34" charset="0"/>
                <a:cs typeface="Arial" panose="020B0604020202020204" pitchFamily="34" charset="0"/>
              </a:rPr>
              <a:t>Hard copies can be requested by calling Customer Services on 01962 840 222</a:t>
            </a:r>
            <a:r>
              <a:rPr lang="en-GB" sz="2000" i="1" dirty="0">
                <a:solidFill>
                  <a:prstClr val="black"/>
                </a:solidFill>
                <a:latin typeface="Arial" panose="020B0604020202020204" pitchFamily="34" charset="0"/>
                <a:cs typeface="Arial" panose="020B0604020202020204" pitchFamily="34" charset="0"/>
              </a:rPr>
              <a:t>.</a:t>
            </a:r>
            <a:endParaRPr lang="en-GB" dirty="0">
              <a:solidFill>
                <a:prstClr val="black"/>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4095" y="1652801"/>
            <a:ext cx="6092939" cy="3427278"/>
          </a:xfrm>
          <a:prstGeom prst="rect">
            <a:avLst/>
          </a:prstGeom>
        </p:spPr>
      </p:pic>
    </p:spTree>
    <p:extLst>
      <p:ext uri="{BB962C8B-B14F-4D97-AF65-F5344CB8AC3E}">
        <p14:creationId xmlns:p14="http://schemas.microsoft.com/office/powerpoint/2010/main" val="3835923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DCA348-9D13-484A-B704-3B9CC777EAE6}"/>
              </a:ext>
            </a:extLst>
          </p:cNvPr>
          <p:cNvSpPr>
            <a:spLocks noGrp="1"/>
          </p:cNvSpPr>
          <p:nvPr>
            <p:ph type="title"/>
          </p:nvPr>
        </p:nvSpPr>
        <p:spPr/>
        <p:txBody>
          <a:bodyPr/>
          <a:lstStyle/>
          <a:p>
            <a:r>
              <a:rPr lang="en-GB" dirty="0"/>
              <a:t>Next Steps</a:t>
            </a:r>
            <a:br>
              <a:rPr lang="en-GB" dirty="0"/>
            </a:br>
            <a:endParaRPr lang="en-GB" dirty="0"/>
          </a:p>
        </p:txBody>
      </p:sp>
    </p:spTree>
    <p:extLst>
      <p:ext uri="{BB962C8B-B14F-4D97-AF65-F5344CB8AC3E}">
        <p14:creationId xmlns:p14="http://schemas.microsoft.com/office/powerpoint/2010/main" val="942901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210" y="-408232"/>
            <a:ext cx="8541883" cy="1238258"/>
          </a:xfrm>
        </p:spPr>
        <p:txBody>
          <a:bodyPr/>
          <a:lstStyle/>
          <a:p>
            <a:r>
              <a:rPr lang="en-GB" sz="2800" dirty="0"/>
              <a:t>KEY MEETINGS / DATES</a:t>
            </a:r>
          </a:p>
        </p:txBody>
      </p:sp>
      <p:sp>
        <p:nvSpPr>
          <p:cNvPr id="3" name="Text Placeholder 2"/>
          <p:cNvSpPr>
            <a:spLocks noGrp="1"/>
          </p:cNvSpPr>
          <p:nvPr>
            <p:ph type="body" idx="1"/>
          </p:nvPr>
        </p:nvSpPr>
        <p:spPr>
          <a:xfrm>
            <a:off x="990679" y="1756025"/>
            <a:ext cx="9392095" cy="3921249"/>
          </a:xfrm>
        </p:spPr>
        <p:txBody>
          <a:bodyPr/>
          <a:lstStyle/>
          <a:p>
            <a:pPr marL="355600" indent="-355600" fontAlgn="auto">
              <a:lnSpc>
                <a:spcPct val="150000"/>
              </a:lnSpc>
              <a:spcBef>
                <a:spcPts val="0"/>
              </a:spcBef>
              <a:spcAft>
                <a:spcPts val="0"/>
              </a:spcAft>
              <a:buBlip>
                <a:blip r:embed="rId2"/>
              </a:buBlip>
              <a:defRPr/>
            </a:pPr>
            <a:r>
              <a:rPr lang="en-US" dirty="0"/>
              <a:t>Scrutiny Committee – 6 December 2021</a:t>
            </a:r>
          </a:p>
          <a:p>
            <a:pPr marL="355600" indent="-355600" fontAlgn="auto">
              <a:lnSpc>
                <a:spcPct val="150000"/>
              </a:lnSpc>
              <a:spcBef>
                <a:spcPts val="0"/>
              </a:spcBef>
              <a:spcAft>
                <a:spcPts val="0"/>
              </a:spcAft>
              <a:buBlip>
                <a:blip r:embed="rId2"/>
              </a:buBlip>
              <a:defRPr/>
            </a:pPr>
            <a:endParaRPr lang="en-US" dirty="0"/>
          </a:p>
          <a:p>
            <a:pPr marL="355600" indent="-355600" fontAlgn="auto">
              <a:lnSpc>
                <a:spcPct val="150000"/>
              </a:lnSpc>
              <a:spcBef>
                <a:spcPts val="0"/>
              </a:spcBef>
              <a:spcAft>
                <a:spcPts val="0"/>
              </a:spcAft>
              <a:buBlip>
                <a:blip r:embed="rId2"/>
              </a:buBlip>
              <a:defRPr/>
            </a:pPr>
            <a:r>
              <a:rPr lang="en-US" dirty="0"/>
              <a:t>Cabinet – 15 December 2021</a:t>
            </a:r>
          </a:p>
          <a:p>
            <a:pPr marL="355600" indent="-355600" fontAlgn="auto">
              <a:lnSpc>
                <a:spcPct val="150000"/>
              </a:lnSpc>
              <a:spcBef>
                <a:spcPts val="0"/>
              </a:spcBef>
              <a:spcAft>
                <a:spcPts val="0"/>
              </a:spcAft>
              <a:buBlip>
                <a:blip r:embed="rId2"/>
              </a:buBlip>
              <a:defRPr/>
            </a:pPr>
            <a:endParaRPr lang="en-US" dirty="0"/>
          </a:p>
          <a:p>
            <a:pPr marL="355600" indent="-355600" fontAlgn="auto">
              <a:lnSpc>
                <a:spcPct val="150000"/>
              </a:lnSpc>
              <a:spcBef>
                <a:spcPts val="0"/>
              </a:spcBef>
              <a:spcAft>
                <a:spcPts val="0"/>
              </a:spcAft>
              <a:buBlip>
                <a:blip r:embed="rId2"/>
              </a:buBlip>
              <a:defRPr/>
            </a:pPr>
            <a:r>
              <a:rPr lang="en-US" dirty="0"/>
              <a:t>Council – 12 January 2022</a:t>
            </a:r>
          </a:p>
        </p:txBody>
      </p:sp>
    </p:spTree>
    <p:extLst>
      <p:ext uri="{BB962C8B-B14F-4D97-AF65-F5344CB8AC3E}">
        <p14:creationId xmlns:p14="http://schemas.microsoft.com/office/powerpoint/2010/main" val="2466806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DCA348-9D13-484A-B704-3B9CC777EAE6}"/>
              </a:ext>
            </a:extLst>
          </p:cNvPr>
          <p:cNvSpPr>
            <a:spLocks noGrp="1"/>
          </p:cNvSpPr>
          <p:nvPr>
            <p:ph type="title"/>
          </p:nvPr>
        </p:nvSpPr>
        <p:spPr/>
        <p:txBody>
          <a:bodyPr/>
          <a:lstStyle/>
          <a:p>
            <a:r>
              <a:rPr lang="en-GB" dirty="0"/>
              <a:t>Questions</a:t>
            </a:r>
            <a:br>
              <a:rPr lang="en-GB" dirty="0"/>
            </a:br>
            <a:endParaRPr lang="en-GB" dirty="0"/>
          </a:p>
        </p:txBody>
      </p:sp>
    </p:spTree>
    <p:extLst>
      <p:ext uri="{BB962C8B-B14F-4D97-AF65-F5344CB8AC3E}">
        <p14:creationId xmlns:p14="http://schemas.microsoft.com/office/powerpoint/2010/main" val="3757539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DCA348-9D13-484A-B704-3B9CC777EAE6}"/>
              </a:ext>
            </a:extLst>
          </p:cNvPr>
          <p:cNvSpPr>
            <a:spLocks noGrp="1"/>
          </p:cNvSpPr>
          <p:nvPr>
            <p:ph type="title"/>
          </p:nvPr>
        </p:nvSpPr>
        <p:spPr/>
        <p:txBody>
          <a:bodyPr/>
          <a:lstStyle/>
          <a:p>
            <a:r>
              <a:rPr lang="en-GB" dirty="0"/>
              <a:t>Close</a:t>
            </a:r>
            <a:br>
              <a:rPr lang="en-GB" dirty="0"/>
            </a:br>
            <a:endParaRPr lang="en-GB" dirty="0"/>
          </a:p>
        </p:txBody>
      </p:sp>
    </p:spTree>
    <p:extLst>
      <p:ext uri="{BB962C8B-B14F-4D97-AF65-F5344CB8AC3E}">
        <p14:creationId xmlns:p14="http://schemas.microsoft.com/office/powerpoint/2010/main" val="1878222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DCA348-9D13-484A-B704-3B9CC777EAE6}"/>
              </a:ext>
            </a:extLst>
          </p:cNvPr>
          <p:cNvSpPr>
            <a:spLocks noGrp="1"/>
          </p:cNvSpPr>
          <p:nvPr>
            <p:ph type="title"/>
          </p:nvPr>
        </p:nvSpPr>
        <p:spPr>
          <a:xfrm>
            <a:off x="2172662" y="2347372"/>
            <a:ext cx="7886700" cy="1325563"/>
          </a:xfrm>
        </p:spPr>
        <p:txBody>
          <a:bodyPr/>
          <a:lstStyle/>
          <a:p>
            <a:r>
              <a:rPr lang="en-GB" sz="4000" dirty="0">
                <a:solidFill>
                  <a:prstClr val="white"/>
                </a:solidFill>
              </a:rPr>
              <a:t>Recap</a:t>
            </a:r>
            <a:br>
              <a:rPr lang="en-GB" sz="4000" dirty="0">
                <a:solidFill>
                  <a:prstClr val="white"/>
                </a:solidFill>
              </a:rPr>
            </a:br>
            <a:r>
              <a:rPr lang="en-GB" sz="4000" dirty="0">
                <a:solidFill>
                  <a:prstClr val="white"/>
                </a:solidFill>
              </a:rPr>
              <a:t/>
            </a:r>
            <a:br>
              <a:rPr lang="en-GB" sz="4000" dirty="0">
                <a:solidFill>
                  <a:prstClr val="white"/>
                </a:solidFill>
              </a:rPr>
            </a:br>
            <a:endParaRPr lang="en-GB" sz="4000" dirty="0"/>
          </a:p>
        </p:txBody>
      </p:sp>
    </p:spTree>
    <p:extLst>
      <p:ext uri="{BB962C8B-B14F-4D97-AF65-F5344CB8AC3E}">
        <p14:creationId xmlns:p14="http://schemas.microsoft.com/office/powerpoint/2010/main" val="469801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29BB1-ACA0-2E48-8FA0-0C2B32A3DEBA}"/>
              </a:ext>
            </a:extLst>
          </p:cNvPr>
          <p:cNvSpPr>
            <a:spLocks noGrp="1"/>
          </p:cNvSpPr>
          <p:nvPr>
            <p:ph type="title"/>
          </p:nvPr>
        </p:nvSpPr>
        <p:spPr/>
        <p:txBody>
          <a:bodyPr/>
          <a:lstStyle/>
          <a:p>
            <a:pPr fontAlgn="auto">
              <a:spcAft>
                <a:spcPts val="0"/>
              </a:spcAft>
              <a:defRPr/>
            </a:pPr>
            <a:r>
              <a:rPr lang="en-US" dirty="0"/>
              <a:t>THE SPD AND THE Case for change</a:t>
            </a:r>
            <a:br>
              <a:rPr lang="en-US" dirty="0"/>
            </a:br>
            <a:endParaRPr lang="en-US" dirty="0"/>
          </a:p>
        </p:txBody>
      </p:sp>
      <p:grpSp>
        <p:nvGrpSpPr>
          <p:cNvPr id="10" name="Group 9">
            <a:extLst>
              <a:ext uri="{FF2B5EF4-FFF2-40B4-BE49-F238E27FC236}">
                <a16:creationId xmlns:a16="http://schemas.microsoft.com/office/drawing/2014/main" id="{126F9466-065D-4A4C-9949-ACDD551FA002}"/>
              </a:ext>
            </a:extLst>
          </p:cNvPr>
          <p:cNvGrpSpPr/>
          <p:nvPr/>
        </p:nvGrpSpPr>
        <p:grpSpPr>
          <a:xfrm>
            <a:off x="4830337" y="2076686"/>
            <a:ext cx="6088749" cy="2753003"/>
            <a:chOff x="1526104" y="1607636"/>
            <a:chExt cx="8982832" cy="4120841"/>
          </a:xfrm>
        </p:grpSpPr>
        <p:grpSp>
          <p:nvGrpSpPr>
            <p:cNvPr id="11" name="Group 6">
              <a:extLst>
                <a:ext uri="{FF2B5EF4-FFF2-40B4-BE49-F238E27FC236}">
                  <a16:creationId xmlns:a16="http://schemas.microsoft.com/office/drawing/2014/main" id="{B1EE6FC7-6F9E-4627-8EBD-98DC04FBC132}"/>
                </a:ext>
              </a:extLst>
            </p:cNvPr>
            <p:cNvGrpSpPr/>
            <p:nvPr/>
          </p:nvGrpSpPr>
          <p:grpSpPr>
            <a:xfrm>
              <a:off x="6009854" y="1623818"/>
              <a:ext cx="2245708" cy="2266082"/>
              <a:chOff x="5202807" y="1892707"/>
              <a:chExt cx="2023850" cy="2042211"/>
            </a:xfrm>
          </p:grpSpPr>
          <p:pic>
            <p:nvPicPr>
              <p:cNvPr id="30" name="Picture 22">
                <a:extLst>
                  <a:ext uri="{FF2B5EF4-FFF2-40B4-BE49-F238E27FC236}">
                    <a16:creationId xmlns:a16="http://schemas.microsoft.com/office/drawing/2014/main" id="{7539C2CF-5459-4751-8D71-7EB28EF0E471}"/>
                  </a:ext>
                </a:extLst>
              </p:cNvPr>
              <p:cNvPicPr>
                <a:picLocks noChangeAspect="1"/>
              </p:cNvPicPr>
              <p:nvPr/>
            </p:nvPicPr>
            <p:blipFill>
              <a:blip r:embed="rId2"/>
              <a:stretch>
                <a:fillRect/>
              </a:stretch>
            </p:blipFill>
            <p:spPr>
              <a:xfrm>
                <a:off x="5202807" y="1892707"/>
                <a:ext cx="2023850" cy="2042211"/>
              </a:xfrm>
              <a:prstGeom prst="rect">
                <a:avLst/>
              </a:prstGeom>
              <a:noFill/>
              <a:ln>
                <a:noFill/>
              </a:ln>
            </p:spPr>
          </p:pic>
          <p:sp>
            <p:nvSpPr>
              <p:cNvPr id="31" name="Text Placeholder 3">
                <a:extLst>
                  <a:ext uri="{FF2B5EF4-FFF2-40B4-BE49-F238E27FC236}">
                    <a16:creationId xmlns:a16="http://schemas.microsoft.com/office/drawing/2014/main" id="{B03CA8C2-439D-4B9F-A6F6-995074B8C41F}"/>
                  </a:ext>
                </a:extLst>
              </p:cNvPr>
              <p:cNvSpPr txBox="1"/>
              <p:nvPr/>
            </p:nvSpPr>
            <p:spPr>
              <a:xfrm>
                <a:off x="5374919" y="2501899"/>
                <a:ext cx="1676661" cy="556942"/>
              </a:xfrm>
              <a:prstGeom prst="rect">
                <a:avLst/>
              </a:prstGeom>
              <a:noFill/>
              <a:ln>
                <a:noFill/>
              </a:ln>
            </p:spPr>
            <p:txBody>
              <a:bodyPr vert="horz" wrap="square" lIns="65983" tIns="32992" rIns="65983" bIns="32992" anchor="t" anchorCtr="1" compatLnSpc="1">
                <a:noAutofit/>
              </a:bodyPr>
              <a:lstStyle/>
              <a:p>
                <a:pPr marL="0" marR="0" lvl="0" indent="0" algn="ctr" defTabSz="386574" rtl="0" eaLnBrk="0" fontAlgn="base" latinLnBrk="0" hangingPunct="0">
                  <a:lnSpc>
                    <a:spcPct val="95000"/>
                  </a:lnSpc>
                  <a:spcBef>
                    <a:spcPct val="0"/>
                  </a:spcBef>
                  <a:spcAft>
                    <a:spcPct val="0"/>
                  </a:spcAft>
                  <a:buClrTx/>
                  <a:buSzTx/>
                  <a:buFontTx/>
                  <a:buNone/>
                  <a:tabLst/>
                  <a:defRPr sz="1800" b="0" i="0" u="none" strike="noStrike" kern="0" cap="none" spc="0" baseline="0">
                    <a:solidFill>
                      <a:srgbClr val="000000"/>
                    </a:solidFill>
                    <a:uFillTx/>
                  </a:defRPr>
                </a:pPr>
                <a:r>
                  <a:rPr kumimoji="0" lang="en-US" sz="1400" b="0" i="0" u="none" strike="noStrike" kern="0" cap="none" spc="0" normalizeH="0" baseline="0" noProof="0" dirty="0">
                    <a:ln>
                      <a:noFill/>
                    </a:ln>
                    <a:solidFill>
                      <a:srgbClr val="FFFFFF"/>
                    </a:solidFill>
                    <a:effectLst/>
                    <a:uLnTx/>
                    <a:uFillTx/>
                    <a:latin typeface="Source Sans Pro Black" pitchFamily="34"/>
                    <a:ea typeface="Times New Roman"/>
                    <a:cs typeface="Times New Roman"/>
                  </a:rPr>
                  <a:t>Employment and workplace creation</a:t>
                </a:r>
              </a:p>
            </p:txBody>
          </p:sp>
        </p:grpSp>
        <p:grpSp>
          <p:nvGrpSpPr>
            <p:cNvPr id="12" name="Group 9">
              <a:extLst>
                <a:ext uri="{FF2B5EF4-FFF2-40B4-BE49-F238E27FC236}">
                  <a16:creationId xmlns:a16="http://schemas.microsoft.com/office/drawing/2014/main" id="{7688E852-61A9-4278-8931-10042213C6A7}"/>
                </a:ext>
              </a:extLst>
            </p:cNvPr>
            <p:cNvGrpSpPr/>
            <p:nvPr/>
          </p:nvGrpSpPr>
          <p:grpSpPr>
            <a:xfrm>
              <a:off x="1526104" y="1645969"/>
              <a:ext cx="2245708" cy="2266082"/>
              <a:chOff x="1275021" y="1944270"/>
              <a:chExt cx="2023850" cy="2042211"/>
            </a:xfrm>
          </p:grpSpPr>
          <p:pic>
            <p:nvPicPr>
              <p:cNvPr id="28" name="Picture 45">
                <a:extLst>
                  <a:ext uri="{FF2B5EF4-FFF2-40B4-BE49-F238E27FC236}">
                    <a16:creationId xmlns:a16="http://schemas.microsoft.com/office/drawing/2014/main" id="{0A6E67EA-9C0B-48E8-AB72-A0126DC8AC65}"/>
                  </a:ext>
                </a:extLst>
              </p:cNvPr>
              <p:cNvPicPr>
                <a:picLocks noChangeAspect="1"/>
              </p:cNvPicPr>
              <p:nvPr/>
            </p:nvPicPr>
            <p:blipFill>
              <a:blip r:embed="rId2"/>
              <a:stretch>
                <a:fillRect/>
              </a:stretch>
            </p:blipFill>
            <p:spPr>
              <a:xfrm>
                <a:off x="1275021" y="1944270"/>
                <a:ext cx="2023850" cy="2042211"/>
              </a:xfrm>
              <a:prstGeom prst="rect">
                <a:avLst/>
              </a:prstGeom>
              <a:noFill/>
              <a:ln>
                <a:noFill/>
              </a:ln>
            </p:spPr>
          </p:pic>
          <p:sp>
            <p:nvSpPr>
              <p:cNvPr id="29" name="Text Placeholder 3">
                <a:extLst>
                  <a:ext uri="{FF2B5EF4-FFF2-40B4-BE49-F238E27FC236}">
                    <a16:creationId xmlns:a16="http://schemas.microsoft.com/office/drawing/2014/main" id="{DAD7D6AB-DD5B-4CEF-AB66-973ADB5B6465}"/>
                  </a:ext>
                </a:extLst>
              </p:cNvPr>
              <p:cNvSpPr txBox="1"/>
              <p:nvPr/>
            </p:nvSpPr>
            <p:spPr>
              <a:xfrm>
                <a:off x="1325329" y="2583662"/>
                <a:ext cx="1885565" cy="556942"/>
              </a:xfrm>
              <a:prstGeom prst="rect">
                <a:avLst/>
              </a:prstGeom>
              <a:noFill/>
              <a:ln>
                <a:noFill/>
              </a:ln>
            </p:spPr>
            <p:txBody>
              <a:bodyPr vert="horz" wrap="square" lIns="65983" tIns="32992" rIns="65983" bIns="32992" anchor="t" anchorCtr="1" compatLnSpc="1">
                <a:noAutofit/>
              </a:bodyPr>
              <a:lstStyle/>
              <a:p>
                <a:pPr marL="0" marR="0" lvl="0" indent="0" algn="ctr" defTabSz="386574" rtl="0" eaLnBrk="0" fontAlgn="base" latinLnBrk="0" hangingPunct="0">
                  <a:lnSpc>
                    <a:spcPct val="95000"/>
                  </a:lnSpc>
                  <a:spcBef>
                    <a:spcPct val="0"/>
                  </a:spcBef>
                  <a:spcAft>
                    <a:spcPct val="0"/>
                  </a:spcAft>
                  <a:buClrTx/>
                  <a:buSzTx/>
                  <a:buFontTx/>
                  <a:buNone/>
                  <a:tabLst/>
                  <a:defRPr sz="1800" b="0" i="0" u="none" strike="noStrike" kern="0" cap="none" spc="0" baseline="0">
                    <a:solidFill>
                      <a:srgbClr val="000000"/>
                    </a:solidFill>
                    <a:uFillTx/>
                  </a:defRPr>
                </a:pPr>
                <a:r>
                  <a:rPr kumimoji="0" lang="en-US" sz="1400" b="0" i="0" u="none" strike="noStrike" kern="0" cap="none" spc="0" normalizeH="0" baseline="0" noProof="0" dirty="0">
                    <a:ln>
                      <a:noFill/>
                    </a:ln>
                    <a:solidFill>
                      <a:srgbClr val="FFFFFF"/>
                    </a:solidFill>
                    <a:effectLst/>
                    <a:uLnTx/>
                    <a:uFillTx/>
                    <a:latin typeface="Source Sans Pro Black" pitchFamily="34"/>
                    <a:ea typeface="Times New Roman"/>
                    <a:cs typeface="Times New Roman"/>
                  </a:rPr>
                  <a:t>Retention of </a:t>
                </a:r>
              </a:p>
              <a:p>
                <a:pPr marL="0" marR="0" lvl="0" indent="0" algn="ctr" defTabSz="386574" rtl="0" eaLnBrk="0" fontAlgn="base" latinLnBrk="0" hangingPunct="0">
                  <a:lnSpc>
                    <a:spcPct val="95000"/>
                  </a:lnSpc>
                  <a:spcBef>
                    <a:spcPct val="0"/>
                  </a:spcBef>
                  <a:spcAft>
                    <a:spcPct val="0"/>
                  </a:spcAft>
                  <a:buClrTx/>
                  <a:buSzTx/>
                  <a:buFontTx/>
                  <a:buNone/>
                  <a:tabLst/>
                  <a:defRPr sz="1800" b="0" i="0" u="none" strike="noStrike" kern="0" cap="none" spc="0" baseline="0">
                    <a:solidFill>
                      <a:srgbClr val="000000"/>
                    </a:solidFill>
                    <a:uFillTx/>
                  </a:defRPr>
                </a:pPr>
                <a:r>
                  <a:rPr kumimoji="0" lang="en-US" sz="1400" b="0" i="0" u="none" strike="noStrike" kern="0" cap="none" spc="0" normalizeH="0" baseline="0" noProof="0" dirty="0">
                    <a:ln>
                      <a:noFill/>
                    </a:ln>
                    <a:solidFill>
                      <a:srgbClr val="FFFFFF"/>
                    </a:solidFill>
                    <a:effectLst/>
                    <a:uLnTx/>
                    <a:uFillTx/>
                    <a:latin typeface="Source Sans Pro Black" pitchFamily="34"/>
                    <a:ea typeface="Times New Roman"/>
                    <a:cs typeface="Times New Roman"/>
                  </a:rPr>
                  <a:t>the  younger</a:t>
                </a:r>
              </a:p>
              <a:p>
                <a:pPr marL="0" marR="0" lvl="0" indent="0" algn="ctr" defTabSz="386574" rtl="0" eaLnBrk="0" fontAlgn="base" latinLnBrk="0" hangingPunct="0">
                  <a:lnSpc>
                    <a:spcPct val="95000"/>
                  </a:lnSpc>
                  <a:spcBef>
                    <a:spcPct val="0"/>
                  </a:spcBef>
                  <a:spcAft>
                    <a:spcPct val="0"/>
                  </a:spcAft>
                  <a:buClrTx/>
                  <a:buSzTx/>
                  <a:buFontTx/>
                  <a:buNone/>
                  <a:tabLst/>
                  <a:defRPr sz="1800" b="0" i="0" u="none" strike="noStrike" kern="0" cap="none" spc="0" baseline="0">
                    <a:solidFill>
                      <a:srgbClr val="000000"/>
                    </a:solidFill>
                    <a:uFillTx/>
                  </a:defRPr>
                </a:pPr>
                <a:r>
                  <a:rPr kumimoji="0" lang="en-US" sz="1400" b="0" i="0" u="none" strike="noStrike" kern="0" cap="none" spc="0" normalizeH="0" baseline="0" noProof="0" dirty="0">
                    <a:ln>
                      <a:noFill/>
                    </a:ln>
                    <a:solidFill>
                      <a:srgbClr val="FFFFFF"/>
                    </a:solidFill>
                    <a:effectLst/>
                    <a:uLnTx/>
                    <a:uFillTx/>
                    <a:latin typeface="Source Sans Pro Black" pitchFamily="34"/>
                    <a:ea typeface="Times New Roman"/>
                    <a:cs typeface="Times New Roman"/>
                  </a:rPr>
                  <a:t>generation </a:t>
                </a:r>
              </a:p>
            </p:txBody>
          </p:sp>
        </p:grpSp>
        <p:grpSp>
          <p:nvGrpSpPr>
            <p:cNvPr id="13" name="Group 8">
              <a:extLst>
                <a:ext uri="{FF2B5EF4-FFF2-40B4-BE49-F238E27FC236}">
                  <a16:creationId xmlns:a16="http://schemas.microsoft.com/office/drawing/2014/main" id="{98402DC8-2A67-4A4F-90C7-45C05F57071B}"/>
                </a:ext>
              </a:extLst>
            </p:cNvPr>
            <p:cNvGrpSpPr/>
            <p:nvPr/>
          </p:nvGrpSpPr>
          <p:grpSpPr>
            <a:xfrm>
              <a:off x="8263228" y="1607636"/>
              <a:ext cx="2245708" cy="2266082"/>
              <a:chOff x="7192085" y="1887019"/>
              <a:chExt cx="2023850" cy="2042211"/>
            </a:xfrm>
          </p:grpSpPr>
          <p:pic>
            <p:nvPicPr>
              <p:cNvPr id="26" name="Picture 47">
                <a:extLst>
                  <a:ext uri="{FF2B5EF4-FFF2-40B4-BE49-F238E27FC236}">
                    <a16:creationId xmlns:a16="http://schemas.microsoft.com/office/drawing/2014/main" id="{0F744A9B-036E-494B-B1B8-6C6C5A2F8AFD}"/>
                  </a:ext>
                </a:extLst>
              </p:cNvPr>
              <p:cNvPicPr>
                <a:picLocks noChangeAspect="1"/>
              </p:cNvPicPr>
              <p:nvPr/>
            </p:nvPicPr>
            <p:blipFill>
              <a:blip r:embed="rId2"/>
              <a:stretch>
                <a:fillRect/>
              </a:stretch>
            </p:blipFill>
            <p:spPr>
              <a:xfrm>
                <a:off x="7192085" y="1887019"/>
                <a:ext cx="2023850" cy="2042211"/>
              </a:xfrm>
              <a:prstGeom prst="rect">
                <a:avLst/>
              </a:prstGeom>
              <a:noFill/>
              <a:ln>
                <a:noFill/>
              </a:ln>
            </p:spPr>
          </p:pic>
          <p:sp>
            <p:nvSpPr>
              <p:cNvPr id="27" name="Text Placeholder 3">
                <a:extLst>
                  <a:ext uri="{FF2B5EF4-FFF2-40B4-BE49-F238E27FC236}">
                    <a16:creationId xmlns:a16="http://schemas.microsoft.com/office/drawing/2014/main" id="{CEE9647B-7D39-435D-AB02-7489B72ACD47}"/>
                  </a:ext>
                </a:extLst>
              </p:cNvPr>
              <p:cNvSpPr txBox="1"/>
              <p:nvPr/>
            </p:nvSpPr>
            <p:spPr>
              <a:xfrm>
                <a:off x="7280533" y="2709111"/>
                <a:ext cx="1885565" cy="556942"/>
              </a:xfrm>
              <a:prstGeom prst="rect">
                <a:avLst/>
              </a:prstGeom>
              <a:noFill/>
              <a:ln>
                <a:noFill/>
              </a:ln>
            </p:spPr>
            <p:txBody>
              <a:bodyPr vert="horz" wrap="square" lIns="65983" tIns="32992" rIns="65983" bIns="32992" anchor="t" anchorCtr="1" compatLnSpc="1">
                <a:noAutofit/>
              </a:bodyPr>
              <a:lstStyle/>
              <a:p>
                <a:pPr marL="0" marR="0" lvl="0" indent="0" algn="ctr" defTabSz="386574" rtl="0" eaLnBrk="0" fontAlgn="base" latinLnBrk="0" hangingPunct="0">
                  <a:lnSpc>
                    <a:spcPct val="95000"/>
                  </a:lnSpc>
                  <a:spcBef>
                    <a:spcPct val="0"/>
                  </a:spcBef>
                  <a:spcAft>
                    <a:spcPct val="0"/>
                  </a:spcAft>
                  <a:buClrTx/>
                  <a:buSzTx/>
                  <a:buFontTx/>
                  <a:buNone/>
                  <a:tabLst/>
                  <a:defRPr sz="1800" b="0" i="0" u="none" strike="noStrike" kern="0" cap="none" spc="0" baseline="0">
                    <a:solidFill>
                      <a:srgbClr val="000000"/>
                    </a:solidFill>
                    <a:uFillTx/>
                  </a:defRPr>
                </a:pPr>
                <a:r>
                  <a:rPr kumimoji="0" lang="en-US" sz="1400" b="0" i="0" u="none" strike="noStrike" kern="0" cap="none" spc="0" normalizeH="0" baseline="0" noProof="0">
                    <a:ln>
                      <a:noFill/>
                    </a:ln>
                    <a:solidFill>
                      <a:srgbClr val="FFFFFF"/>
                    </a:solidFill>
                    <a:effectLst/>
                    <a:uLnTx/>
                    <a:uFillTx/>
                    <a:latin typeface="Source Sans Pro Black" pitchFamily="34"/>
                    <a:ea typeface="Times New Roman"/>
                    <a:cs typeface="Times New Roman"/>
                  </a:rPr>
                  <a:t>Night-time </a:t>
                </a:r>
              </a:p>
              <a:p>
                <a:pPr marL="0" marR="0" lvl="0" indent="0" algn="ctr" defTabSz="386574" rtl="0" eaLnBrk="0" fontAlgn="base" latinLnBrk="0" hangingPunct="0">
                  <a:lnSpc>
                    <a:spcPct val="95000"/>
                  </a:lnSpc>
                  <a:spcBef>
                    <a:spcPct val="0"/>
                  </a:spcBef>
                  <a:spcAft>
                    <a:spcPct val="0"/>
                  </a:spcAft>
                  <a:buClrTx/>
                  <a:buSzTx/>
                  <a:buFontTx/>
                  <a:buNone/>
                  <a:tabLst/>
                  <a:defRPr sz="1800" b="0" i="0" u="none" strike="noStrike" kern="0" cap="none" spc="0" baseline="0">
                    <a:solidFill>
                      <a:srgbClr val="000000"/>
                    </a:solidFill>
                    <a:uFillTx/>
                  </a:defRPr>
                </a:pPr>
                <a:r>
                  <a:rPr kumimoji="0" lang="en-US" sz="1400" b="0" i="0" u="none" strike="noStrike" kern="0" cap="none" spc="0" normalizeH="0" baseline="0" noProof="0">
                    <a:ln>
                      <a:noFill/>
                    </a:ln>
                    <a:solidFill>
                      <a:srgbClr val="FFFFFF"/>
                    </a:solidFill>
                    <a:effectLst/>
                    <a:uLnTx/>
                    <a:uFillTx/>
                    <a:latin typeface="Source Sans Pro Black" pitchFamily="34"/>
                    <a:ea typeface="Times New Roman"/>
                    <a:cs typeface="Times New Roman"/>
                  </a:rPr>
                  <a:t>economy</a:t>
                </a:r>
              </a:p>
            </p:txBody>
          </p:sp>
        </p:grpSp>
        <p:grpSp>
          <p:nvGrpSpPr>
            <p:cNvPr id="14" name="Group 7">
              <a:extLst>
                <a:ext uri="{FF2B5EF4-FFF2-40B4-BE49-F238E27FC236}">
                  <a16:creationId xmlns:a16="http://schemas.microsoft.com/office/drawing/2014/main" id="{F4978AB8-BA66-45C9-9A39-AABE24136073}"/>
                </a:ext>
              </a:extLst>
            </p:cNvPr>
            <p:cNvGrpSpPr/>
            <p:nvPr/>
          </p:nvGrpSpPr>
          <p:grpSpPr>
            <a:xfrm>
              <a:off x="3771812" y="1623818"/>
              <a:ext cx="2245708" cy="2266082"/>
              <a:chOff x="3253883" y="1902052"/>
              <a:chExt cx="2023850" cy="2042211"/>
            </a:xfrm>
          </p:grpSpPr>
          <p:pic>
            <p:nvPicPr>
              <p:cNvPr id="24" name="Picture 49">
                <a:extLst>
                  <a:ext uri="{FF2B5EF4-FFF2-40B4-BE49-F238E27FC236}">
                    <a16:creationId xmlns:a16="http://schemas.microsoft.com/office/drawing/2014/main" id="{8887AA26-720E-4B5A-BE49-A30C0CB01755}"/>
                  </a:ext>
                </a:extLst>
              </p:cNvPr>
              <p:cNvPicPr>
                <a:picLocks noChangeAspect="1"/>
              </p:cNvPicPr>
              <p:nvPr/>
            </p:nvPicPr>
            <p:blipFill>
              <a:blip r:embed="rId2"/>
              <a:stretch>
                <a:fillRect/>
              </a:stretch>
            </p:blipFill>
            <p:spPr>
              <a:xfrm>
                <a:off x="3253883" y="1902052"/>
                <a:ext cx="2023850" cy="2042211"/>
              </a:xfrm>
              <a:prstGeom prst="rect">
                <a:avLst/>
              </a:prstGeom>
              <a:noFill/>
              <a:ln>
                <a:noFill/>
              </a:ln>
            </p:spPr>
          </p:pic>
          <p:sp>
            <p:nvSpPr>
              <p:cNvPr id="25" name="Text Placeholder 3">
                <a:extLst>
                  <a:ext uri="{FF2B5EF4-FFF2-40B4-BE49-F238E27FC236}">
                    <a16:creationId xmlns:a16="http://schemas.microsoft.com/office/drawing/2014/main" id="{F0CBEB40-35B2-4D14-B9D7-7D113EEC8016}"/>
                  </a:ext>
                </a:extLst>
              </p:cNvPr>
              <p:cNvSpPr txBox="1"/>
              <p:nvPr/>
            </p:nvSpPr>
            <p:spPr>
              <a:xfrm>
                <a:off x="3327658" y="2686904"/>
                <a:ext cx="1885565" cy="556942"/>
              </a:xfrm>
              <a:prstGeom prst="rect">
                <a:avLst/>
              </a:prstGeom>
              <a:noFill/>
              <a:ln>
                <a:noFill/>
              </a:ln>
            </p:spPr>
            <p:txBody>
              <a:bodyPr vert="horz" wrap="square" lIns="65983" tIns="32992" rIns="65983" bIns="32992" anchor="t" anchorCtr="1" compatLnSpc="1">
                <a:noAutofit/>
              </a:bodyPr>
              <a:lstStyle/>
              <a:p>
                <a:pPr marL="0" marR="0" lvl="0" indent="0" algn="ctr" defTabSz="386574" rtl="0" eaLnBrk="0" fontAlgn="base" latinLnBrk="0" hangingPunct="0">
                  <a:lnSpc>
                    <a:spcPct val="95000"/>
                  </a:lnSpc>
                  <a:spcBef>
                    <a:spcPct val="0"/>
                  </a:spcBef>
                  <a:spcAft>
                    <a:spcPct val="0"/>
                  </a:spcAft>
                  <a:buClrTx/>
                  <a:buSzTx/>
                  <a:buFontTx/>
                  <a:buNone/>
                  <a:tabLst/>
                  <a:defRPr sz="1800" b="0" i="0" u="none" strike="noStrike" kern="0" cap="none" spc="0" baseline="0">
                    <a:solidFill>
                      <a:srgbClr val="000000"/>
                    </a:solidFill>
                    <a:uFillTx/>
                  </a:defRPr>
                </a:pPr>
                <a:r>
                  <a:rPr kumimoji="0" lang="en-US" sz="1400" b="1" i="0" u="none" strike="noStrike" kern="0" cap="none" spc="0" normalizeH="0" baseline="0" noProof="0" dirty="0">
                    <a:ln>
                      <a:noFill/>
                    </a:ln>
                    <a:solidFill>
                      <a:srgbClr val="FFFFFF"/>
                    </a:solidFill>
                    <a:effectLst/>
                    <a:uLnTx/>
                    <a:uFillTx/>
                    <a:latin typeface="Source Sans Pro Black" pitchFamily="34"/>
                    <a:ea typeface="Times New Roman"/>
                    <a:cs typeface="Times New Roman"/>
                  </a:rPr>
                  <a:t>Student </a:t>
                </a:r>
              </a:p>
              <a:p>
                <a:pPr marL="0" marR="0" lvl="0" indent="0" algn="ctr" defTabSz="386574" rtl="0" eaLnBrk="0" fontAlgn="base" latinLnBrk="0" hangingPunct="0">
                  <a:lnSpc>
                    <a:spcPct val="95000"/>
                  </a:lnSpc>
                  <a:spcBef>
                    <a:spcPct val="0"/>
                  </a:spcBef>
                  <a:spcAft>
                    <a:spcPct val="0"/>
                  </a:spcAft>
                  <a:buClrTx/>
                  <a:buSzTx/>
                  <a:buFontTx/>
                  <a:buNone/>
                  <a:tabLst/>
                  <a:defRPr sz="1800" b="0" i="0" u="none" strike="noStrike" kern="0" cap="none" spc="0" baseline="0">
                    <a:solidFill>
                      <a:srgbClr val="000000"/>
                    </a:solidFill>
                    <a:uFillTx/>
                  </a:defRPr>
                </a:pPr>
                <a:r>
                  <a:rPr kumimoji="0" lang="en-US" sz="1400" b="0" i="0" u="none" strike="noStrike" kern="0" cap="none" spc="0" normalizeH="0" baseline="0" noProof="0" dirty="0">
                    <a:ln>
                      <a:noFill/>
                    </a:ln>
                    <a:solidFill>
                      <a:srgbClr val="FFFFFF"/>
                    </a:solidFill>
                    <a:effectLst/>
                    <a:uLnTx/>
                    <a:uFillTx/>
                    <a:latin typeface="Source Sans Pro Black" pitchFamily="34"/>
                    <a:ea typeface="Times New Roman"/>
                    <a:cs typeface="Times New Roman"/>
                  </a:rPr>
                  <a:t>experience</a:t>
                </a:r>
                <a:endParaRPr kumimoji="0" lang="en-US" sz="1050" b="0" i="0" u="none" strike="noStrike" kern="0" cap="none" spc="0" normalizeH="0" baseline="0" noProof="0" dirty="0">
                  <a:ln>
                    <a:noFill/>
                  </a:ln>
                  <a:solidFill>
                    <a:srgbClr val="FFFFFF"/>
                  </a:solidFill>
                  <a:effectLst/>
                  <a:uLnTx/>
                  <a:uFillTx/>
                  <a:latin typeface="Source Sans Pro Black" pitchFamily="34"/>
                  <a:ea typeface="Times New Roman"/>
                  <a:cs typeface="Times New Roman"/>
                </a:endParaRPr>
              </a:p>
            </p:txBody>
          </p:sp>
        </p:grpSp>
        <p:grpSp>
          <p:nvGrpSpPr>
            <p:cNvPr id="15" name="Group 53">
              <a:extLst>
                <a:ext uri="{FF2B5EF4-FFF2-40B4-BE49-F238E27FC236}">
                  <a16:creationId xmlns:a16="http://schemas.microsoft.com/office/drawing/2014/main" id="{EFB38697-193B-4278-AEF9-8BD0194982E5}"/>
                </a:ext>
              </a:extLst>
            </p:cNvPr>
            <p:cNvGrpSpPr/>
            <p:nvPr/>
          </p:nvGrpSpPr>
          <p:grpSpPr>
            <a:xfrm>
              <a:off x="2796718" y="3437700"/>
              <a:ext cx="2245708" cy="2266082"/>
              <a:chOff x="400196" y="3630442"/>
              <a:chExt cx="2023850" cy="2042211"/>
            </a:xfrm>
          </p:grpSpPr>
          <p:pic>
            <p:nvPicPr>
              <p:cNvPr id="22" name="Picture 55">
                <a:extLst>
                  <a:ext uri="{FF2B5EF4-FFF2-40B4-BE49-F238E27FC236}">
                    <a16:creationId xmlns:a16="http://schemas.microsoft.com/office/drawing/2014/main" id="{9E9CD351-1CC0-4E4B-B290-2E7DB382EDAE}"/>
                  </a:ext>
                </a:extLst>
              </p:cNvPr>
              <p:cNvPicPr>
                <a:picLocks noChangeAspect="1"/>
              </p:cNvPicPr>
              <p:nvPr/>
            </p:nvPicPr>
            <p:blipFill>
              <a:blip r:embed="rId2"/>
              <a:stretch>
                <a:fillRect/>
              </a:stretch>
            </p:blipFill>
            <p:spPr>
              <a:xfrm>
                <a:off x="400196" y="3630442"/>
                <a:ext cx="2023850" cy="2042211"/>
              </a:xfrm>
              <a:prstGeom prst="rect">
                <a:avLst/>
              </a:prstGeom>
              <a:noFill/>
              <a:ln>
                <a:noFill/>
              </a:ln>
            </p:spPr>
          </p:pic>
          <p:sp>
            <p:nvSpPr>
              <p:cNvPr id="23" name="Text Placeholder 3">
                <a:extLst>
                  <a:ext uri="{FF2B5EF4-FFF2-40B4-BE49-F238E27FC236}">
                    <a16:creationId xmlns:a16="http://schemas.microsoft.com/office/drawing/2014/main" id="{D1C36DC3-B7E5-4F76-877F-1F158FFC0F31}"/>
                  </a:ext>
                </a:extLst>
              </p:cNvPr>
              <p:cNvSpPr txBox="1"/>
              <p:nvPr/>
            </p:nvSpPr>
            <p:spPr>
              <a:xfrm>
                <a:off x="581206" y="4237590"/>
                <a:ext cx="1585714" cy="556942"/>
              </a:xfrm>
              <a:prstGeom prst="rect">
                <a:avLst/>
              </a:prstGeom>
              <a:noFill/>
              <a:ln>
                <a:noFill/>
              </a:ln>
            </p:spPr>
            <p:txBody>
              <a:bodyPr vert="horz" wrap="square" lIns="65983" tIns="32992" rIns="65983" bIns="32992" anchor="t" anchorCtr="1" compatLnSpc="1">
                <a:noAutofit/>
              </a:bodyPr>
              <a:lstStyle/>
              <a:p>
                <a:pPr marL="0" marR="0" lvl="0" indent="0" algn="ctr" defTabSz="386574" rtl="0" eaLnBrk="0" fontAlgn="base" latinLnBrk="0" hangingPunct="0">
                  <a:lnSpc>
                    <a:spcPct val="95000"/>
                  </a:lnSpc>
                  <a:spcBef>
                    <a:spcPct val="0"/>
                  </a:spcBef>
                  <a:spcAft>
                    <a:spcPct val="0"/>
                  </a:spcAft>
                  <a:buClrTx/>
                  <a:buSzTx/>
                  <a:buFontTx/>
                  <a:buNone/>
                  <a:tabLst/>
                  <a:defRPr sz="1800" b="0" i="0" u="none" strike="noStrike" kern="0" cap="none" spc="0" baseline="0">
                    <a:solidFill>
                      <a:srgbClr val="000000"/>
                    </a:solidFill>
                    <a:uFillTx/>
                  </a:defRPr>
                </a:pPr>
                <a:r>
                  <a:rPr kumimoji="0" lang="en-US" sz="1400" b="0" i="0" u="none" strike="noStrike" kern="0" cap="none" spc="0" normalizeH="0" baseline="0" noProof="0" dirty="0">
                    <a:ln>
                      <a:noFill/>
                    </a:ln>
                    <a:solidFill>
                      <a:srgbClr val="FFFFFF"/>
                    </a:solidFill>
                    <a:effectLst/>
                    <a:uLnTx/>
                    <a:uFillTx/>
                    <a:latin typeface="Source Sans Pro Black" pitchFamily="34"/>
                    <a:ea typeface="Times New Roman"/>
                    <a:cs typeface="Times New Roman"/>
                  </a:rPr>
                  <a:t>Affordable homes </a:t>
                </a:r>
              </a:p>
              <a:p>
                <a:pPr marL="0" marR="0" lvl="0" indent="0" algn="ctr" defTabSz="386574" rtl="0" eaLnBrk="0" fontAlgn="base" latinLnBrk="0" hangingPunct="0">
                  <a:lnSpc>
                    <a:spcPct val="95000"/>
                  </a:lnSpc>
                  <a:spcBef>
                    <a:spcPct val="0"/>
                  </a:spcBef>
                  <a:spcAft>
                    <a:spcPct val="0"/>
                  </a:spcAft>
                  <a:buClrTx/>
                  <a:buSzTx/>
                  <a:buFontTx/>
                  <a:buNone/>
                  <a:tabLst/>
                  <a:defRPr sz="1800" b="0" i="0" u="none" strike="noStrike" kern="0" cap="none" spc="0" baseline="0">
                    <a:solidFill>
                      <a:srgbClr val="000000"/>
                    </a:solidFill>
                    <a:uFillTx/>
                  </a:defRPr>
                </a:pPr>
                <a:r>
                  <a:rPr kumimoji="0" lang="en-US" sz="1400" b="0" i="0" u="none" strike="noStrike" kern="0" cap="none" spc="0" normalizeH="0" baseline="0" noProof="0" dirty="0">
                    <a:ln>
                      <a:noFill/>
                    </a:ln>
                    <a:solidFill>
                      <a:srgbClr val="FFFFFF"/>
                    </a:solidFill>
                    <a:effectLst/>
                    <a:uLnTx/>
                    <a:uFillTx/>
                    <a:latin typeface="Source Sans Pro Black" pitchFamily="34"/>
                    <a:ea typeface="Times New Roman"/>
                    <a:cs typeface="Times New Roman"/>
                  </a:rPr>
                  <a:t>and smaller units</a:t>
                </a:r>
              </a:p>
            </p:txBody>
          </p:sp>
        </p:grpSp>
        <p:grpSp>
          <p:nvGrpSpPr>
            <p:cNvPr id="16" name="Group 63">
              <a:extLst>
                <a:ext uri="{FF2B5EF4-FFF2-40B4-BE49-F238E27FC236}">
                  <a16:creationId xmlns:a16="http://schemas.microsoft.com/office/drawing/2014/main" id="{B9DBAAEA-CC2D-4A30-9509-EFB32763DD71}"/>
                </a:ext>
              </a:extLst>
            </p:cNvPr>
            <p:cNvGrpSpPr/>
            <p:nvPr/>
          </p:nvGrpSpPr>
          <p:grpSpPr>
            <a:xfrm>
              <a:off x="4915564" y="3462395"/>
              <a:ext cx="2245708" cy="2266082"/>
              <a:chOff x="6308555" y="3630442"/>
              <a:chExt cx="2023850" cy="2042211"/>
            </a:xfrm>
          </p:grpSpPr>
          <p:pic>
            <p:nvPicPr>
              <p:cNvPr id="20" name="Picture 64">
                <a:extLst>
                  <a:ext uri="{FF2B5EF4-FFF2-40B4-BE49-F238E27FC236}">
                    <a16:creationId xmlns:a16="http://schemas.microsoft.com/office/drawing/2014/main" id="{866E504A-9058-44FF-AE5E-EDE691DE9BF9}"/>
                  </a:ext>
                </a:extLst>
              </p:cNvPr>
              <p:cNvPicPr>
                <a:picLocks noChangeAspect="1"/>
              </p:cNvPicPr>
              <p:nvPr/>
            </p:nvPicPr>
            <p:blipFill>
              <a:blip r:embed="rId2"/>
              <a:stretch>
                <a:fillRect/>
              </a:stretch>
            </p:blipFill>
            <p:spPr>
              <a:xfrm>
                <a:off x="6308555" y="3630442"/>
                <a:ext cx="2023850" cy="2042211"/>
              </a:xfrm>
              <a:prstGeom prst="rect">
                <a:avLst/>
              </a:prstGeom>
              <a:noFill/>
              <a:ln>
                <a:noFill/>
              </a:ln>
            </p:spPr>
          </p:pic>
          <p:sp>
            <p:nvSpPr>
              <p:cNvPr id="21" name="Text Placeholder 3">
                <a:extLst>
                  <a:ext uri="{FF2B5EF4-FFF2-40B4-BE49-F238E27FC236}">
                    <a16:creationId xmlns:a16="http://schemas.microsoft.com/office/drawing/2014/main" id="{B31FAD87-FD9A-4EF6-BF49-F73DFD52F0EB}"/>
                  </a:ext>
                </a:extLst>
              </p:cNvPr>
              <p:cNvSpPr txBox="1"/>
              <p:nvPr/>
            </p:nvSpPr>
            <p:spPr>
              <a:xfrm>
                <a:off x="6372901" y="4500902"/>
                <a:ext cx="1885565" cy="556942"/>
              </a:xfrm>
              <a:prstGeom prst="rect">
                <a:avLst/>
              </a:prstGeom>
              <a:noFill/>
              <a:ln>
                <a:noFill/>
              </a:ln>
            </p:spPr>
            <p:txBody>
              <a:bodyPr vert="horz" wrap="square" lIns="65983" tIns="32992" rIns="65983" bIns="32992" anchor="t" anchorCtr="1" compatLnSpc="1">
                <a:noAutofit/>
              </a:bodyPr>
              <a:lstStyle/>
              <a:p>
                <a:pPr marL="0" marR="0" lvl="0" indent="0" algn="ctr" defTabSz="386574" rtl="0" eaLnBrk="0" fontAlgn="base" latinLnBrk="0" hangingPunct="0">
                  <a:lnSpc>
                    <a:spcPct val="95000"/>
                  </a:lnSpc>
                  <a:spcBef>
                    <a:spcPct val="0"/>
                  </a:spcBef>
                  <a:spcAft>
                    <a:spcPct val="0"/>
                  </a:spcAft>
                  <a:buClrTx/>
                  <a:buSzTx/>
                  <a:buFontTx/>
                  <a:buNone/>
                  <a:tabLst/>
                  <a:defRPr sz="1800" b="0" i="0" u="none" strike="noStrike" kern="0" cap="none" spc="0" baseline="0">
                    <a:solidFill>
                      <a:srgbClr val="000000"/>
                    </a:solidFill>
                    <a:uFillTx/>
                  </a:defRPr>
                </a:pPr>
                <a:r>
                  <a:rPr kumimoji="0" lang="en-US" sz="1400" b="0" i="0" u="none" strike="noStrike" kern="0" cap="none" spc="0" normalizeH="0" baseline="0" noProof="0">
                    <a:ln>
                      <a:noFill/>
                    </a:ln>
                    <a:solidFill>
                      <a:srgbClr val="FFFFFF"/>
                    </a:solidFill>
                    <a:effectLst/>
                    <a:uLnTx/>
                    <a:uFillTx/>
                    <a:latin typeface="Source Sans Pro Black" pitchFamily="34"/>
                    <a:ea typeface="Times New Roman"/>
                    <a:cs typeface="Times New Roman"/>
                  </a:rPr>
                  <a:t>Family life</a:t>
                </a:r>
              </a:p>
            </p:txBody>
          </p:sp>
        </p:grpSp>
        <p:grpSp>
          <p:nvGrpSpPr>
            <p:cNvPr id="17" name="Group 66">
              <a:extLst>
                <a:ext uri="{FF2B5EF4-FFF2-40B4-BE49-F238E27FC236}">
                  <a16:creationId xmlns:a16="http://schemas.microsoft.com/office/drawing/2014/main" id="{B9610787-FF30-48A1-9764-A3CB62CF4B52}"/>
                </a:ext>
              </a:extLst>
            </p:cNvPr>
            <p:cNvGrpSpPr/>
            <p:nvPr/>
          </p:nvGrpSpPr>
          <p:grpSpPr>
            <a:xfrm>
              <a:off x="7153606" y="3462395"/>
              <a:ext cx="2245708" cy="2266082"/>
              <a:chOff x="8267767" y="3619076"/>
              <a:chExt cx="2023850" cy="2042211"/>
            </a:xfrm>
          </p:grpSpPr>
          <p:pic>
            <p:nvPicPr>
              <p:cNvPr id="18" name="Picture 67">
                <a:extLst>
                  <a:ext uri="{FF2B5EF4-FFF2-40B4-BE49-F238E27FC236}">
                    <a16:creationId xmlns:a16="http://schemas.microsoft.com/office/drawing/2014/main" id="{E29DF5B3-F64C-4F98-BCD1-951BE5B478EB}"/>
                  </a:ext>
                </a:extLst>
              </p:cNvPr>
              <p:cNvPicPr>
                <a:picLocks noChangeAspect="1"/>
              </p:cNvPicPr>
              <p:nvPr/>
            </p:nvPicPr>
            <p:blipFill>
              <a:blip r:embed="rId2"/>
              <a:stretch>
                <a:fillRect/>
              </a:stretch>
            </p:blipFill>
            <p:spPr>
              <a:xfrm>
                <a:off x="8267767" y="3619076"/>
                <a:ext cx="2023850" cy="2042211"/>
              </a:xfrm>
              <a:prstGeom prst="rect">
                <a:avLst/>
              </a:prstGeom>
              <a:noFill/>
              <a:ln>
                <a:noFill/>
              </a:ln>
            </p:spPr>
          </p:pic>
          <p:sp>
            <p:nvSpPr>
              <p:cNvPr id="19" name="Text Placeholder 3">
                <a:extLst>
                  <a:ext uri="{FF2B5EF4-FFF2-40B4-BE49-F238E27FC236}">
                    <a16:creationId xmlns:a16="http://schemas.microsoft.com/office/drawing/2014/main" id="{9B715296-1CAB-4526-BAAA-BE3001A0DC7B}"/>
                  </a:ext>
                </a:extLst>
              </p:cNvPr>
              <p:cNvSpPr txBox="1"/>
              <p:nvPr/>
            </p:nvSpPr>
            <p:spPr>
              <a:xfrm>
                <a:off x="8340364" y="4429368"/>
                <a:ext cx="1885565" cy="556942"/>
              </a:xfrm>
              <a:prstGeom prst="rect">
                <a:avLst/>
              </a:prstGeom>
              <a:noFill/>
              <a:ln>
                <a:noFill/>
              </a:ln>
            </p:spPr>
            <p:txBody>
              <a:bodyPr vert="horz" wrap="square" lIns="65983" tIns="32992" rIns="65983" bIns="32992" anchor="t" anchorCtr="1" compatLnSpc="1">
                <a:noAutofit/>
              </a:bodyPr>
              <a:lstStyle/>
              <a:p>
                <a:pPr marL="0" marR="0" lvl="0" indent="0" algn="ctr" defTabSz="386574" rtl="0" eaLnBrk="0" fontAlgn="base" latinLnBrk="0" hangingPunct="0">
                  <a:lnSpc>
                    <a:spcPct val="95000"/>
                  </a:lnSpc>
                  <a:spcBef>
                    <a:spcPct val="0"/>
                  </a:spcBef>
                  <a:spcAft>
                    <a:spcPct val="0"/>
                  </a:spcAft>
                  <a:buClrTx/>
                  <a:buSzTx/>
                  <a:buFontTx/>
                  <a:buNone/>
                  <a:tabLst/>
                  <a:defRPr sz="1800" b="0" i="0" u="none" strike="noStrike" kern="0" cap="none" spc="0" baseline="0">
                    <a:solidFill>
                      <a:srgbClr val="000000"/>
                    </a:solidFill>
                    <a:uFillTx/>
                  </a:defRPr>
                </a:pPr>
                <a:r>
                  <a:rPr kumimoji="0" lang="en-US" sz="1400" b="0" i="0" u="none" strike="noStrike" kern="0" cap="none" spc="0" normalizeH="0" baseline="0" noProof="0" dirty="0">
                    <a:ln>
                      <a:noFill/>
                    </a:ln>
                    <a:solidFill>
                      <a:srgbClr val="FFFFFF"/>
                    </a:solidFill>
                    <a:effectLst/>
                    <a:uLnTx/>
                    <a:uFillTx/>
                    <a:latin typeface="Source Sans Pro Black" pitchFamily="34"/>
                    <a:ea typeface="Times New Roman"/>
                    <a:cs typeface="Times New Roman"/>
                  </a:rPr>
                  <a:t>Overnight </a:t>
                </a:r>
              </a:p>
              <a:p>
                <a:pPr marL="0" marR="0" lvl="0" indent="0" algn="ctr" defTabSz="386574" rtl="0" eaLnBrk="0" fontAlgn="base" latinLnBrk="0" hangingPunct="0">
                  <a:lnSpc>
                    <a:spcPct val="95000"/>
                  </a:lnSpc>
                  <a:spcBef>
                    <a:spcPct val="0"/>
                  </a:spcBef>
                  <a:spcAft>
                    <a:spcPct val="0"/>
                  </a:spcAft>
                  <a:buClrTx/>
                  <a:buSzTx/>
                  <a:buFontTx/>
                  <a:buNone/>
                  <a:tabLst/>
                  <a:defRPr sz="1800" b="0" i="0" u="none" strike="noStrike" kern="0" cap="none" spc="0" baseline="0">
                    <a:solidFill>
                      <a:srgbClr val="000000"/>
                    </a:solidFill>
                    <a:uFillTx/>
                  </a:defRPr>
                </a:pPr>
                <a:r>
                  <a:rPr kumimoji="0" lang="en-US" sz="1400" b="0" i="0" u="none" strike="noStrike" kern="0" cap="none" spc="0" normalizeH="0" baseline="0" noProof="0" dirty="0">
                    <a:ln>
                      <a:noFill/>
                    </a:ln>
                    <a:solidFill>
                      <a:srgbClr val="FFFFFF"/>
                    </a:solidFill>
                    <a:effectLst/>
                    <a:uLnTx/>
                    <a:uFillTx/>
                    <a:latin typeface="Source Sans Pro Black" pitchFamily="34"/>
                    <a:ea typeface="Times New Roman"/>
                    <a:cs typeface="Times New Roman"/>
                  </a:rPr>
                  <a:t>tourism</a:t>
                </a:r>
              </a:p>
            </p:txBody>
          </p:sp>
        </p:grpSp>
      </p:grpSp>
      <p:pic>
        <p:nvPicPr>
          <p:cNvPr id="32" name="Picture 2" descr="f5b07e2f-dbd8-4bc2-a9e3-e4daffef230a@WINCHES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78919" y="2116310"/>
            <a:ext cx="3510171" cy="263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545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3238" y="13732"/>
            <a:ext cx="6513512" cy="659368"/>
          </a:xfrm>
        </p:spPr>
        <p:txBody>
          <a:bodyPr/>
          <a:lstStyle/>
          <a:p>
            <a:r>
              <a:rPr lang="en-GB" sz="2800" dirty="0"/>
              <a:t>THE VISION</a:t>
            </a:r>
          </a:p>
        </p:txBody>
      </p:sp>
      <p:pic>
        <p:nvPicPr>
          <p:cNvPr id="4" name="Picture 3"/>
          <p:cNvPicPr>
            <a:picLocks noChangeAspect="1"/>
          </p:cNvPicPr>
          <p:nvPr/>
        </p:nvPicPr>
        <p:blipFill>
          <a:blip r:embed="rId2"/>
          <a:stretch>
            <a:fillRect/>
          </a:stretch>
        </p:blipFill>
        <p:spPr>
          <a:xfrm>
            <a:off x="1862138" y="717188"/>
            <a:ext cx="8636000" cy="4858112"/>
          </a:xfrm>
          <a:prstGeom prst="rect">
            <a:avLst/>
          </a:prstGeom>
        </p:spPr>
      </p:pic>
    </p:spTree>
    <p:extLst>
      <p:ext uri="{BB962C8B-B14F-4D97-AF65-F5344CB8AC3E}">
        <p14:creationId xmlns:p14="http://schemas.microsoft.com/office/powerpoint/2010/main" val="3680809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28126" y="527337"/>
            <a:ext cx="8120543" cy="5461798"/>
          </a:xfrm>
          <a:prstGeom prst="rect">
            <a:avLst/>
          </a:prstGeom>
        </p:spPr>
      </p:pic>
      <p:sp>
        <p:nvSpPr>
          <p:cNvPr id="3" name="Title 1"/>
          <p:cNvSpPr>
            <a:spLocks noGrp="1"/>
          </p:cNvSpPr>
          <p:nvPr>
            <p:ph type="title"/>
          </p:nvPr>
        </p:nvSpPr>
        <p:spPr>
          <a:xfrm>
            <a:off x="78252" y="80639"/>
            <a:ext cx="6513512" cy="659368"/>
          </a:xfrm>
        </p:spPr>
        <p:txBody>
          <a:bodyPr/>
          <a:lstStyle/>
          <a:p>
            <a:r>
              <a:rPr lang="en-GB" sz="2800" dirty="0"/>
              <a:t>THE DEVELOPMENT PROPOSALS</a:t>
            </a:r>
          </a:p>
        </p:txBody>
      </p:sp>
    </p:spTree>
    <p:extLst>
      <p:ext uri="{BB962C8B-B14F-4D97-AF65-F5344CB8AC3E}">
        <p14:creationId xmlns:p14="http://schemas.microsoft.com/office/powerpoint/2010/main" val="2629587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29BB1-ACA0-2E48-8FA0-0C2B32A3DEBA}"/>
              </a:ext>
            </a:extLst>
          </p:cNvPr>
          <p:cNvSpPr>
            <a:spLocks noGrp="1"/>
          </p:cNvSpPr>
          <p:nvPr>
            <p:ph type="title"/>
          </p:nvPr>
        </p:nvSpPr>
        <p:spPr>
          <a:xfrm>
            <a:off x="421097" y="233802"/>
            <a:ext cx="7886700" cy="587375"/>
          </a:xfrm>
        </p:spPr>
        <p:txBody>
          <a:bodyPr/>
          <a:lstStyle/>
          <a:p>
            <a:pPr lvl="0" fontAlgn="auto">
              <a:spcAft>
                <a:spcPts val="0"/>
              </a:spcAft>
              <a:defRPr/>
            </a:pPr>
            <a:r>
              <a:rPr lang="en-US" dirty="0"/>
              <a:t>INVESTMENT OBJECTIVES</a:t>
            </a:r>
            <a:br>
              <a:rPr lang="en-US" dirty="0"/>
            </a:br>
            <a:endParaRPr lang="en-US" dirty="0"/>
          </a:p>
        </p:txBody>
      </p:sp>
      <p:sp>
        <p:nvSpPr>
          <p:cNvPr id="3" name="Content Placeholder 2">
            <a:extLst>
              <a:ext uri="{FF2B5EF4-FFF2-40B4-BE49-F238E27FC236}">
                <a16:creationId xmlns:a16="http://schemas.microsoft.com/office/drawing/2014/main" id="{25BA3CAB-2C52-6841-8D45-2CC327EFB1E3}"/>
              </a:ext>
            </a:extLst>
          </p:cNvPr>
          <p:cNvSpPr>
            <a:spLocks noGrp="1"/>
          </p:cNvSpPr>
          <p:nvPr>
            <p:ph idx="1"/>
          </p:nvPr>
        </p:nvSpPr>
        <p:spPr>
          <a:xfrm>
            <a:off x="2152650" y="1576251"/>
            <a:ext cx="4674870" cy="4600712"/>
          </a:xfrm>
        </p:spPr>
        <p:txBody>
          <a:bodyPr/>
          <a:lstStyle/>
          <a:p>
            <a:pPr marL="0" indent="0" fontAlgn="auto">
              <a:lnSpc>
                <a:spcPct val="100000"/>
              </a:lnSpc>
              <a:spcBef>
                <a:spcPts val="0"/>
              </a:spcBef>
              <a:spcAft>
                <a:spcPts val="0"/>
              </a:spcAft>
              <a:buNone/>
              <a:defRPr/>
            </a:pPr>
            <a:endParaRPr lang="en-US"/>
          </a:p>
          <a:p>
            <a:pPr marL="0" indent="0" fontAlgn="auto">
              <a:lnSpc>
                <a:spcPct val="100000"/>
              </a:lnSpc>
              <a:spcBef>
                <a:spcPts val="0"/>
              </a:spcBef>
              <a:spcAft>
                <a:spcPts val="0"/>
              </a:spcAft>
              <a:buNone/>
              <a:defRPr/>
            </a:pP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4206352538"/>
              </p:ext>
            </p:extLst>
          </p:nvPr>
        </p:nvGraphicFramePr>
        <p:xfrm>
          <a:off x="2303243" y="1197830"/>
          <a:ext cx="7200143" cy="4602480"/>
        </p:xfrm>
        <a:graphic>
          <a:graphicData uri="http://schemas.openxmlformats.org/drawingml/2006/table">
            <a:tbl>
              <a:tblPr firstRow="1" firstCol="1" lastRow="1" lastCol="1" bandRow="1"/>
              <a:tblGrid>
                <a:gridCol w="1527319">
                  <a:extLst>
                    <a:ext uri="{9D8B030D-6E8A-4147-A177-3AD203B41FA5}">
                      <a16:colId xmlns:a16="http://schemas.microsoft.com/office/drawing/2014/main" val="633913684"/>
                    </a:ext>
                  </a:extLst>
                </a:gridCol>
                <a:gridCol w="5672824">
                  <a:extLst>
                    <a:ext uri="{9D8B030D-6E8A-4147-A177-3AD203B41FA5}">
                      <a16:colId xmlns:a16="http://schemas.microsoft.com/office/drawing/2014/main" val="901249781"/>
                    </a:ext>
                  </a:extLst>
                </a:gridCol>
              </a:tblGrid>
              <a:tr h="612995">
                <a:tc>
                  <a:txBody>
                    <a:bodyPr/>
                    <a:lstStyle/>
                    <a:p>
                      <a:pPr marL="68580">
                        <a:lnSpc>
                          <a:spcPct val="100000"/>
                        </a:lnSpc>
                        <a:spcBef>
                          <a:spcPts val="100"/>
                        </a:spcBef>
                        <a:spcAft>
                          <a:spcPts val="100"/>
                        </a:spcAft>
                      </a:pPr>
                      <a:r>
                        <a:rPr lang="en-GB" sz="1600" b="1">
                          <a:solidFill>
                            <a:schemeClr val="bg1"/>
                          </a:solidFill>
                          <a:effectLst/>
                          <a:latin typeface="Source Sans Pro"/>
                          <a:ea typeface="Source Sans Pro"/>
                          <a:cs typeface="Times New Roman" panose="02020603050405020304" pitchFamily="18" charset="0"/>
                        </a:rPr>
                        <a:t>Work</a:t>
                      </a:r>
                    </a:p>
                  </a:txBody>
                  <a:tcPr marL="68580" marR="68580" marT="0" marB="0" anchor="ctr">
                    <a:lnL>
                      <a:noFill/>
                    </a:lnL>
                    <a:lnR>
                      <a:noFill/>
                    </a:lnR>
                    <a:lnT>
                      <a:noFill/>
                    </a:lnT>
                    <a:lnB>
                      <a:noFill/>
                    </a:lnB>
                    <a:solidFill>
                      <a:srgbClr val="802245"/>
                    </a:solidFill>
                  </a:tcPr>
                </a:tc>
                <a:tc>
                  <a:txBody>
                    <a:bodyPr/>
                    <a:lstStyle/>
                    <a:p>
                      <a:pPr marL="68580">
                        <a:lnSpc>
                          <a:spcPct val="100000"/>
                        </a:lnSpc>
                        <a:spcBef>
                          <a:spcPts val="100"/>
                        </a:spcBef>
                        <a:spcAft>
                          <a:spcPts val="100"/>
                        </a:spcAft>
                      </a:pPr>
                      <a:r>
                        <a:rPr lang="en-GB" sz="1400" dirty="0">
                          <a:solidFill>
                            <a:srgbClr val="626468"/>
                          </a:solidFill>
                          <a:effectLst/>
                          <a:latin typeface="Source Sans Pro"/>
                          <a:ea typeface="Source Sans Pro"/>
                          <a:cs typeface="Times New Roman" panose="02020603050405020304" pitchFamily="18" charset="0"/>
                        </a:rPr>
                        <a:t>Provide creative, flexible workspaces to help grow start-up businesses and allow like-minded professionals to support each other by sharing skills, ideas and resources.</a:t>
                      </a:r>
                    </a:p>
                  </a:txBody>
                  <a:tcPr marL="68580" marR="68580" marT="0" marB="0" anchor="ctr">
                    <a:lnL>
                      <a:noFill/>
                    </a:lnL>
                    <a:lnR>
                      <a:noFill/>
                    </a:lnR>
                    <a:lnT>
                      <a:noFill/>
                    </a:lnT>
                    <a:lnB>
                      <a:noFill/>
                    </a:lnB>
                    <a:solidFill>
                      <a:srgbClr val="D6D6D6"/>
                    </a:solidFill>
                  </a:tcPr>
                </a:tc>
                <a:extLst>
                  <a:ext uri="{0D108BD9-81ED-4DB2-BD59-A6C34878D82A}">
                    <a16:rowId xmlns:a16="http://schemas.microsoft.com/office/drawing/2014/main" val="686594395"/>
                  </a:ext>
                </a:extLst>
              </a:tr>
              <a:tr h="612995">
                <a:tc>
                  <a:txBody>
                    <a:bodyPr/>
                    <a:lstStyle/>
                    <a:p>
                      <a:pPr marL="68580">
                        <a:lnSpc>
                          <a:spcPct val="100000"/>
                        </a:lnSpc>
                        <a:spcBef>
                          <a:spcPts val="100"/>
                        </a:spcBef>
                        <a:spcAft>
                          <a:spcPts val="100"/>
                        </a:spcAft>
                      </a:pPr>
                      <a:r>
                        <a:rPr lang="en-GB" sz="1600" b="1">
                          <a:solidFill>
                            <a:schemeClr val="bg1"/>
                          </a:solidFill>
                          <a:effectLst/>
                          <a:latin typeface="Source Sans Pro"/>
                          <a:ea typeface="Source Sans Pro"/>
                          <a:cs typeface="Times New Roman" panose="02020603050405020304" pitchFamily="18" charset="0"/>
                        </a:rPr>
                        <a:t>Live</a:t>
                      </a:r>
                    </a:p>
                  </a:txBody>
                  <a:tcPr marL="68580" marR="68580" marT="0" marB="0" anchor="ctr">
                    <a:lnL>
                      <a:noFill/>
                    </a:lnL>
                    <a:lnR>
                      <a:noFill/>
                    </a:lnR>
                    <a:lnT>
                      <a:noFill/>
                    </a:lnT>
                    <a:lnB>
                      <a:noFill/>
                    </a:lnB>
                    <a:solidFill>
                      <a:srgbClr val="802245"/>
                    </a:solidFill>
                  </a:tcPr>
                </a:tc>
                <a:tc>
                  <a:txBody>
                    <a:bodyPr/>
                    <a:lstStyle/>
                    <a:p>
                      <a:pPr marL="68580">
                        <a:lnSpc>
                          <a:spcPct val="100000"/>
                        </a:lnSpc>
                        <a:spcBef>
                          <a:spcPts val="100"/>
                        </a:spcBef>
                        <a:spcAft>
                          <a:spcPts val="100"/>
                        </a:spcAft>
                      </a:pPr>
                      <a:r>
                        <a:rPr lang="en-GB" sz="1400" dirty="0">
                          <a:solidFill>
                            <a:srgbClr val="626468"/>
                          </a:solidFill>
                          <a:effectLst/>
                          <a:latin typeface="Source Sans Pro"/>
                          <a:ea typeface="Source Sans Pro"/>
                          <a:cs typeface="Times New Roman" panose="02020603050405020304" pitchFamily="18" charset="0"/>
                        </a:rPr>
                        <a:t>Provide housing suitable for a range of people, including young people and families. A mix of private and affordable housing is needed with new homes for key workers and homes for rent.</a:t>
                      </a:r>
                    </a:p>
                  </a:txBody>
                  <a:tcPr marL="68580" marR="68580" marT="0" marB="0" anchor="ctr">
                    <a:lnL>
                      <a:noFill/>
                    </a:lnL>
                    <a:lnR>
                      <a:noFill/>
                    </a:lnR>
                    <a:lnT>
                      <a:noFill/>
                    </a:lnT>
                    <a:lnB>
                      <a:noFill/>
                    </a:lnB>
                    <a:solidFill>
                      <a:srgbClr val="F2F2F2"/>
                    </a:solidFill>
                  </a:tcPr>
                </a:tc>
                <a:extLst>
                  <a:ext uri="{0D108BD9-81ED-4DB2-BD59-A6C34878D82A}">
                    <a16:rowId xmlns:a16="http://schemas.microsoft.com/office/drawing/2014/main" val="2754640928"/>
                  </a:ext>
                </a:extLst>
              </a:tr>
              <a:tr h="612995">
                <a:tc>
                  <a:txBody>
                    <a:bodyPr/>
                    <a:lstStyle/>
                    <a:p>
                      <a:pPr marL="68580">
                        <a:lnSpc>
                          <a:spcPct val="100000"/>
                        </a:lnSpc>
                        <a:spcBef>
                          <a:spcPts val="100"/>
                        </a:spcBef>
                        <a:spcAft>
                          <a:spcPts val="100"/>
                        </a:spcAft>
                      </a:pPr>
                      <a:r>
                        <a:rPr lang="en-GB" sz="1600" b="1">
                          <a:solidFill>
                            <a:schemeClr val="bg1"/>
                          </a:solidFill>
                          <a:effectLst/>
                          <a:latin typeface="Source Sans Pro"/>
                          <a:ea typeface="Source Sans Pro"/>
                          <a:cs typeface="Times New Roman" panose="02020603050405020304" pitchFamily="18" charset="0"/>
                        </a:rPr>
                        <a:t>Play</a:t>
                      </a:r>
                    </a:p>
                  </a:txBody>
                  <a:tcPr marL="68580" marR="68580" marT="0" marB="0" anchor="ctr">
                    <a:lnL>
                      <a:noFill/>
                    </a:lnL>
                    <a:lnR>
                      <a:noFill/>
                    </a:lnR>
                    <a:lnT>
                      <a:noFill/>
                    </a:lnT>
                    <a:lnB>
                      <a:noFill/>
                    </a:lnB>
                    <a:solidFill>
                      <a:srgbClr val="802245"/>
                    </a:solidFill>
                  </a:tcPr>
                </a:tc>
                <a:tc>
                  <a:txBody>
                    <a:bodyPr/>
                    <a:lstStyle/>
                    <a:p>
                      <a:pPr marL="68580">
                        <a:lnSpc>
                          <a:spcPct val="100000"/>
                        </a:lnSpc>
                        <a:spcBef>
                          <a:spcPts val="100"/>
                        </a:spcBef>
                        <a:spcAft>
                          <a:spcPts val="100"/>
                        </a:spcAft>
                      </a:pPr>
                      <a:r>
                        <a:rPr lang="en-GB" sz="1400">
                          <a:solidFill>
                            <a:srgbClr val="626468"/>
                          </a:solidFill>
                          <a:effectLst/>
                          <a:latin typeface="Source Sans Pro"/>
                          <a:ea typeface="Source Sans Pro"/>
                          <a:cs typeface="Times New Roman" panose="02020603050405020304" pitchFamily="18" charset="0"/>
                        </a:rPr>
                        <a:t>Create high quality exceptional public places where people want to spend time, to enjoy outside spaces, to experience new things, celebrate</a:t>
                      </a:r>
                      <a:r>
                        <a:rPr lang="en-GB" sz="1400" baseline="0">
                          <a:solidFill>
                            <a:srgbClr val="626468"/>
                          </a:solidFill>
                          <a:effectLst/>
                          <a:latin typeface="Source Sans Pro"/>
                          <a:ea typeface="Source Sans Pro"/>
                          <a:cs typeface="Times New Roman" panose="02020603050405020304" pitchFamily="18" charset="0"/>
                        </a:rPr>
                        <a:t> heritage and culture and </a:t>
                      </a:r>
                      <a:r>
                        <a:rPr lang="en-GB" sz="1400">
                          <a:solidFill>
                            <a:srgbClr val="626468"/>
                          </a:solidFill>
                          <a:effectLst/>
                          <a:latin typeface="Source Sans Pro"/>
                          <a:ea typeface="Source Sans Pro"/>
                          <a:cs typeface="Times New Roman" panose="02020603050405020304" pitchFamily="18" charset="0"/>
                        </a:rPr>
                        <a:t>get involved in something that interests them.</a:t>
                      </a:r>
                      <a:endParaRPr lang="en-GB" sz="1400" dirty="0">
                        <a:solidFill>
                          <a:srgbClr val="626468"/>
                        </a:solidFill>
                        <a:effectLst/>
                        <a:latin typeface="Source Sans Pro"/>
                        <a:ea typeface="Source Sans Pro"/>
                        <a:cs typeface="Times New Roman" panose="02020603050405020304" pitchFamily="18" charset="0"/>
                      </a:endParaRPr>
                    </a:p>
                  </a:txBody>
                  <a:tcPr marL="68580" marR="68580" marT="0" marB="0" anchor="ctr">
                    <a:lnL>
                      <a:noFill/>
                    </a:lnL>
                    <a:lnR>
                      <a:noFill/>
                    </a:lnR>
                    <a:lnT>
                      <a:noFill/>
                    </a:lnT>
                    <a:lnB>
                      <a:noFill/>
                    </a:lnB>
                    <a:solidFill>
                      <a:srgbClr val="D6D6D6"/>
                    </a:solidFill>
                  </a:tcPr>
                </a:tc>
                <a:extLst>
                  <a:ext uri="{0D108BD9-81ED-4DB2-BD59-A6C34878D82A}">
                    <a16:rowId xmlns:a16="http://schemas.microsoft.com/office/drawing/2014/main" val="4106337793"/>
                  </a:ext>
                </a:extLst>
              </a:tr>
              <a:tr h="817326">
                <a:tc>
                  <a:txBody>
                    <a:bodyPr/>
                    <a:lstStyle/>
                    <a:p>
                      <a:pPr marL="68580">
                        <a:lnSpc>
                          <a:spcPct val="100000"/>
                        </a:lnSpc>
                        <a:spcBef>
                          <a:spcPts val="100"/>
                        </a:spcBef>
                        <a:spcAft>
                          <a:spcPts val="100"/>
                        </a:spcAft>
                      </a:pPr>
                      <a:r>
                        <a:rPr lang="en-GB" sz="1600" b="1">
                          <a:solidFill>
                            <a:schemeClr val="bg1"/>
                          </a:solidFill>
                          <a:effectLst/>
                          <a:latin typeface="Source Sans Pro"/>
                          <a:ea typeface="Source Sans Pro"/>
                          <a:cs typeface="Times New Roman" panose="02020603050405020304" pitchFamily="18" charset="0"/>
                        </a:rPr>
                        <a:t>Student and young person  experience</a:t>
                      </a:r>
                    </a:p>
                  </a:txBody>
                  <a:tcPr marL="68580" marR="68580" marT="0" marB="0" anchor="ctr">
                    <a:lnL>
                      <a:noFill/>
                    </a:lnL>
                    <a:lnR>
                      <a:noFill/>
                    </a:lnR>
                    <a:lnT>
                      <a:noFill/>
                    </a:lnT>
                    <a:lnB>
                      <a:noFill/>
                    </a:lnB>
                    <a:solidFill>
                      <a:srgbClr val="802245"/>
                    </a:solidFill>
                  </a:tcPr>
                </a:tc>
                <a:tc>
                  <a:txBody>
                    <a:bodyPr/>
                    <a:lstStyle/>
                    <a:p>
                      <a:pPr marL="68580">
                        <a:lnSpc>
                          <a:spcPct val="100000"/>
                        </a:lnSpc>
                        <a:spcBef>
                          <a:spcPts val="100"/>
                        </a:spcBef>
                        <a:spcAft>
                          <a:spcPts val="100"/>
                        </a:spcAft>
                      </a:pPr>
                      <a:r>
                        <a:rPr lang="en-GB" sz="1400" dirty="0">
                          <a:solidFill>
                            <a:srgbClr val="626468"/>
                          </a:solidFill>
                          <a:effectLst/>
                          <a:latin typeface="Source Sans Pro"/>
                          <a:ea typeface="Source Sans Pro"/>
                          <a:cs typeface="Times New Roman" panose="02020603050405020304" pitchFamily="18" charset="0"/>
                        </a:rPr>
                        <a:t>Create a mix of uses which is attractive to students and young people. Which encourages them to visit the centre of Winchester instead of going elsewhere and gives them reason to want to stay in the city beyond their time at university.</a:t>
                      </a:r>
                    </a:p>
                  </a:txBody>
                  <a:tcPr marL="68580" marR="68580" marT="0" marB="0" anchor="ctr">
                    <a:lnL>
                      <a:noFill/>
                    </a:lnL>
                    <a:lnR>
                      <a:noFill/>
                    </a:lnR>
                    <a:lnT>
                      <a:noFill/>
                    </a:lnT>
                    <a:lnB>
                      <a:noFill/>
                    </a:lnB>
                    <a:solidFill>
                      <a:srgbClr val="F2F2F2"/>
                    </a:solidFill>
                  </a:tcPr>
                </a:tc>
                <a:extLst>
                  <a:ext uri="{0D108BD9-81ED-4DB2-BD59-A6C34878D82A}">
                    <a16:rowId xmlns:a16="http://schemas.microsoft.com/office/drawing/2014/main" val="1577821956"/>
                  </a:ext>
                </a:extLst>
              </a:tr>
              <a:tr h="612995">
                <a:tc>
                  <a:txBody>
                    <a:bodyPr/>
                    <a:lstStyle/>
                    <a:p>
                      <a:pPr marL="68580">
                        <a:lnSpc>
                          <a:spcPct val="100000"/>
                        </a:lnSpc>
                        <a:spcBef>
                          <a:spcPts val="100"/>
                        </a:spcBef>
                        <a:spcAft>
                          <a:spcPts val="100"/>
                        </a:spcAft>
                      </a:pPr>
                      <a:r>
                        <a:rPr lang="en-GB" sz="1600" b="1">
                          <a:solidFill>
                            <a:schemeClr val="bg1"/>
                          </a:solidFill>
                          <a:effectLst/>
                          <a:latin typeface="Source Sans Pro"/>
                          <a:ea typeface="Source Sans Pro"/>
                          <a:cs typeface="Times New Roman" panose="02020603050405020304" pitchFamily="18" charset="0"/>
                        </a:rPr>
                        <a:t>Overnight tourism</a:t>
                      </a:r>
                    </a:p>
                  </a:txBody>
                  <a:tcPr marL="68580" marR="68580" marT="0" marB="0" anchor="ctr">
                    <a:lnL>
                      <a:noFill/>
                    </a:lnL>
                    <a:lnR>
                      <a:noFill/>
                    </a:lnR>
                    <a:lnT>
                      <a:noFill/>
                    </a:lnT>
                    <a:lnB>
                      <a:noFill/>
                    </a:lnB>
                    <a:solidFill>
                      <a:srgbClr val="802245"/>
                    </a:solidFill>
                  </a:tcPr>
                </a:tc>
                <a:tc>
                  <a:txBody>
                    <a:bodyPr/>
                    <a:lstStyle/>
                    <a:p>
                      <a:pPr marL="68580">
                        <a:lnSpc>
                          <a:spcPct val="100000"/>
                        </a:lnSpc>
                        <a:spcBef>
                          <a:spcPts val="100"/>
                        </a:spcBef>
                        <a:spcAft>
                          <a:spcPts val="100"/>
                        </a:spcAft>
                      </a:pPr>
                      <a:r>
                        <a:rPr lang="en-GB" sz="1400">
                          <a:solidFill>
                            <a:srgbClr val="626468"/>
                          </a:solidFill>
                          <a:effectLst/>
                          <a:latin typeface="Source Sans Pro"/>
                          <a:ea typeface="Source Sans Pro"/>
                          <a:cs typeface="Times New Roman" panose="02020603050405020304" pitchFamily="18" charset="0"/>
                        </a:rPr>
                        <a:t>Create an attractive night-time offering to complement the existing city quarters and encourage residents and tourists to visit the area in the evening.</a:t>
                      </a:r>
                    </a:p>
                  </a:txBody>
                  <a:tcPr marL="68580" marR="68580" marT="0" marB="0" anchor="ctr">
                    <a:lnL>
                      <a:noFill/>
                    </a:lnL>
                    <a:lnR>
                      <a:noFill/>
                    </a:lnR>
                    <a:lnT>
                      <a:noFill/>
                    </a:lnT>
                    <a:lnB>
                      <a:noFill/>
                    </a:lnB>
                    <a:solidFill>
                      <a:srgbClr val="D6D6D6"/>
                    </a:solidFill>
                  </a:tcPr>
                </a:tc>
                <a:extLst>
                  <a:ext uri="{0D108BD9-81ED-4DB2-BD59-A6C34878D82A}">
                    <a16:rowId xmlns:a16="http://schemas.microsoft.com/office/drawing/2014/main" val="1435456610"/>
                  </a:ext>
                </a:extLst>
              </a:tr>
              <a:tr h="612995">
                <a:tc>
                  <a:txBody>
                    <a:bodyPr/>
                    <a:lstStyle/>
                    <a:p>
                      <a:pPr marL="68580">
                        <a:lnSpc>
                          <a:spcPct val="100000"/>
                        </a:lnSpc>
                        <a:spcBef>
                          <a:spcPts val="100"/>
                        </a:spcBef>
                        <a:spcAft>
                          <a:spcPts val="100"/>
                        </a:spcAft>
                      </a:pPr>
                      <a:r>
                        <a:rPr lang="en-GB" sz="1600" b="1">
                          <a:solidFill>
                            <a:schemeClr val="bg1"/>
                          </a:solidFill>
                          <a:effectLst/>
                          <a:latin typeface="Source Sans Pro"/>
                          <a:ea typeface="Source Sans Pro"/>
                          <a:cs typeface="Times New Roman" panose="02020603050405020304" pitchFamily="18" charset="0"/>
                        </a:rPr>
                        <a:t>Sustainable development</a:t>
                      </a:r>
                    </a:p>
                  </a:txBody>
                  <a:tcPr marL="68580" marR="68580" marT="0" marB="0" anchor="ctr">
                    <a:lnL>
                      <a:noFill/>
                    </a:lnL>
                    <a:lnR>
                      <a:noFill/>
                    </a:lnR>
                    <a:lnT>
                      <a:noFill/>
                    </a:lnT>
                    <a:lnB>
                      <a:noFill/>
                    </a:lnB>
                    <a:solidFill>
                      <a:srgbClr val="802245"/>
                    </a:solidFill>
                  </a:tcPr>
                </a:tc>
                <a:tc>
                  <a:txBody>
                    <a:bodyPr/>
                    <a:lstStyle/>
                    <a:p>
                      <a:pPr marL="68580">
                        <a:lnSpc>
                          <a:spcPct val="100000"/>
                        </a:lnSpc>
                        <a:spcBef>
                          <a:spcPts val="100"/>
                        </a:spcBef>
                        <a:spcAft>
                          <a:spcPts val="100"/>
                        </a:spcAft>
                      </a:pPr>
                      <a:r>
                        <a:rPr lang="en-GB" sz="1400" dirty="0">
                          <a:solidFill>
                            <a:srgbClr val="626468"/>
                          </a:solidFill>
                          <a:effectLst/>
                          <a:latin typeface="Source Sans Pro"/>
                          <a:ea typeface="Source Sans Pro"/>
                          <a:cs typeface="Times New Roman" panose="02020603050405020304" pitchFamily="18" charset="0"/>
                        </a:rPr>
                        <a:t>Work towards the city carbon neutrality target through choice of building materials, measures to minimise energy use, re-use of buildings where appropriate and encouraging suitable modes of transport.</a:t>
                      </a:r>
                    </a:p>
                  </a:txBody>
                  <a:tcPr marL="68580" marR="68580" marT="0" marB="0" anchor="ctr">
                    <a:lnL>
                      <a:noFill/>
                    </a:lnL>
                    <a:lnR>
                      <a:noFill/>
                    </a:lnR>
                    <a:lnT>
                      <a:noFill/>
                    </a:lnT>
                    <a:lnB>
                      <a:noFill/>
                    </a:lnB>
                    <a:solidFill>
                      <a:srgbClr val="F2F2F2"/>
                    </a:solidFill>
                  </a:tcPr>
                </a:tc>
                <a:extLst>
                  <a:ext uri="{0D108BD9-81ED-4DB2-BD59-A6C34878D82A}">
                    <a16:rowId xmlns:a16="http://schemas.microsoft.com/office/drawing/2014/main" val="1598742287"/>
                  </a:ext>
                </a:extLst>
              </a:tr>
            </a:tbl>
          </a:graphicData>
        </a:graphic>
      </p:graphicFrame>
    </p:spTree>
    <p:extLst>
      <p:ext uri="{BB962C8B-B14F-4D97-AF65-F5344CB8AC3E}">
        <p14:creationId xmlns:p14="http://schemas.microsoft.com/office/powerpoint/2010/main" val="269193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29BB1-ACA0-2E48-8FA0-0C2B32A3DEBA}"/>
              </a:ext>
            </a:extLst>
          </p:cNvPr>
          <p:cNvSpPr>
            <a:spLocks noGrp="1"/>
          </p:cNvSpPr>
          <p:nvPr>
            <p:ph type="title"/>
          </p:nvPr>
        </p:nvSpPr>
        <p:spPr>
          <a:xfrm>
            <a:off x="419410" y="432753"/>
            <a:ext cx="8559800" cy="587375"/>
          </a:xfrm>
        </p:spPr>
        <p:txBody>
          <a:bodyPr/>
          <a:lstStyle/>
          <a:p>
            <a:pPr lvl="0" fontAlgn="auto">
              <a:spcAft>
                <a:spcPts val="0"/>
              </a:spcAft>
              <a:defRPr/>
            </a:pPr>
            <a:r>
              <a:rPr lang="en-US" dirty="0"/>
              <a:t>CRITICAL SUCCESS FACTORS</a:t>
            </a:r>
          </a:p>
        </p:txBody>
      </p:sp>
      <p:sp>
        <p:nvSpPr>
          <p:cNvPr id="3" name="Content Placeholder 2">
            <a:extLst>
              <a:ext uri="{FF2B5EF4-FFF2-40B4-BE49-F238E27FC236}">
                <a16:creationId xmlns:a16="http://schemas.microsoft.com/office/drawing/2014/main" id="{25BA3CAB-2C52-6841-8D45-2CC327EFB1E3}"/>
              </a:ext>
            </a:extLst>
          </p:cNvPr>
          <p:cNvSpPr>
            <a:spLocks noGrp="1"/>
          </p:cNvSpPr>
          <p:nvPr>
            <p:ph idx="1"/>
          </p:nvPr>
        </p:nvSpPr>
        <p:spPr>
          <a:xfrm>
            <a:off x="2152650" y="1576251"/>
            <a:ext cx="4674870" cy="4600712"/>
          </a:xfrm>
        </p:spPr>
        <p:txBody>
          <a:bodyPr/>
          <a:lstStyle/>
          <a:p>
            <a:pPr marL="0" indent="0" fontAlgn="auto">
              <a:lnSpc>
                <a:spcPct val="100000"/>
              </a:lnSpc>
              <a:spcBef>
                <a:spcPts val="0"/>
              </a:spcBef>
              <a:spcAft>
                <a:spcPts val="0"/>
              </a:spcAft>
              <a:buNone/>
              <a:defRPr/>
            </a:pPr>
            <a:endParaRPr lang="en-US"/>
          </a:p>
          <a:p>
            <a:pPr marL="0" indent="0" fontAlgn="auto">
              <a:lnSpc>
                <a:spcPct val="100000"/>
              </a:lnSpc>
              <a:spcBef>
                <a:spcPts val="0"/>
              </a:spcBef>
              <a:spcAft>
                <a:spcPts val="0"/>
              </a:spcAft>
              <a:buNone/>
              <a:defRPr/>
            </a:pPr>
            <a:endParaRPr lang="en-US"/>
          </a:p>
          <a:p>
            <a:pPr marL="0" indent="0" fontAlgn="auto">
              <a:lnSpc>
                <a:spcPct val="100000"/>
              </a:lnSpc>
              <a:spcBef>
                <a:spcPts val="0"/>
              </a:spcBef>
              <a:spcAft>
                <a:spcPts val="0"/>
              </a:spcAft>
              <a:buNone/>
              <a:defRPr/>
            </a:pPr>
            <a:endParaRPr lang="en-US"/>
          </a:p>
        </p:txBody>
      </p:sp>
      <p:sp>
        <p:nvSpPr>
          <p:cNvPr id="5" name="Rectangle 4"/>
          <p:cNvSpPr/>
          <p:nvPr/>
        </p:nvSpPr>
        <p:spPr>
          <a:xfrm>
            <a:off x="1784927" y="908259"/>
            <a:ext cx="7886700" cy="1754326"/>
          </a:xfrm>
          <a:prstGeom prst="rect">
            <a:avLst/>
          </a:prstGeom>
        </p:spPr>
        <p:txBody>
          <a:bodyPr wrap="square">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2EAC4254-6ADE-48F9-A6C0-BCE30B395267}"/>
              </a:ext>
            </a:extLst>
          </p:cNvPr>
          <p:cNvGrpSpPr/>
          <p:nvPr/>
        </p:nvGrpSpPr>
        <p:grpSpPr>
          <a:xfrm>
            <a:off x="1290841" y="1374739"/>
            <a:ext cx="8254264" cy="4029665"/>
            <a:chOff x="330459" y="1269298"/>
            <a:chExt cx="8254264" cy="4061766"/>
          </a:xfrm>
        </p:grpSpPr>
        <p:sp>
          <p:nvSpPr>
            <p:cNvPr id="10" name="Freeform: Shape 9">
              <a:extLst>
                <a:ext uri="{FF2B5EF4-FFF2-40B4-BE49-F238E27FC236}">
                  <a16:creationId xmlns:a16="http://schemas.microsoft.com/office/drawing/2014/main" id="{14D7BECB-BC28-40BA-900B-F5E4E1096ACB}"/>
                </a:ext>
              </a:extLst>
            </p:cNvPr>
            <p:cNvSpPr/>
            <p:nvPr/>
          </p:nvSpPr>
          <p:spPr>
            <a:xfrm>
              <a:off x="1744723" y="1334287"/>
              <a:ext cx="6840000" cy="519906"/>
            </a:xfrm>
            <a:custGeom>
              <a:avLst/>
              <a:gdLst>
                <a:gd name="connsiteX0" fmla="*/ 86653 w 519906"/>
                <a:gd name="connsiteY0" fmla="*/ 0 h 5478272"/>
                <a:gd name="connsiteX1" fmla="*/ 433253 w 519906"/>
                <a:gd name="connsiteY1" fmla="*/ 0 h 5478272"/>
                <a:gd name="connsiteX2" fmla="*/ 519906 w 519906"/>
                <a:gd name="connsiteY2" fmla="*/ 86653 h 5478272"/>
                <a:gd name="connsiteX3" fmla="*/ 519906 w 519906"/>
                <a:gd name="connsiteY3" fmla="*/ 5478272 h 5478272"/>
                <a:gd name="connsiteX4" fmla="*/ 519906 w 519906"/>
                <a:gd name="connsiteY4" fmla="*/ 5478272 h 5478272"/>
                <a:gd name="connsiteX5" fmla="*/ 0 w 519906"/>
                <a:gd name="connsiteY5" fmla="*/ 5478272 h 5478272"/>
                <a:gd name="connsiteX6" fmla="*/ 0 w 519906"/>
                <a:gd name="connsiteY6" fmla="*/ 5478272 h 5478272"/>
                <a:gd name="connsiteX7" fmla="*/ 0 w 519906"/>
                <a:gd name="connsiteY7" fmla="*/ 86653 h 5478272"/>
                <a:gd name="connsiteX8" fmla="*/ 86653 w 519906"/>
                <a:gd name="connsiteY8" fmla="*/ 0 h 547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906" h="5478272">
                  <a:moveTo>
                    <a:pt x="519906" y="913070"/>
                  </a:moveTo>
                  <a:lnTo>
                    <a:pt x="519906" y="4565202"/>
                  </a:lnTo>
                  <a:cubicBezTo>
                    <a:pt x="519906" y="5069472"/>
                    <a:pt x="516224" y="5478267"/>
                    <a:pt x="511682" y="5478267"/>
                  </a:cubicBezTo>
                  <a:lnTo>
                    <a:pt x="0" y="5478267"/>
                  </a:lnTo>
                  <a:lnTo>
                    <a:pt x="0" y="5478267"/>
                  </a:lnTo>
                  <a:lnTo>
                    <a:pt x="0" y="5"/>
                  </a:lnTo>
                  <a:lnTo>
                    <a:pt x="0" y="5"/>
                  </a:lnTo>
                  <a:lnTo>
                    <a:pt x="511682" y="5"/>
                  </a:lnTo>
                  <a:cubicBezTo>
                    <a:pt x="516224" y="5"/>
                    <a:pt x="519906" y="408800"/>
                    <a:pt x="519906" y="913070"/>
                  </a:cubicBezTo>
                  <a:close/>
                </a:path>
              </a:pathLst>
            </a:custGeom>
            <a:solidFill>
              <a:srgbClr val="D6D6D6">
                <a:alpha val="90000"/>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0960" tIns="55860" rIns="86340" bIns="55860" numCol="1" spcCol="1270" anchor="ctr" anchorCtr="0">
              <a:noAutofit/>
            </a:bodyPr>
            <a:lstStyle/>
            <a:p>
              <a:pPr marL="171450" marR="0" lvl="1" indent="-171450" algn="l" defTabSz="711200" rtl="0" eaLnBrk="0" fontAlgn="base" latinLnBrk="0" hangingPunct="0">
                <a:lnSpc>
                  <a:spcPct val="90000"/>
                </a:lnSpc>
                <a:spcBef>
                  <a:spcPct val="0"/>
                </a:spcBef>
                <a:spcAft>
                  <a:spcPct val="150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Alignment to City Needs (Winchester City Council Plan 2020- 25)</a:t>
              </a:r>
              <a:endParaRPr kumimoji="0" lang="en-GB" sz="2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DE9A21E-61D7-45F4-AE7B-416B0D5E8B16}"/>
                </a:ext>
              </a:extLst>
            </p:cNvPr>
            <p:cNvSpPr/>
            <p:nvPr/>
          </p:nvSpPr>
          <p:spPr>
            <a:xfrm>
              <a:off x="330459" y="1269298"/>
              <a:ext cx="1440000" cy="649882"/>
            </a:xfrm>
            <a:custGeom>
              <a:avLst/>
              <a:gdLst>
                <a:gd name="connsiteX0" fmla="*/ 0 w 1439659"/>
                <a:gd name="connsiteY0" fmla="*/ 108316 h 649882"/>
                <a:gd name="connsiteX1" fmla="*/ 108316 w 1439659"/>
                <a:gd name="connsiteY1" fmla="*/ 0 h 649882"/>
                <a:gd name="connsiteX2" fmla="*/ 1331343 w 1439659"/>
                <a:gd name="connsiteY2" fmla="*/ 0 h 649882"/>
                <a:gd name="connsiteX3" fmla="*/ 1439659 w 1439659"/>
                <a:gd name="connsiteY3" fmla="*/ 108316 h 649882"/>
                <a:gd name="connsiteX4" fmla="*/ 1439659 w 1439659"/>
                <a:gd name="connsiteY4" fmla="*/ 541566 h 649882"/>
                <a:gd name="connsiteX5" fmla="*/ 1331343 w 1439659"/>
                <a:gd name="connsiteY5" fmla="*/ 649882 h 649882"/>
                <a:gd name="connsiteX6" fmla="*/ 108316 w 1439659"/>
                <a:gd name="connsiteY6" fmla="*/ 649882 h 649882"/>
                <a:gd name="connsiteX7" fmla="*/ 0 w 1439659"/>
                <a:gd name="connsiteY7" fmla="*/ 541566 h 649882"/>
                <a:gd name="connsiteX8" fmla="*/ 0 w 1439659"/>
                <a:gd name="connsiteY8" fmla="*/ 108316 h 64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659" h="649882">
                  <a:moveTo>
                    <a:pt x="0" y="108316"/>
                  </a:moveTo>
                  <a:cubicBezTo>
                    <a:pt x="0" y="48495"/>
                    <a:pt x="48495" y="0"/>
                    <a:pt x="108316" y="0"/>
                  </a:cubicBezTo>
                  <a:lnTo>
                    <a:pt x="1331343" y="0"/>
                  </a:lnTo>
                  <a:cubicBezTo>
                    <a:pt x="1391164" y="0"/>
                    <a:pt x="1439659" y="48495"/>
                    <a:pt x="1439659" y="108316"/>
                  </a:cubicBezTo>
                  <a:lnTo>
                    <a:pt x="1439659" y="541566"/>
                  </a:lnTo>
                  <a:cubicBezTo>
                    <a:pt x="1439659" y="601387"/>
                    <a:pt x="1391164" y="649882"/>
                    <a:pt x="1331343" y="649882"/>
                  </a:cubicBezTo>
                  <a:lnTo>
                    <a:pt x="108316" y="649882"/>
                  </a:lnTo>
                  <a:cubicBezTo>
                    <a:pt x="48495" y="649882"/>
                    <a:pt x="0" y="601387"/>
                    <a:pt x="0" y="541566"/>
                  </a:cubicBezTo>
                  <a:lnTo>
                    <a:pt x="0" y="108316"/>
                  </a:lnTo>
                  <a:close/>
                </a:path>
              </a:pathLst>
            </a:custGeom>
            <a:solidFill>
              <a:srgbClr val="7D2248"/>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455" tIns="94590" rIns="157455" bIns="94590" numCol="1" spcCol="1270" anchor="ctr" anchorCtr="0">
              <a:noAutofit/>
            </a:bodyPr>
            <a:lstStyle/>
            <a:p>
              <a:pPr marL="0" marR="0" lvl="0" indent="0" algn="ctr" defTabSz="1466850" rtl="0" eaLnBrk="0" fontAlgn="base" latinLnBrk="0" hangingPunct="0">
                <a:lnSpc>
                  <a:spcPct val="90000"/>
                </a:lnSpc>
                <a:spcBef>
                  <a:spcPct val="0"/>
                </a:spcBef>
                <a:spcAft>
                  <a:spcPct val="35000"/>
                </a:spcAft>
                <a:buClrTx/>
                <a:buSzTx/>
                <a:buFontTx/>
                <a:buNone/>
                <a:tabLst/>
                <a:defRPr/>
              </a:pPr>
              <a:r>
                <a:rPr kumimoji="0" lang="en-GB" sz="3300" b="0" i="0" u="none" strike="noStrike" kern="1200" cap="none" spc="0" normalizeH="0" baseline="0" noProof="0">
                  <a:ln>
                    <a:noFill/>
                  </a:ln>
                  <a:solidFill>
                    <a:prstClr val="white"/>
                  </a:solidFill>
                  <a:effectLst/>
                  <a:uLnTx/>
                  <a:uFillTx/>
                  <a:latin typeface="Calibri" panose="020F0502020204030204"/>
                  <a:ea typeface="+mn-ea"/>
                  <a:cs typeface="+mn-cs"/>
                </a:rPr>
                <a:t>CSF 1</a:t>
              </a:r>
            </a:p>
          </p:txBody>
        </p:sp>
        <p:sp>
          <p:nvSpPr>
            <p:cNvPr id="12" name="Freeform: Shape 11">
              <a:extLst>
                <a:ext uri="{FF2B5EF4-FFF2-40B4-BE49-F238E27FC236}">
                  <a16:creationId xmlns:a16="http://schemas.microsoft.com/office/drawing/2014/main" id="{F3AE39C6-F7BB-4F3D-8DDF-7C19FF2B18A6}"/>
                </a:ext>
              </a:extLst>
            </p:cNvPr>
            <p:cNvSpPr/>
            <p:nvPr/>
          </p:nvSpPr>
          <p:spPr>
            <a:xfrm>
              <a:off x="1744723" y="2016664"/>
              <a:ext cx="6840000" cy="519906"/>
            </a:xfrm>
            <a:custGeom>
              <a:avLst/>
              <a:gdLst>
                <a:gd name="connsiteX0" fmla="*/ 86653 w 519906"/>
                <a:gd name="connsiteY0" fmla="*/ 0 h 5478272"/>
                <a:gd name="connsiteX1" fmla="*/ 433253 w 519906"/>
                <a:gd name="connsiteY1" fmla="*/ 0 h 5478272"/>
                <a:gd name="connsiteX2" fmla="*/ 519906 w 519906"/>
                <a:gd name="connsiteY2" fmla="*/ 86653 h 5478272"/>
                <a:gd name="connsiteX3" fmla="*/ 519906 w 519906"/>
                <a:gd name="connsiteY3" fmla="*/ 5478272 h 5478272"/>
                <a:gd name="connsiteX4" fmla="*/ 519906 w 519906"/>
                <a:gd name="connsiteY4" fmla="*/ 5478272 h 5478272"/>
                <a:gd name="connsiteX5" fmla="*/ 0 w 519906"/>
                <a:gd name="connsiteY5" fmla="*/ 5478272 h 5478272"/>
                <a:gd name="connsiteX6" fmla="*/ 0 w 519906"/>
                <a:gd name="connsiteY6" fmla="*/ 5478272 h 5478272"/>
                <a:gd name="connsiteX7" fmla="*/ 0 w 519906"/>
                <a:gd name="connsiteY7" fmla="*/ 86653 h 5478272"/>
                <a:gd name="connsiteX8" fmla="*/ 86653 w 519906"/>
                <a:gd name="connsiteY8" fmla="*/ 0 h 547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906" h="5478272">
                  <a:moveTo>
                    <a:pt x="519906" y="913070"/>
                  </a:moveTo>
                  <a:lnTo>
                    <a:pt x="519906" y="4565202"/>
                  </a:lnTo>
                  <a:cubicBezTo>
                    <a:pt x="519906" y="5069472"/>
                    <a:pt x="516224" y="5478267"/>
                    <a:pt x="511682" y="5478267"/>
                  </a:cubicBezTo>
                  <a:lnTo>
                    <a:pt x="0" y="5478267"/>
                  </a:lnTo>
                  <a:lnTo>
                    <a:pt x="0" y="5478267"/>
                  </a:lnTo>
                  <a:lnTo>
                    <a:pt x="0" y="5"/>
                  </a:lnTo>
                  <a:lnTo>
                    <a:pt x="0" y="5"/>
                  </a:lnTo>
                  <a:lnTo>
                    <a:pt x="511682" y="5"/>
                  </a:lnTo>
                  <a:cubicBezTo>
                    <a:pt x="516224" y="5"/>
                    <a:pt x="519906" y="408800"/>
                    <a:pt x="519906" y="913070"/>
                  </a:cubicBezTo>
                  <a:close/>
                </a:path>
              </a:pathLst>
            </a:custGeom>
            <a:solidFill>
              <a:srgbClr val="D6D6D6">
                <a:alpha val="90000"/>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0960" tIns="55860" rIns="86340" bIns="55860" numCol="1" spcCol="1270" anchor="ctr" anchorCtr="0">
              <a:noAutofit/>
            </a:bodyPr>
            <a:lstStyle/>
            <a:p>
              <a:pPr marL="171450" marR="0" lvl="1" indent="-171450" algn="l" defTabSz="711200" rtl="0" eaLnBrk="0" fontAlgn="base" latinLnBrk="0" hangingPunct="0">
                <a:lnSpc>
                  <a:spcPct val="90000"/>
                </a:lnSpc>
                <a:spcBef>
                  <a:spcPct val="0"/>
                </a:spcBef>
                <a:spcAft>
                  <a:spcPct val="150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Alignment to the CWR Supplementary Planning Document</a:t>
              </a:r>
              <a:endParaRPr kumimoji="0" lang="en-GB" sz="2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69B50F4-F839-4BB8-9511-E7F447648B68}"/>
                </a:ext>
              </a:extLst>
            </p:cNvPr>
            <p:cNvSpPr/>
            <p:nvPr/>
          </p:nvSpPr>
          <p:spPr>
            <a:xfrm>
              <a:off x="330460" y="1951675"/>
              <a:ext cx="1440000" cy="649882"/>
            </a:xfrm>
            <a:custGeom>
              <a:avLst/>
              <a:gdLst>
                <a:gd name="connsiteX0" fmla="*/ 0 w 1312700"/>
                <a:gd name="connsiteY0" fmla="*/ 108316 h 649882"/>
                <a:gd name="connsiteX1" fmla="*/ 108316 w 1312700"/>
                <a:gd name="connsiteY1" fmla="*/ 0 h 649882"/>
                <a:gd name="connsiteX2" fmla="*/ 1204384 w 1312700"/>
                <a:gd name="connsiteY2" fmla="*/ 0 h 649882"/>
                <a:gd name="connsiteX3" fmla="*/ 1312700 w 1312700"/>
                <a:gd name="connsiteY3" fmla="*/ 108316 h 649882"/>
                <a:gd name="connsiteX4" fmla="*/ 1312700 w 1312700"/>
                <a:gd name="connsiteY4" fmla="*/ 541566 h 649882"/>
                <a:gd name="connsiteX5" fmla="*/ 1204384 w 1312700"/>
                <a:gd name="connsiteY5" fmla="*/ 649882 h 649882"/>
                <a:gd name="connsiteX6" fmla="*/ 108316 w 1312700"/>
                <a:gd name="connsiteY6" fmla="*/ 649882 h 649882"/>
                <a:gd name="connsiteX7" fmla="*/ 0 w 1312700"/>
                <a:gd name="connsiteY7" fmla="*/ 541566 h 649882"/>
                <a:gd name="connsiteX8" fmla="*/ 0 w 1312700"/>
                <a:gd name="connsiteY8" fmla="*/ 108316 h 64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2700" h="649882">
                  <a:moveTo>
                    <a:pt x="0" y="108316"/>
                  </a:moveTo>
                  <a:cubicBezTo>
                    <a:pt x="0" y="48495"/>
                    <a:pt x="48495" y="0"/>
                    <a:pt x="108316" y="0"/>
                  </a:cubicBezTo>
                  <a:lnTo>
                    <a:pt x="1204384" y="0"/>
                  </a:lnTo>
                  <a:cubicBezTo>
                    <a:pt x="1264205" y="0"/>
                    <a:pt x="1312700" y="48495"/>
                    <a:pt x="1312700" y="108316"/>
                  </a:cubicBezTo>
                  <a:lnTo>
                    <a:pt x="1312700" y="541566"/>
                  </a:lnTo>
                  <a:cubicBezTo>
                    <a:pt x="1312700" y="601387"/>
                    <a:pt x="1264205" y="649882"/>
                    <a:pt x="1204384" y="649882"/>
                  </a:cubicBezTo>
                  <a:lnTo>
                    <a:pt x="108316" y="649882"/>
                  </a:lnTo>
                  <a:cubicBezTo>
                    <a:pt x="48495" y="649882"/>
                    <a:pt x="0" y="601387"/>
                    <a:pt x="0" y="541566"/>
                  </a:cubicBezTo>
                  <a:lnTo>
                    <a:pt x="0" y="108316"/>
                  </a:lnTo>
                  <a:close/>
                </a:path>
              </a:pathLst>
            </a:custGeom>
            <a:solidFill>
              <a:srgbClr val="7D2248"/>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455" tIns="94590" rIns="157455" bIns="94590" numCol="1" spcCol="1270" anchor="ctr" anchorCtr="0">
              <a:noAutofit/>
            </a:bodyPr>
            <a:lstStyle/>
            <a:p>
              <a:pPr marL="0" marR="0" lvl="0" indent="0" algn="ctr" defTabSz="1466850" rtl="0" eaLnBrk="0" fontAlgn="base" latinLnBrk="0" hangingPunct="0">
                <a:lnSpc>
                  <a:spcPct val="90000"/>
                </a:lnSpc>
                <a:spcBef>
                  <a:spcPct val="0"/>
                </a:spcBef>
                <a:spcAft>
                  <a:spcPct val="35000"/>
                </a:spcAft>
                <a:buClrTx/>
                <a:buSzTx/>
                <a:buFontTx/>
                <a:buNone/>
                <a:tabLst/>
                <a:defRPr/>
              </a:pPr>
              <a:r>
                <a:rPr kumimoji="0" lang="en-GB" sz="3300" b="0" i="0" u="none" strike="noStrike" kern="1200" cap="none" spc="0" normalizeH="0" baseline="0" noProof="0">
                  <a:ln>
                    <a:noFill/>
                  </a:ln>
                  <a:solidFill>
                    <a:prstClr val="white"/>
                  </a:solidFill>
                  <a:effectLst/>
                  <a:uLnTx/>
                  <a:uFillTx/>
                  <a:latin typeface="Calibri" panose="020F0502020204030204"/>
                  <a:ea typeface="+mn-ea"/>
                  <a:cs typeface="+mn-cs"/>
                </a:rPr>
                <a:t>CSF 2</a:t>
              </a:r>
            </a:p>
          </p:txBody>
        </p:sp>
        <p:sp>
          <p:nvSpPr>
            <p:cNvPr id="14" name="Freeform: Shape 13">
              <a:extLst>
                <a:ext uri="{FF2B5EF4-FFF2-40B4-BE49-F238E27FC236}">
                  <a16:creationId xmlns:a16="http://schemas.microsoft.com/office/drawing/2014/main" id="{0F030763-0FD6-48A4-B8A9-5E48713E7481}"/>
                </a:ext>
              </a:extLst>
            </p:cNvPr>
            <p:cNvSpPr/>
            <p:nvPr/>
          </p:nvSpPr>
          <p:spPr>
            <a:xfrm>
              <a:off x="1744723" y="2699040"/>
              <a:ext cx="6840000" cy="519907"/>
            </a:xfrm>
            <a:custGeom>
              <a:avLst/>
              <a:gdLst>
                <a:gd name="connsiteX0" fmla="*/ 86653 w 519906"/>
                <a:gd name="connsiteY0" fmla="*/ 0 h 7018515"/>
                <a:gd name="connsiteX1" fmla="*/ 433253 w 519906"/>
                <a:gd name="connsiteY1" fmla="*/ 0 h 7018515"/>
                <a:gd name="connsiteX2" fmla="*/ 519906 w 519906"/>
                <a:gd name="connsiteY2" fmla="*/ 86653 h 7018515"/>
                <a:gd name="connsiteX3" fmla="*/ 519906 w 519906"/>
                <a:gd name="connsiteY3" fmla="*/ 7018515 h 7018515"/>
                <a:gd name="connsiteX4" fmla="*/ 519906 w 519906"/>
                <a:gd name="connsiteY4" fmla="*/ 7018515 h 7018515"/>
                <a:gd name="connsiteX5" fmla="*/ 0 w 519906"/>
                <a:gd name="connsiteY5" fmla="*/ 7018515 h 7018515"/>
                <a:gd name="connsiteX6" fmla="*/ 0 w 519906"/>
                <a:gd name="connsiteY6" fmla="*/ 7018515 h 7018515"/>
                <a:gd name="connsiteX7" fmla="*/ 0 w 519906"/>
                <a:gd name="connsiteY7" fmla="*/ 86653 h 7018515"/>
                <a:gd name="connsiteX8" fmla="*/ 86653 w 519906"/>
                <a:gd name="connsiteY8" fmla="*/ 0 h 70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906" h="7018515">
                  <a:moveTo>
                    <a:pt x="519906" y="1169784"/>
                  </a:moveTo>
                  <a:lnTo>
                    <a:pt x="519906" y="5848731"/>
                  </a:lnTo>
                  <a:cubicBezTo>
                    <a:pt x="519906" y="6494779"/>
                    <a:pt x="517032" y="7018508"/>
                    <a:pt x="513487" y="7018508"/>
                  </a:cubicBezTo>
                  <a:lnTo>
                    <a:pt x="0" y="7018508"/>
                  </a:lnTo>
                  <a:lnTo>
                    <a:pt x="0" y="7018508"/>
                  </a:lnTo>
                  <a:lnTo>
                    <a:pt x="0" y="7"/>
                  </a:lnTo>
                  <a:lnTo>
                    <a:pt x="0" y="7"/>
                  </a:lnTo>
                  <a:lnTo>
                    <a:pt x="513487" y="7"/>
                  </a:lnTo>
                  <a:cubicBezTo>
                    <a:pt x="517032" y="7"/>
                    <a:pt x="519906" y="523736"/>
                    <a:pt x="519906" y="1169784"/>
                  </a:cubicBezTo>
                  <a:close/>
                </a:path>
              </a:pathLst>
            </a:custGeom>
            <a:solidFill>
              <a:srgbClr val="D6D6D6">
                <a:alpha val="90000"/>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0961" tIns="55860" rIns="86340" bIns="55861" numCol="1" spcCol="1270" anchor="ctr" anchorCtr="0">
              <a:noAutofit/>
            </a:bodyPr>
            <a:lstStyle/>
            <a:p>
              <a:pPr marL="171450" marR="0" lvl="1" indent="-171450" algn="l" defTabSz="711200" rtl="0" eaLnBrk="0" fontAlgn="base" latinLnBrk="0" hangingPunct="0">
                <a:lnSpc>
                  <a:spcPct val="90000"/>
                </a:lnSpc>
                <a:spcBef>
                  <a:spcPct val="0"/>
                </a:spcBef>
                <a:spcAft>
                  <a:spcPct val="15000"/>
                </a:spcAft>
                <a:buClrTx/>
                <a:buSzTx/>
                <a:buFontTx/>
                <a:buNone/>
                <a:tabLst/>
                <a:defRPr/>
              </a:pPr>
              <a:r>
                <a:rPr kumimoji="0" lang="en-GB" sz="2000" b="0" i="0" u="none" strike="noStrike" kern="1200" cap="none" spc="0" normalizeH="0" baseline="0" noProof="0">
                  <a:ln>
                    <a:noFill/>
                  </a:ln>
                  <a:solidFill>
                    <a:srgbClr val="000000"/>
                  </a:solidFill>
                  <a:effectLst/>
                  <a:uLnTx/>
                  <a:uFillTx/>
                  <a:latin typeface="Calibri" panose="020F0502020204030204"/>
                  <a:ea typeface="+mn-ea"/>
                  <a:cs typeface="+mn-cs"/>
                </a:rPr>
                <a:t>Alignment to the Investment Objectives</a:t>
              </a:r>
              <a:endParaRPr kumimoji="0" lang="en-GB"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F90E7C64-9574-47EB-8C02-E05D39DC8578}"/>
                </a:ext>
              </a:extLst>
            </p:cNvPr>
            <p:cNvSpPr/>
            <p:nvPr/>
          </p:nvSpPr>
          <p:spPr>
            <a:xfrm>
              <a:off x="330460" y="2634052"/>
              <a:ext cx="1440000" cy="649882"/>
            </a:xfrm>
            <a:custGeom>
              <a:avLst/>
              <a:gdLst>
                <a:gd name="connsiteX0" fmla="*/ 0 w 1540764"/>
                <a:gd name="connsiteY0" fmla="*/ 108316 h 649882"/>
                <a:gd name="connsiteX1" fmla="*/ 108316 w 1540764"/>
                <a:gd name="connsiteY1" fmla="*/ 0 h 649882"/>
                <a:gd name="connsiteX2" fmla="*/ 1432448 w 1540764"/>
                <a:gd name="connsiteY2" fmla="*/ 0 h 649882"/>
                <a:gd name="connsiteX3" fmla="*/ 1540764 w 1540764"/>
                <a:gd name="connsiteY3" fmla="*/ 108316 h 649882"/>
                <a:gd name="connsiteX4" fmla="*/ 1540764 w 1540764"/>
                <a:gd name="connsiteY4" fmla="*/ 541566 h 649882"/>
                <a:gd name="connsiteX5" fmla="*/ 1432448 w 1540764"/>
                <a:gd name="connsiteY5" fmla="*/ 649882 h 649882"/>
                <a:gd name="connsiteX6" fmla="*/ 108316 w 1540764"/>
                <a:gd name="connsiteY6" fmla="*/ 649882 h 649882"/>
                <a:gd name="connsiteX7" fmla="*/ 0 w 1540764"/>
                <a:gd name="connsiteY7" fmla="*/ 541566 h 649882"/>
                <a:gd name="connsiteX8" fmla="*/ 0 w 1540764"/>
                <a:gd name="connsiteY8" fmla="*/ 108316 h 64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0764" h="649882">
                  <a:moveTo>
                    <a:pt x="0" y="108316"/>
                  </a:moveTo>
                  <a:cubicBezTo>
                    <a:pt x="0" y="48495"/>
                    <a:pt x="48495" y="0"/>
                    <a:pt x="108316" y="0"/>
                  </a:cubicBezTo>
                  <a:lnTo>
                    <a:pt x="1432448" y="0"/>
                  </a:lnTo>
                  <a:cubicBezTo>
                    <a:pt x="1492269" y="0"/>
                    <a:pt x="1540764" y="48495"/>
                    <a:pt x="1540764" y="108316"/>
                  </a:cubicBezTo>
                  <a:lnTo>
                    <a:pt x="1540764" y="541566"/>
                  </a:lnTo>
                  <a:cubicBezTo>
                    <a:pt x="1540764" y="601387"/>
                    <a:pt x="1492269" y="649882"/>
                    <a:pt x="1432448" y="649882"/>
                  </a:cubicBezTo>
                  <a:lnTo>
                    <a:pt x="108316" y="649882"/>
                  </a:lnTo>
                  <a:cubicBezTo>
                    <a:pt x="48495" y="649882"/>
                    <a:pt x="0" y="601387"/>
                    <a:pt x="0" y="541566"/>
                  </a:cubicBezTo>
                  <a:lnTo>
                    <a:pt x="0" y="108316"/>
                  </a:lnTo>
                  <a:close/>
                </a:path>
              </a:pathLst>
            </a:custGeom>
            <a:solidFill>
              <a:srgbClr val="7D2248"/>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455" tIns="94590" rIns="157455" bIns="94590" numCol="1" spcCol="1270" anchor="ctr" anchorCtr="0">
              <a:noAutofit/>
            </a:bodyPr>
            <a:lstStyle/>
            <a:p>
              <a:pPr marL="0" marR="0" lvl="0" indent="0" algn="ctr" defTabSz="1466850" rtl="0" eaLnBrk="0" fontAlgn="base" latinLnBrk="0" hangingPunct="0">
                <a:lnSpc>
                  <a:spcPct val="90000"/>
                </a:lnSpc>
                <a:spcBef>
                  <a:spcPct val="0"/>
                </a:spcBef>
                <a:spcAft>
                  <a:spcPct val="35000"/>
                </a:spcAft>
                <a:buClrTx/>
                <a:buSzTx/>
                <a:buFontTx/>
                <a:buNone/>
                <a:tabLst/>
                <a:defRPr/>
              </a:pPr>
              <a:r>
                <a:rPr kumimoji="0" lang="en-GB" sz="3300" b="0" i="0" u="none" strike="noStrike" kern="1200" cap="none" spc="0" normalizeH="0" baseline="0" noProof="0">
                  <a:ln>
                    <a:noFill/>
                  </a:ln>
                  <a:solidFill>
                    <a:prstClr val="white"/>
                  </a:solidFill>
                  <a:effectLst/>
                  <a:uLnTx/>
                  <a:uFillTx/>
                  <a:latin typeface="Calibri" panose="020F0502020204030204"/>
                  <a:ea typeface="+mn-ea"/>
                  <a:cs typeface="+mn-cs"/>
                </a:rPr>
                <a:t>CSF 3</a:t>
              </a:r>
            </a:p>
          </p:txBody>
        </p:sp>
        <p:sp>
          <p:nvSpPr>
            <p:cNvPr id="16" name="Freeform: Shape 15">
              <a:extLst>
                <a:ext uri="{FF2B5EF4-FFF2-40B4-BE49-F238E27FC236}">
                  <a16:creationId xmlns:a16="http://schemas.microsoft.com/office/drawing/2014/main" id="{2FFEC8E1-E03E-4F9F-9433-5B349D8FFCB4}"/>
                </a:ext>
              </a:extLst>
            </p:cNvPr>
            <p:cNvSpPr/>
            <p:nvPr/>
          </p:nvSpPr>
          <p:spPr>
            <a:xfrm>
              <a:off x="1744723" y="3381418"/>
              <a:ext cx="6840000" cy="519906"/>
            </a:xfrm>
            <a:custGeom>
              <a:avLst/>
              <a:gdLst>
                <a:gd name="connsiteX0" fmla="*/ 86653 w 519906"/>
                <a:gd name="connsiteY0" fmla="*/ 0 h 5478272"/>
                <a:gd name="connsiteX1" fmla="*/ 433253 w 519906"/>
                <a:gd name="connsiteY1" fmla="*/ 0 h 5478272"/>
                <a:gd name="connsiteX2" fmla="*/ 519906 w 519906"/>
                <a:gd name="connsiteY2" fmla="*/ 86653 h 5478272"/>
                <a:gd name="connsiteX3" fmla="*/ 519906 w 519906"/>
                <a:gd name="connsiteY3" fmla="*/ 5478272 h 5478272"/>
                <a:gd name="connsiteX4" fmla="*/ 519906 w 519906"/>
                <a:gd name="connsiteY4" fmla="*/ 5478272 h 5478272"/>
                <a:gd name="connsiteX5" fmla="*/ 0 w 519906"/>
                <a:gd name="connsiteY5" fmla="*/ 5478272 h 5478272"/>
                <a:gd name="connsiteX6" fmla="*/ 0 w 519906"/>
                <a:gd name="connsiteY6" fmla="*/ 5478272 h 5478272"/>
                <a:gd name="connsiteX7" fmla="*/ 0 w 519906"/>
                <a:gd name="connsiteY7" fmla="*/ 86653 h 5478272"/>
                <a:gd name="connsiteX8" fmla="*/ 86653 w 519906"/>
                <a:gd name="connsiteY8" fmla="*/ 0 h 547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906" h="5478272">
                  <a:moveTo>
                    <a:pt x="519906" y="913070"/>
                  </a:moveTo>
                  <a:lnTo>
                    <a:pt x="519906" y="4565202"/>
                  </a:lnTo>
                  <a:cubicBezTo>
                    <a:pt x="519906" y="5069472"/>
                    <a:pt x="516224" y="5478267"/>
                    <a:pt x="511682" y="5478267"/>
                  </a:cubicBezTo>
                  <a:lnTo>
                    <a:pt x="0" y="5478267"/>
                  </a:lnTo>
                  <a:lnTo>
                    <a:pt x="0" y="5478267"/>
                  </a:lnTo>
                  <a:lnTo>
                    <a:pt x="0" y="5"/>
                  </a:lnTo>
                  <a:lnTo>
                    <a:pt x="0" y="5"/>
                  </a:lnTo>
                  <a:lnTo>
                    <a:pt x="511682" y="5"/>
                  </a:lnTo>
                  <a:cubicBezTo>
                    <a:pt x="516224" y="5"/>
                    <a:pt x="519906" y="408800"/>
                    <a:pt x="519906" y="913070"/>
                  </a:cubicBezTo>
                  <a:close/>
                </a:path>
              </a:pathLst>
            </a:custGeom>
            <a:solidFill>
              <a:srgbClr val="D6D6D6">
                <a:alpha val="90000"/>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0960" tIns="55860" rIns="86340" bIns="55860" numCol="1" spcCol="1270" anchor="ctr" anchorCtr="0">
              <a:noAutofit/>
            </a:bodyPr>
            <a:lstStyle/>
            <a:p>
              <a:pPr marL="171450" marR="0" lvl="1" indent="-171450" algn="l" defTabSz="711200" rtl="0" eaLnBrk="0" fontAlgn="base" latinLnBrk="0" hangingPunct="0">
                <a:lnSpc>
                  <a:spcPct val="90000"/>
                </a:lnSpc>
                <a:spcBef>
                  <a:spcPct val="0"/>
                </a:spcBef>
                <a:spcAft>
                  <a:spcPct val="15000"/>
                </a:spcAft>
                <a:buClrTx/>
                <a:buSzTx/>
                <a:buFontTx/>
                <a:buNone/>
                <a:tabLst/>
                <a:defRPr/>
              </a:pPr>
              <a:r>
                <a:rPr kumimoji="0" lang="en-GB"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Achieving the benefits optimisation</a:t>
              </a:r>
            </a:p>
          </p:txBody>
        </p:sp>
        <p:sp>
          <p:nvSpPr>
            <p:cNvPr id="17" name="Freeform: Shape 16">
              <a:extLst>
                <a:ext uri="{FF2B5EF4-FFF2-40B4-BE49-F238E27FC236}">
                  <a16:creationId xmlns:a16="http://schemas.microsoft.com/office/drawing/2014/main" id="{1EE489D1-FD41-49E7-A81C-436D80205E3F}"/>
                </a:ext>
              </a:extLst>
            </p:cNvPr>
            <p:cNvSpPr/>
            <p:nvPr/>
          </p:nvSpPr>
          <p:spPr>
            <a:xfrm>
              <a:off x="330460" y="3316429"/>
              <a:ext cx="1440000" cy="649882"/>
            </a:xfrm>
            <a:custGeom>
              <a:avLst/>
              <a:gdLst>
                <a:gd name="connsiteX0" fmla="*/ 0 w 1846081"/>
                <a:gd name="connsiteY0" fmla="*/ 108316 h 649882"/>
                <a:gd name="connsiteX1" fmla="*/ 108316 w 1846081"/>
                <a:gd name="connsiteY1" fmla="*/ 0 h 649882"/>
                <a:gd name="connsiteX2" fmla="*/ 1737765 w 1846081"/>
                <a:gd name="connsiteY2" fmla="*/ 0 h 649882"/>
                <a:gd name="connsiteX3" fmla="*/ 1846081 w 1846081"/>
                <a:gd name="connsiteY3" fmla="*/ 108316 h 649882"/>
                <a:gd name="connsiteX4" fmla="*/ 1846081 w 1846081"/>
                <a:gd name="connsiteY4" fmla="*/ 541566 h 649882"/>
                <a:gd name="connsiteX5" fmla="*/ 1737765 w 1846081"/>
                <a:gd name="connsiteY5" fmla="*/ 649882 h 649882"/>
                <a:gd name="connsiteX6" fmla="*/ 108316 w 1846081"/>
                <a:gd name="connsiteY6" fmla="*/ 649882 h 649882"/>
                <a:gd name="connsiteX7" fmla="*/ 0 w 1846081"/>
                <a:gd name="connsiteY7" fmla="*/ 541566 h 649882"/>
                <a:gd name="connsiteX8" fmla="*/ 0 w 1846081"/>
                <a:gd name="connsiteY8" fmla="*/ 108316 h 64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6081" h="649882">
                  <a:moveTo>
                    <a:pt x="0" y="108316"/>
                  </a:moveTo>
                  <a:cubicBezTo>
                    <a:pt x="0" y="48495"/>
                    <a:pt x="48495" y="0"/>
                    <a:pt x="108316" y="0"/>
                  </a:cubicBezTo>
                  <a:lnTo>
                    <a:pt x="1737765" y="0"/>
                  </a:lnTo>
                  <a:cubicBezTo>
                    <a:pt x="1797586" y="0"/>
                    <a:pt x="1846081" y="48495"/>
                    <a:pt x="1846081" y="108316"/>
                  </a:cubicBezTo>
                  <a:lnTo>
                    <a:pt x="1846081" y="541566"/>
                  </a:lnTo>
                  <a:cubicBezTo>
                    <a:pt x="1846081" y="601387"/>
                    <a:pt x="1797586" y="649882"/>
                    <a:pt x="1737765" y="649882"/>
                  </a:cubicBezTo>
                  <a:lnTo>
                    <a:pt x="108316" y="649882"/>
                  </a:lnTo>
                  <a:cubicBezTo>
                    <a:pt x="48495" y="649882"/>
                    <a:pt x="0" y="601387"/>
                    <a:pt x="0" y="541566"/>
                  </a:cubicBezTo>
                  <a:lnTo>
                    <a:pt x="0" y="108316"/>
                  </a:lnTo>
                  <a:close/>
                </a:path>
              </a:pathLst>
            </a:custGeom>
            <a:solidFill>
              <a:srgbClr val="7D2248"/>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455" tIns="94590" rIns="157455" bIns="94590" numCol="1" spcCol="1270" anchor="ctr" anchorCtr="0">
              <a:noAutofit/>
            </a:bodyPr>
            <a:lstStyle/>
            <a:p>
              <a:pPr marL="0" marR="0" lvl="0" indent="0" algn="ctr" defTabSz="1466850" rtl="0" eaLnBrk="0" fontAlgn="base" latinLnBrk="0" hangingPunct="0">
                <a:lnSpc>
                  <a:spcPct val="90000"/>
                </a:lnSpc>
                <a:spcBef>
                  <a:spcPct val="0"/>
                </a:spcBef>
                <a:spcAft>
                  <a:spcPct val="35000"/>
                </a:spcAft>
                <a:buClrTx/>
                <a:buSzTx/>
                <a:buFontTx/>
                <a:buNone/>
                <a:tabLst/>
                <a:defRPr/>
              </a:pPr>
              <a:r>
                <a:rPr kumimoji="0" lang="en-GB" sz="3300" b="0" i="0" u="none" strike="noStrike" kern="1200" cap="none" spc="0" normalizeH="0" baseline="0" noProof="0">
                  <a:ln>
                    <a:noFill/>
                  </a:ln>
                  <a:solidFill>
                    <a:prstClr val="white"/>
                  </a:solidFill>
                  <a:effectLst/>
                  <a:uLnTx/>
                  <a:uFillTx/>
                  <a:latin typeface="Calibri" panose="020F0502020204030204"/>
                  <a:ea typeface="+mn-ea"/>
                  <a:cs typeface="+mn-cs"/>
                </a:rPr>
                <a:t>CSF 4</a:t>
              </a:r>
            </a:p>
          </p:txBody>
        </p:sp>
        <p:sp>
          <p:nvSpPr>
            <p:cNvPr id="18" name="Freeform: Shape 17">
              <a:extLst>
                <a:ext uri="{FF2B5EF4-FFF2-40B4-BE49-F238E27FC236}">
                  <a16:creationId xmlns:a16="http://schemas.microsoft.com/office/drawing/2014/main" id="{F6548E11-4C96-460E-869D-3B0A1B29D5E6}"/>
                </a:ext>
              </a:extLst>
            </p:cNvPr>
            <p:cNvSpPr/>
            <p:nvPr/>
          </p:nvSpPr>
          <p:spPr>
            <a:xfrm>
              <a:off x="1744723" y="4063794"/>
              <a:ext cx="6840000" cy="519906"/>
            </a:xfrm>
            <a:custGeom>
              <a:avLst/>
              <a:gdLst>
                <a:gd name="connsiteX0" fmla="*/ 86653 w 519906"/>
                <a:gd name="connsiteY0" fmla="*/ 0 h 5478272"/>
                <a:gd name="connsiteX1" fmla="*/ 433253 w 519906"/>
                <a:gd name="connsiteY1" fmla="*/ 0 h 5478272"/>
                <a:gd name="connsiteX2" fmla="*/ 519906 w 519906"/>
                <a:gd name="connsiteY2" fmla="*/ 86653 h 5478272"/>
                <a:gd name="connsiteX3" fmla="*/ 519906 w 519906"/>
                <a:gd name="connsiteY3" fmla="*/ 5478272 h 5478272"/>
                <a:gd name="connsiteX4" fmla="*/ 519906 w 519906"/>
                <a:gd name="connsiteY4" fmla="*/ 5478272 h 5478272"/>
                <a:gd name="connsiteX5" fmla="*/ 0 w 519906"/>
                <a:gd name="connsiteY5" fmla="*/ 5478272 h 5478272"/>
                <a:gd name="connsiteX6" fmla="*/ 0 w 519906"/>
                <a:gd name="connsiteY6" fmla="*/ 5478272 h 5478272"/>
                <a:gd name="connsiteX7" fmla="*/ 0 w 519906"/>
                <a:gd name="connsiteY7" fmla="*/ 86653 h 5478272"/>
                <a:gd name="connsiteX8" fmla="*/ 86653 w 519906"/>
                <a:gd name="connsiteY8" fmla="*/ 0 h 547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906" h="5478272">
                  <a:moveTo>
                    <a:pt x="519906" y="913070"/>
                  </a:moveTo>
                  <a:lnTo>
                    <a:pt x="519906" y="4565202"/>
                  </a:lnTo>
                  <a:cubicBezTo>
                    <a:pt x="519906" y="5069472"/>
                    <a:pt x="516224" y="5478267"/>
                    <a:pt x="511682" y="5478267"/>
                  </a:cubicBezTo>
                  <a:lnTo>
                    <a:pt x="0" y="5478267"/>
                  </a:lnTo>
                  <a:lnTo>
                    <a:pt x="0" y="5478267"/>
                  </a:lnTo>
                  <a:lnTo>
                    <a:pt x="0" y="5"/>
                  </a:lnTo>
                  <a:lnTo>
                    <a:pt x="0" y="5"/>
                  </a:lnTo>
                  <a:lnTo>
                    <a:pt x="511682" y="5"/>
                  </a:lnTo>
                  <a:cubicBezTo>
                    <a:pt x="516224" y="5"/>
                    <a:pt x="519906" y="408800"/>
                    <a:pt x="519906" y="913070"/>
                  </a:cubicBezTo>
                  <a:close/>
                </a:path>
              </a:pathLst>
            </a:custGeom>
            <a:solidFill>
              <a:srgbClr val="D6D6D6">
                <a:alpha val="90000"/>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0960" tIns="55860" rIns="86340" bIns="55860" numCol="1" spcCol="1270" anchor="ctr" anchorCtr="0">
              <a:noAutofit/>
            </a:bodyPr>
            <a:lstStyle/>
            <a:p>
              <a:pPr marL="171450" marR="0" lvl="1" indent="-171450" algn="l" defTabSz="711200" rtl="0" eaLnBrk="0" fontAlgn="base" latinLnBrk="0" hangingPunct="0">
                <a:lnSpc>
                  <a:spcPct val="90000"/>
                </a:lnSpc>
                <a:spcBef>
                  <a:spcPct val="0"/>
                </a:spcBef>
                <a:spcAft>
                  <a:spcPct val="15000"/>
                </a:spcAft>
                <a:buClrTx/>
                <a:buSzTx/>
                <a:buFontTx/>
                <a:buNone/>
                <a:tabLst/>
                <a:defRPr/>
              </a:pPr>
              <a:r>
                <a:rPr kumimoji="0" lang="en-GB"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Affordability</a:t>
              </a:r>
            </a:p>
          </p:txBody>
        </p:sp>
        <p:sp>
          <p:nvSpPr>
            <p:cNvPr id="19" name="Freeform: Shape 18">
              <a:extLst>
                <a:ext uri="{FF2B5EF4-FFF2-40B4-BE49-F238E27FC236}">
                  <a16:creationId xmlns:a16="http://schemas.microsoft.com/office/drawing/2014/main" id="{F95AB0A9-BA17-4E02-8E87-4A19E8AF3D77}"/>
                </a:ext>
              </a:extLst>
            </p:cNvPr>
            <p:cNvSpPr/>
            <p:nvPr/>
          </p:nvSpPr>
          <p:spPr>
            <a:xfrm>
              <a:off x="330459" y="3998806"/>
              <a:ext cx="1440000" cy="649882"/>
            </a:xfrm>
            <a:custGeom>
              <a:avLst/>
              <a:gdLst>
                <a:gd name="connsiteX0" fmla="*/ 0 w 1388875"/>
                <a:gd name="connsiteY0" fmla="*/ 108316 h 649882"/>
                <a:gd name="connsiteX1" fmla="*/ 108316 w 1388875"/>
                <a:gd name="connsiteY1" fmla="*/ 0 h 649882"/>
                <a:gd name="connsiteX2" fmla="*/ 1280559 w 1388875"/>
                <a:gd name="connsiteY2" fmla="*/ 0 h 649882"/>
                <a:gd name="connsiteX3" fmla="*/ 1388875 w 1388875"/>
                <a:gd name="connsiteY3" fmla="*/ 108316 h 649882"/>
                <a:gd name="connsiteX4" fmla="*/ 1388875 w 1388875"/>
                <a:gd name="connsiteY4" fmla="*/ 541566 h 649882"/>
                <a:gd name="connsiteX5" fmla="*/ 1280559 w 1388875"/>
                <a:gd name="connsiteY5" fmla="*/ 649882 h 649882"/>
                <a:gd name="connsiteX6" fmla="*/ 108316 w 1388875"/>
                <a:gd name="connsiteY6" fmla="*/ 649882 h 649882"/>
                <a:gd name="connsiteX7" fmla="*/ 0 w 1388875"/>
                <a:gd name="connsiteY7" fmla="*/ 541566 h 649882"/>
                <a:gd name="connsiteX8" fmla="*/ 0 w 1388875"/>
                <a:gd name="connsiteY8" fmla="*/ 108316 h 64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8875" h="649882">
                  <a:moveTo>
                    <a:pt x="0" y="108316"/>
                  </a:moveTo>
                  <a:cubicBezTo>
                    <a:pt x="0" y="48495"/>
                    <a:pt x="48495" y="0"/>
                    <a:pt x="108316" y="0"/>
                  </a:cubicBezTo>
                  <a:lnTo>
                    <a:pt x="1280559" y="0"/>
                  </a:lnTo>
                  <a:cubicBezTo>
                    <a:pt x="1340380" y="0"/>
                    <a:pt x="1388875" y="48495"/>
                    <a:pt x="1388875" y="108316"/>
                  </a:cubicBezTo>
                  <a:lnTo>
                    <a:pt x="1388875" y="541566"/>
                  </a:lnTo>
                  <a:cubicBezTo>
                    <a:pt x="1388875" y="601387"/>
                    <a:pt x="1340380" y="649882"/>
                    <a:pt x="1280559" y="649882"/>
                  </a:cubicBezTo>
                  <a:lnTo>
                    <a:pt x="108316" y="649882"/>
                  </a:lnTo>
                  <a:cubicBezTo>
                    <a:pt x="48495" y="649882"/>
                    <a:pt x="0" y="601387"/>
                    <a:pt x="0" y="541566"/>
                  </a:cubicBezTo>
                  <a:lnTo>
                    <a:pt x="0" y="108316"/>
                  </a:lnTo>
                  <a:close/>
                </a:path>
              </a:pathLst>
            </a:custGeom>
            <a:solidFill>
              <a:srgbClr val="7D2248"/>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455" tIns="94590" rIns="157455" bIns="94590" numCol="1" spcCol="1270" anchor="ctr" anchorCtr="0">
              <a:noAutofit/>
            </a:bodyPr>
            <a:lstStyle/>
            <a:p>
              <a:pPr marL="0" marR="0" lvl="0" indent="0" algn="ctr" defTabSz="1466850" rtl="0" eaLnBrk="0" fontAlgn="base" latinLnBrk="0" hangingPunct="0">
                <a:lnSpc>
                  <a:spcPct val="90000"/>
                </a:lnSpc>
                <a:spcBef>
                  <a:spcPct val="0"/>
                </a:spcBef>
                <a:spcAft>
                  <a:spcPct val="35000"/>
                </a:spcAft>
                <a:buClrTx/>
                <a:buSzTx/>
                <a:buFontTx/>
                <a:buNone/>
                <a:tabLst/>
                <a:defRPr/>
              </a:pPr>
              <a:r>
                <a:rPr kumimoji="0" lang="en-GB" sz="3300" b="0" i="0" u="none" strike="noStrike" kern="1200" cap="none" spc="0" normalizeH="0" baseline="0" noProof="0" dirty="0">
                  <a:ln>
                    <a:noFill/>
                  </a:ln>
                  <a:solidFill>
                    <a:prstClr val="white"/>
                  </a:solidFill>
                  <a:effectLst/>
                  <a:uLnTx/>
                  <a:uFillTx/>
                  <a:latin typeface="Calibri" panose="020F0502020204030204"/>
                  <a:ea typeface="+mn-ea"/>
                  <a:cs typeface="+mn-cs"/>
                </a:rPr>
                <a:t>CSF 5</a:t>
              </a:r>
            </a:p>
          </p:txBody>
        </p:sp>
        <p:sp>
          <p:nvSpPr>
            <p:cNvPr id="20" name="Freeform: Shape 19">
              <a:extLst>
                <a:ext uri="{FF2B5EF4-FFF2-40B4-BE49-F238E27FC236}">
                  <a16:creationId xmlns:a16="http://schemas.microsoft.com/office/drawing/2014/main" id="{61C1B64F-F199-4F64-B6A9-6CD318E98B1C}"/>
                </a:ext>
              </a:extLst>
            </p:cNvPr>
            <p:cNvSpPr/>
            <p:nvPr/>
          </p:nvSpPr>
          <p:spPr>
            <a:xfrm>
              <a:off x="1744723" y="4746171"/>
              <a:ext cx="6840000" cy="519906"/>
            </a:xfrm>
            <a:custGeom>
              <a:avLst/>
              <a:gdLst>
                <a:gd name="connsiteX0" fmla="*/ 86653 w 519906"/>
                <a:gd name="connsiteY0" fmla="*/ 0 h 5478272"/>
                <a:gd name="connsiteX1" fmla="*/ 433253 w 519906"/>
                <a:gd name="connsiteY1" fmla="*/ 0 h 5478272"/>
                <a:gd name="connsiteX2" fmla="*/ 519906 w 519906"/>
                <a:gd name="connsiteY2" fmla="*/ 86653 h 5478272"/>
                <a:gd name="connsiteX3" fmla="*/ 519906 w 519906"/>
                <a:gd name="connsiteY3" fmla="*/ 5478272 h 5478272"/>
                <a:gd name="connsiteX4" fmla="*/ 519906 w 519906"/>
                <a:gd name="connsiteY4" fmla="*/ 5478272 h 5478272"/>
                <a:gd name="connsiteX5" fmla="*/ 0 w 519906"/>
                <a:gd name="connsiteY5" fmla="*/ 5478272 h 5478272"/>
                <a:gd name="connsiteX6" fmla="*/ 0 w 519906"/>
                <a:gd name="connsiteY6" fmla="*/ 5478272 h 5478272"/>
                <a:gd name="connsiteX7" fmla="*/ 0 w 519906"/>
                <a:gd name="connsiteY7" fmla="*/ 86653 h 5478272"/>
                <a:gd name="connsiteX8" fmla="*/ 86653 w 519906"/>
                <a:gd name="connsiteY8" fmla="*/ 0 h 547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906" h="5478272">
                  <a:moveTo>
                    <a:pt x="519906" y="913070"/>
                  </a:moveTo>
                  <a:lnTo>
                    <a:pt x="519906" y="4565202"/>
                  </a:lnTo>
                  <a:cubicBezTo>
                    <a:pt x="519906" y="5069472"/>
                    <a:pt x="516224" y="5478267"/>
                    <a:pt x="511682" y="5478267"/>
                  </a:cubicBezTo>
                  <a:lnTo>
                    <a:pt x="0" y="5478267"/>
                  </a:lnTo>
                  <a:lnTo>
                    <a:pt x="0" y="5478267"/>
                  </a:lnTo>
                  <a:lnTo>
                    <a:pt x="0" y="5"/>
                  </a:lnTo>
                  <a:lnTo>
                    <a:pt x="0" y="5"/>
                  </a:lnTo>
                  <a:lnTo>
                    <a:pt x="511682" y="5"/>
                  </a:lnTo>
                  <a:cubicBezTo>
                    <a:pt x="516224" y="5"/>
                    <a:pt x="519906" y="408800"/>
                    <a:pt x="519906" y="913070"/>
                  </a:cubicBezTo>
                  <a:close/>
                </a:path>
              </a:pathLst>
            </a:custGeom>
            <a:solidFill>
              <a:srgbClr val="D6D6D6">
                <a:alpha val="90000"/>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0960" tIns="55860" rIns="86340" bIns="55860" numCol="1" spcCol="1270" anchor="ctr" anchorCtr="0">
              <a:noAutofit/>
            </a:bodyPr>
            <a:lstStyle/>
            <a:p>
              <a:pPr marL="171450" marR="0" lvl="1" indent="-171450" algn="l" defTabSz="711200" rtl="0" eaLnBrk="0" fontAlgn="base" latinLnBrk="0" hangingPunct="0">
                <a:lnSpc>
                  <a:spcPct val="90000"/>
                </a:lnSpc>
                <a:spcBef>
                  <a:spcPct val="0"/>
                </a:spcBef>
                <a:spcAft>
                  <a:spcPct val="15000"/>
                </a:spcAft>
                <a:buClrTx/>
                <a:buSzTx/>
                <a:buFontTx/>
                <a:buNone/>
                <a:tabLst/>
                <a:defRPr/>
              </a:pPr>
              <a:r>
                <a:rPr kumimoji="0" lang="en-GB" sz="2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Obtaining planning permission</a:t>
              </a:r>
            </a:p>
          </p:txBody>
        </p:sp>
        <p:sp>
          <p:nvSpPr>
            <p:cNvPr id="21" name="Freeform: Shape 20">
              <a:extLst>
                <a:ext uri="{FF2B5EF4-FFF2-40B4-BE49-F238E27FC236}">
                  <a16:creationId xmlns:a16="http://schemas.microsoft.com/office/drawing/2014/main" id="{6D614C6E-B143-45A7-952A-F128F5DD9DDC}"/>
                </a:ext>
              </a:extLst>
            </p:cNvPr>
            <p:cNvSpPr/>
            <p:nvPr/>
          </p:nvSpPr>
          <p:spPr>
            <a:xfrm>
              <a:off x="330459" y="4681182"/>
              <a:ext cx="1440000" cy="649882"/>
            </a:xfrm>
            <a:custGeom>
              <a:avLst/>
              <a:gdLst>
                <a:gd name="connsiteX0" fmla="*/ 0 w 1236463"/>
                <a:gd name="connsiteY0" fmla="*/ 108316 h 649882"/>
                <a:gd name="connsiteX1" fmla="*/ 108316 w 1236463"/>
                <a:gd name="connsiteY1" fmla="*/ 0 h 649882"/>
                <a:gd name="connsiteX2" fmla="*/ 1128147 w 1236463"/>
                <a:gd name="connsiteY2" fmla="*/ 0 h 649882"/>
                <a:gd name="connsiteX3" fmla="*/ 1236463 w 1236463"/>
                <a:gd name="connsiteY3" fmla="*/ 108316 h 649882"/>
                <a:gd name="connsiteX4" fmla="*/ 1236463 w 1236463"/>
                <a:gd name="connsiteY4" fmla="*/ 541566 h 649882"/>
                <a:gd name="connsiteX5" fmla="*/ 1128147 w 1236463"/>
                <a:gd name="connsiteY5" fmla="*/ 649882 h 649882"/>
                <a:gd name="connsiteX6" fmla="*/ 108316 w 1236463"/>
                <a:gd name="connsiteY6" fmla="*/ 649882 h 649882"/>
                <a:gd name="connsiteX7" fmla="*/ 0 w 1236463"/>
                <a:gd name="connsiteY7" fmla="*/ 541566 h 649882"/>
                <a:gd name="connsiteX8" fmla="*/ 0 w 1236463"/>
                <a:gd name="connsiteY8" fmla="*/ 108316 h 64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6463" h="649882">
                  <a:moveTo>
                    <a:pt x="0" y="108316"/>
                  </a:moveTo>
                  <a:cubicBezTo>
                    <a:pt x="0" y="48495"/>
                    <a:pt x="48495" y="0"/>
                    <a:pt x="108316" y="0"/>
                  </a:cubicBezTo>
                  <a:lnTo>
                    <a:pt x="1128147" y="0"/>
                  </a:lnTo>
                  <a:cubicBezTo>
                    <a:pt x="1187968" y="0"/>
                    <a:pt x="1236463" y="48495"/>
                    <a:pt x="1236463" y="108316"/>
                  </a:cubicBezTo>
                  <a:lnTo>
                    <a:pt x="1236463" y="541566"/>
                  </a:lnTo>
                  <a:cubicBezTo>
                    <a:pt x="1236463" y="601387"/>
                    <a:pt x="1187968" y="649882"/>
                    <a:pt x="1128147" y="649882"/>
                  </a:cubicBezTo>
                  <a:lnTo>
                    <a:pt x="108316" y="649882"/>
                  </a:lnTo>
                  <a:cubicBezTo>
                    <a:pt x="48495" y="649882"/>
                    <a:pt x="0" y="601387"/>
                    <a:pt x="0" y="541566"/>
                  </a:cubicBezTo>
                  <a:lnTo>
                    <a:pt x="0" y="108316"/>
                  </a:lnTo>
                  <a:close/>
                </a:path>
              </a:pathLst>
            </a:custGeom>
            <a:solidFill>
              <a:srgbClr val="7D2248"/>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455" tIns="94590" rIns="157455" bIns="94590" numCol="1" spcCol="1270" anchor="ctr" anchorCtr="0">
              <a:noAutofit/>
            </a:bodyPr>
            <a:lstStyle/>
            <a:p>
              <a:pPr marL="0" marR="0" lvl="0" indent="0" algn="ctr" defTabSz="1466850" rtl="0" eaLnBrk="0" fontAlgn="base" latinLnBrk="0" hangingPunct="0">
                <a:lnSpc>
                  <a:spcPct val="90000"/>
                </a:lnSpc>
                <a:spcBef>
                  <a:spcPct val="0"/>
                </a:spcBef>
                <a:spcAft>
                  <a:spcPct val="35000"/>
                </a:spcAft>
                <a:buClrTx/>
                <a:buSzTx/>
                <a:buFontTx/>
                <a:buNone/>
                <a:tabLst/>
                <a:defRPr/>
              </a:pPr>
              <a:r>
                <a:rPr kumimoji="0" lang="en-GB" sz="3300" b="0" i="0" u="none" strike="noStrike" kern="1200" cap="none" spc="0" normalizeH="0" baseline="0" noProof="0" dirty="0">
                  <a:ln>
                    <a:noFill/>
                  </a:ln>
                  <a:solidFill>
                    <a:prstClr val="white"/>
                  </a:solidFill>
                  <a:effectLst/>
                  <a:uLnTx/>
                  <a:uFillTx/>
                  <a:latin typeface="Calibri" panose="020F0502020204030204"/>
                  <a:ea typeface="+mn-ea"/>
                  <a:cs typeface="+mn-cs"/>
                </a:rPr>
                <a:t>CSF 6</a:t>
              </a:r>
            </a:p>
          </p:txBody>
        </p:sp>
      </p:grpSp>
      <p:sp>
        <p:nvSpPr>
          <p:cNvPr id="22" name="Freeform: Shape 20">
            <a:extLst>
              <a:ext uri="{FF2B5EF4-FFF2-40B4-BE49-F238E27FC236}">
                <a16:creationId xmlns:a16="http://schemas.microsoft.com/office/drawing/2014/main" id="{6D614C6E-B143-45A7-952A-F128F5DD9DDC}"/>
              </a:ext>
            </a:extLst>
          </p:cNvPr>
          <p:cNvSpPr/>
          <p:nvPr/>
        </p:nvSpPr>
        <p:spPr>
          <a:xfrm>
            <a:off x="1290841" y="5436641"/>
            <a:ext cx="1440000" cy="644746"/>
          </a:xfrm>
          <a:custGeom>
            <a:avLst/>
            <a:gdLst>
              <a:gd name="connsiteX0" fmla="*/ 0 w 1236463"/>
              <a:gd name="connsiteY0" fmla="*/ 108316 h 649882"/>
              <a:gd name="connsiteX1" fmla="*/ 108316 w 1236463"/>
              <a:gd name="connsiteY1" fmla="*/ 0 h 649882"/>
              <a:gd name="connsiteX2" fmla="*/ 1128147 w 1236463"/>
              <a:gd name="connsiteY2" fmla="*/ 0 h 649882"/>
              <a:gd name="connsiteX3" fmla="*/ 1236463 w 1236463"/>
              <a:gd name="connsiteY3" fmla="*/ 108316 h 649882"/>
              <a:gd name="connsiteX4" fmla="*/ 1236463 w 1236463"/>
              <a:gd name="connsiteY4" fmla="*/ 541566 h 649882"/>
              <a:gd name="connsiteX5" fmla="*/ 1128147 w 1236463"/>
              <a:gd name="connsiteY5" fmla="*/ 649882 h 649882"/>
              <a:gd name="connsiteX6" fmla="*/ 108316 w 1236463"/>
              <a:gd name="connsiteY6" fmla="*/ 649882 h 649882"/>
              <a:gd name="connsiteX7" fmla="*/ 0 w 1236463"/>
              <a:gd name="connsiteY7" fmla="*/ 541566 h 649882"/>
              <a:gd name="connsiteX8" fmla="*/ 0 w 1236463"/>
              <a:gd name="connsiteY8" fmla="*/ 108316 h 64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6463" h="649882">
                <a:moveTo>
                  <a:pt x="0" y="108316"/>
                </a:moveTo>
                <a:cubicBezTo>
                  <a:pt x="0" y="48495"/>
                  <a:pt x="48495" y="0"/>
                  <a:pt x="108316" y="0"/>
                </a:cubicBezTo>
                <a:lnTo>
                  <a:pt x="1128147" y="0"/>
                </a:lnTo>
                <a:cubicBezTo>
                  <a:pt x="1187968" y="0"/>
                  <a:pt x="1236463" y="48495"/>
                  <a:pt x="1236463" y="108316"/>
                </a:cubicBezTo>
                <a:lnTo>
                  <a:pt x="1236463" y="541566"/>
                </a:lnTo>
                <a:cubicBezTo>
                  <a:pt x="1236463" y="601387"/>
                  <a:pt x="1187968" y="649882"/>
                  <a:pt x="1128147" y="649882"/>
                </a:cubicBezTo>
                <a:lnTo>
                  <a:pt x="108316" y="649882"/>
                </a:lnTo>
                <a:cubicBezTo>
                  <a:pt x="48495" y="649882"/>
                  <a:pt x="0" y="601387"/>
                  <a:pt x="0" y="541566"/>
                </a:cubicBezTo>
                <a:lnTo>
                  <a:pt x="0" y="108316"/>
                </a:lnTo>
                <a:close/>
              </a:path>
            </a:pathLst>
          </a:custGeom>
          <a:solidFill>
            <a:srgbClr val="7D2248"/>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7455" tIns="94590" rIns="157455" bIns="94590" numCol="1" spcCol="1270" anchor="ctr" anchorCtr="0">
            <a:noAutofit/>
          </a:bodyPr>
          <a:lstStyle/>
          <a:p>
            <a:pPr marL="0" marR="0" lvl="0" indent="0" algn="ctr" defTabSz="1466850" rtl="0" eaLnBrk="0" fontAlgn="base" latinLnBrk="0" hangingPunct="0">
              <a:lnSpc>
                <a:spcPct val="90000"/>
              </a:lnSpc>
              <a:spcBef>
                <a:spcPct val="0"/>
              </a:spcBef>
              <a:spcAft>
                <a:spcPct val="35000"/>
              </a:spcAft>
              <a:buClrTx/>
              <a:buSzTx/>
              <a:buFontTx/>
              <a:buNone/>
              <a:tabLst/>
              <a:defRPr/>
            </a:pPr>
            <a:r>
              <a:rPr kumimoji="0" lang="en-GB" sz="3300" b="0" i="0" u="none" strike="noStrike" kern="1200" cap="none" spc="0" normalizeH="0" baseline="0" noProof="0" dirty="0">
                <a:ln>
                  <a:noFill/>
                </a:ln>
                <a:solidFill>
                  <a:prstClr val="white"/>
                </a:solidFill>
                <a:effectLst/>
                <a:uLnTx/>
                <a:uFillTx/>
                <a:latin typeface="Calibri" panose="020F0502020204030204"/>
                <a:ea typeface="+mn-ea"/>
                <a:cs typeface="+mn-cs"/>
              </a:rPr>
              <a:t>CSF 7</a:t>
            </a:r>
          </a:p>
        </p:txBody>
      </p:sp>
      <p:sp>
        <p:nvSpPr>
          <p:cNvPr id="23" name="Freeform: Shape 19">
            <a:extLst>
              <a:ext uri="{FF2B5EF4-FFF2-40B4-BE49-F238E27FC236}">
                <a16:creationId xmlns:a16="http://schemas.microsoft.com/office/drawing/2014/main" id="{61C1B64F-F199-4F64-B6A9-6CD318E98B1C}"/>
              </a:ext>
            </a:extLst>
          </p:cNvPr>
          <p:cNvSpPr/>
          <p:nvPr/>
        </p:nvSpPr>
        <p:spPr>
          <a:xfrm>
            <a:off x="2730840" y="5501114"/>
            <a:ext cx="6840000" cy="515797"/>
          </a:xfrm>
          <a:custGeom>
            <a:avLst/>
            <a:gdLst>
              <a:gd name="connsiteX0" fmla="*/ 86653 w 519906"/>
              <a:gd name="connsiteY0" fmla="*/ 0 h 5478272"/>
              <a:gd name="connsiteX1" fmla="*/ 433253 w 519906"/>
              <a:gd name="connsiteY1" fmla="*/ 0 h 5478272"/>
              <a:gd name="connsiteX2" fmla="*/ 519906 w 519906"/>
              <a:gd name="connsiteY2" fmla="*/ 86653 h 5478272"/>
              <a:gd name="connsiteX3" fmla="*/ 519906 w 519906"/>
              <a:gd name="connsiteY3" fmla="*/ 5478272 h 5478272"/>
              <a:gd name="connsiteX4" fmla="*/ 519906 w 519906"/>
              <a:gd name="connsiteY4" fmla="*/ 5478272 h 5478272"/>
              <a:gd name="connsiteX5" fmla="*/ 0 w 519906"/>
              <a:gd name="connsiteY5" fmla="*/ 5478272 h 5478272"/>
              <a:gd name="connsiteX6" fmla="*/ 0 w 519906"/>
              <a:gd name="connsiteY6" fmla="*/ 5478272 h 5478272"/>
              <a:gd name="connsiteX7" fmla="*/ 0 w 519906"/>
              <a:gd name="connsiteY7" fmla="*/ 86653 h 5478272"/>
              <a:gd name="connsiteX8" fmla="*/ 86653 w 519906"/>
              <a:gd name="connsiteY8" fmla="*/ 0 h 547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906" h="5478272">
                <a:moveTo>
                  <a:pt x="519906" y="913070"/>
                </a:moveTo>
                <a:lnTo>
                  <a:pt x="519906" y="4565202"/>
                </a:lnTo>
                <a:cubicBezTo>
                  <a:pt x="519906" y="5069472"/>
                  <a:pt x="516224" y="5478267"/>
                  <a:pt x="511682" y="5478267"/>
                </a:cubicBezTo>
                <a:lnTo>
                  <a:pt x="0" y="5478267"/>
                </a:lnTo>
                <a:lnTo>
                  <a:pt x="0" y="5478267"/>
                </a:lnTo>
                <a:lnTo>
                  <a:pt x="0" y="5"/>
                </a:lnTo>
                <a:lnTo>
                  <a:pt x="0" y="5"/>
                </a:lnTo>
                <a:lnTo>
                  <a:pt x="511682" y="5"/>
                </a:lnTo>
                <a:cubicBezTo>
                  <a:pt x="516224" y="5"/>
                  <a:pt x="519906" y="408800"/>
                  <a:pt x="519906" y="913070"/>
                </a:cubicBezTo>
                <a:close/>
              </a:path>
            </a:pathLst>
          </a:custGeom>
          <a:solidFill>
            <a:srgbClr val="D6D6D6">
              <a:alpha val="90000"/>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0960" tIns="55860" rIns="86340" bIns="55860" numCol="1" spcCol="1270" anchor="ctr" anchorCtr="0">
            <a:noAutofit/>
          </a:bodyPr>
          <a:lstStyle/>
          <a:p>
            <a:pPr marL="171450" marR="0" lvl="1" indent="-171450" algn="l" defTabSz="711200" rtl="0" eaLnBrk="0" fontAlgn="base" latinLnBrk="0" hangingPunct="0">
              <a:lnSpc>
                <a:spcPct val="90000"/>
              </a:lnSpc>
              <a:spcBef>
                <a:spcPct val="0"/>
              </a:spcBef>
              <a:spcAft>
                <a:spcPct val="15000"/>
              </a:spcAft>
              <a:buClrTx/>
              <a:buSzTx/>
              <a:buFontTx/>
              <a:buNone/>
              <a:tabLst/>
              <a:defRPr/>
            </a:pPr>
            <a:r>
              <a:rPr kumimoji="0" lang="en-GB" sz="2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Political Risk</a:t>
            </a:r>
          </a:p>
        </p:txBody>
      </p:sp>
    </p:spTree>
    <p:extLst>
      <p:ext uri="{BB962C8B-B14F-4D97-AF65-F5344CB8AC3E}">
        <p14:creationId xmlns:p14="http://schemas.microsoft.com/office/powerpoint/2010/main" val="723494192"/>
      </p:ext>
    </p:extLst>
  </p:cSld>
  <p:clrMapOvr>
    <a:masterClrMapping/>
  </p:clrMapOvr>
</p:sld>
</file>

<file path=ppt/theme/theme1.xml><?xml version="1.0" encoding="utf-8"?>
<a:theme xmlns:a="http://schemas.openxmlformats.org/drawingml/2006/main" name="1_Title and Back p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9A93FAD-4F30-774A-A8B6-55AB5E46AAA1}" vid="{FD38E099-FD1A-9D45-97B2-B33D5BC0A1BC}"/>
    </a:ext>
  </a:extLst>
</a:theme>
</file>

<file path=ppt/theme/theme2.xml><?xml version="1.0" encoding="utf-8"?>
<a:theme xmlns:a="http://schemas.openxmlformats.org/drawingml/2006/main" name="Content p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9A93FAD-4F30-774A-A8B6-55AB5E46AAA1}" vid="{FD38E099-FD1A-9D45-97B2-B33D5BC0A1BC}"/>
    </a:ext>
  </a:extLst>
</a:theme>
</file>

<file path=ppt/theme/theme3.xml><?xml version="1.0" encoding="utf-8"?>
<a:theme xmlns:a="http://schemas.openxmlformats.org/drawingml/2006/main" name="1_Content p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9A93FAD-4F30-774A-A8B6-55AB5E46AAA1}" vid="{FD38E099-FD1A-9D45-97B2-B33D5BC0A1B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b80b83c-3cdb-4cc2-8233-274f5028165d">
      <Value>645</Value>
    </TaxCatchAll>
    <Project_x0020_ID xmlns="1b80b83c-3cdb-4cc2-8233-274f5028165d">PROJ/025</Project_x0020_ID>
    <Meeting_x0020_Date xmlns="1b80b83c-3cdb-4cc2-8233-274f5028165d" xsi:nil="true"/>
    <c0157b99c92b481aa19619b6b9d734a7 xmlns="1b80b83c-3cdb-4cc2-8233-274f5028165d">
      <Terms xmlns="http://schemas.microsoft.com/office/infopath/2007/PartnerControls">
        <TermInfo xmlns="http://schemas.microsoft.com/office/infopath/2007/PartnerControls">
          <TermName xmlns="http://schemas.microsoft.com/office/infopath/2007/PartnerControls">Meeting - Supporting Document</TermName>
          <TermId xmlns="http://schemas.microsoft.com/office/infopath/2007/PartnerControls">a7277ef2-db6e-400f-81a0-d1239796dbc1</TermId>
        </TermInfo>
      </Terms>
    </c0157b99c92b481aa19619b6b9d734a7>
    <Project_x0020_Manager xmlns="1b80b83c-3cdb-4cc2-8233-274f5028165d">
      <UserInfo>
        <DisplayName/>
        <AccountId>27</AccountId>
        <AccountType/>
      </UserInfo>
    </Project_x0020_Manager>
    <Original_x0020_Document_x0020_Date xmlns="1b80b83c-3cdb-4cc2-8233-274f5028165d">2021-11-17T09:52:24+00:00</Original_x0020_Document_x0020_Date>
    <Original_x0020_Author xmlns="1b80b83c-3cdb-4cc2-8233-274f5028165d" xsi:nil="true"/>
    <Project_x0020_Sponsor xmlns="1b80b83c-3cdb-4cc2-8233-274f5028165d">
      <UserInfo>
        <DisplayName/>
        <AccountId>93</AccountId>
        <AccountType/>
      </UserInfo>
    </Project_x0020_Sponsor>
    <TaxKeywordTaxHTField xmlns="1b80b83c-3cdb-4cc2-8233-274f5028165d">
      <Terms xmlns="http://schemas.microsoft.com/office/infopath/2007/PartnerControls"/>
    </TaxKeywordTaxHTField>
    <_dlc_DocIdPersistId xmlns="1b80b83c-3cdb-4cc2-8233-274f5028165d" xsi:nil="true"/>
    <_dlc_DocId xmlns="1b80b83c-3cdb-4cc2-8233-274f5028165d">TSQKMFYWJW5T-1844755755-21150</_dlc_DocId>
    <_dlc_DocIdUrl xmlns="1b80b83c-3cdb-4cc2-8233-274f5028165d">
      <Url>http://sharepoint/sites/policyprojects/_layouts/15/DocIdRedir.aspx?ID=TSQKMFYWJW5T-1844755755-21150</Url>
      <Description>TSQKMFYWJW5T-1844755755-21150</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MS Standard" ma:contentTypeID="0x01010041CC1C6C75DCC242BE9D566CF1F1C70F00716B2727B66FD64185A4F6C30D14004E" ma:contentTypeVersion="40" ma:contentTypeDescription="" ma:contentTypeScope="" ma:versionID="ddcfae0f78d76ed8a2ebbeab06a13c02">
  <xsd:schema xmlns:xsd="http://www.w3.org/2001/XMLSchema" xmlns:xs="http://www.w3.org/2001/XMLSchema" xmlns:p="http://schemas.microsoft.com/office/2006/metadata/properties" xmlns:ns2="1b80b83c-3cdb-4cc2-8233-274f5028165d" targetNamespace="http://schemas.microsoft.com/office/2006/metadata/properties" ma:root="true" ma:fieldsID="a32f384180929fefca2a1d117c9effbf" ns2:_="">
    <xsd:import namespace="1b80b83c-3cdb-4cc2-8233-274f5028165d"/>
    <xsd:element name="properties">
      <xsd:complexType>
        <xsd:sequence>
          <xsd:element name="documentManagement">
            <xsd:complexType>
              <xsd:all>
                <xsd:element ref="ns2:Original_x0020_Document_x0020_Date" minOccurs="0"/>
                <xsd:element ref="ns2:Meeting_x0020_Date" minOccurs="0"/>
                <xsd:element ref="ns2:Original_x0020_Author" minOccurs="0"/>
                <xsd:element ref="ns2:TaxCatchAllLabel" minOccurs="0"/>
                <xsd:element ref="ns2:TaxKeywordTaxHTField" minOccurs="0"/>
                <xsd:element ref="ns2:TaxCatchAll" minOccurs="0"/>
                <xsd:element ref="ns2:c0157b99c92b481aa19619b6b9d734a7" minOccurs="0"/>
                <xsd:element ref="ns2:Project_x0020_ID" minOccurs="0"/>
                <xsd:element ref="ns2:Project_x0020_Sponsor" minOccurs="0"/>
                <xsd:element ref="ns2:Project_x0020_Manager"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80b83c-3cdb-4cc2-8233-274f5028165d" elementFormDefault="qualified">
    <xsd:import namespace="http://schemas.microsoft.com/office/2006/documentManagement/types"/>
    <xsd:import namespace="http://schemas.microsoft.com/office/infopath/2007/PartnerControls"/>
    <xsd:element name="Original_x0020_Document_x0020_Date" ma:index="3" nillable="true" ma:displayName="Original Document Date" ma:default="[today]" ma:format="DateOnly" ma:internalName="Original_x0020_Document_x0020_Date" ma:readOnly="false">
      <xsd:simpleType>
        <xsd:restriction base="dms:DateTime"/>
      </xsd:simpleType>
    </xsd:element>
    <xsd:element name="Meeting_x0020_Date" ma:index="4" nillable="true" ma:displayName="Meeting Date" ma:format="DateOnly" ma:internalName="Meeting_x0020_Date" ma:readOnly="false">
      <xsd:simpleType>
        <xsd:restriction base="dms:DateTime"/>
      </xsd:simpleType>
    </xsd:element>
    <xsd:element name="Original_x0020_Author" ma:index="5" nillable="true" ma:displayName="Original Author" ma:internalName="Original_x0020_Author" ma:readOnly="false">
      <xsd:simpleType>
        <xsd:restriction base="dms:Text">
          <xsd:maxLength value="255"/>
        </xsd:restriction>
      </xsd:simpleType>
    </xsd:element>
    <xsd:element name="TaxCatchAllLabel" ma:index="8" nillable="true" ma:displayName="Taxonomy Catch All Column1" ma:list="{43e563ad-b7a5-46d1-9f63-a28d124a2179}" ma:internalName="TaxCatchAllLabel" ma:readOnly="true" ma:showField="CatchAllDataLabel" ma:web="1b80b83c-3cdb-4cc2-8233-274f5028165d">
      <xsd:complexType>
        <xsd:complexContent>
          <xsd:extension base="dms:MultiChoiceLookup">
            <xsd:sequence>
              <xsd:element name="Value" type="dms:Lookup" maxOccurs="unbounded" minOccurs="0" nillable="true"/>
            </xsd:sequence>
          </xsd:extension>
        </xsd:complexContent>
      </xsd:complexType>
    </xsd:element>
    <xsd:element name="TaxKeywordTaxHTField" ma:index="10" nillable="true" ma:taxonomy="true" ma:internalName="TaxKeywordTaxHTField" ma:taxonomyFieldName="TaxKeyword" ma:displayName="Reference" ma:readOnly="false" ma:fieldId="{23f27201-bee3-471e-b2e7-b64fd8b7ca38}" ma:taxonomyMulti="true" ma:sspId="e64b0df6-c67a-4e60-92fc-ee34611ae5bc" ma:termSetId="00000000-0000-0000-0000-000000000000" ma:anchorId="00000000-0000-0000-0000-000000000000" ma:open="true" ma:isKeyword="true">
      <xsd:complexType>
        <xsd:sequence>
          <xsd:element ref="pc:Terms" minOccurs="0" maxOccurs="1"/>
        </xsd:sequence>
      </xsd:complexType>
    </xsd:element>
    <xsd:element name="TaxCatchAll" ma:index="11" nillable="true" ma:displayName="Taxonomy Catch All Column" ma:hidden="true" ma:list="{43e563ad-b7a5-46d1-9f63-a28d124a2179}" ma:internalName="TaxCatchAll" ma:readOnly="false" ma:showField="CatchAllData" ma:web="1b80b83c-3cdb-4cc2-8233-274f5028165d">
      <xsd:complexType>
        <xsd:complexContent>
          <xsd:extension base="dms:MultiChoiceLookup">
            <xsd:sequence>
              <xsd:element name="Value" type="dms:Lookup" maxOccurs="unbounded" minOccurs="0" nillable="true"/>
            </xsd:sequence>
          </xsd:extension>
        </xsd:complexContent>
      </xsd:complexType>
    </xsd:element>
    <xsd:element name="c0157b99c92b481aa19619b6b9d734a7" ma:index="13" ma:taxonomy="true" ma:internalName="c0157b99c92b481aa19619b6b9d734a7" ma:taxonomyFieldName="Project_x0020_Category" ma:displayName="Project Category" ma:readOnly="false" ma:fieldId="{c0157b99-c92b-481a-a196-19b6b9d734a7}" ma:sspId="e64b0df6-c67a-4e60-92fc-ee34611ae5bc" ma:termSetId="8451bcc3-e84e-43c4-99e5-6b62528a9a54" ma:anchorId="fabb398a-a199-4482-87ab-54de0ce6fee0" ma:open="false" ma:isKeyword="false">
      <xsd:complexType>
        <xsd:sequence>
          <xsd:element ref="pc:Terms" minOccurs="0" maxOccurs="1"/>
        </xsd:sequence>
      </xsd:complexType>
    </xsd:element>
    <xsd:element name="Project_x0020_ID" ma:index="15" nillable="true" ma:displayName="Project ID" ma:hidden="true" ma:internalName="Project_x0020_ID" ma:readOnly="false">
      <xsd:simpleType>
        <xsd:restriction base="dms:Text">
          <xsd:maxLength value="255"/>
        </xsd:restriction>
      </xsd:simpleType>
    </xsd:element>
    <xsd:element name="Project_x0020_Sponsor" ma:index="16" nillable="true" ma:displayName="Project Sponsor" ma:hidden="true" ma:list="UserInfo" ma:SharePointGroup="0" ma:internalName="Project_x0020_Spons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ject_x0020_Manager" ma:index="17" nillable="true" ma:displayName="Project Manager" ma:hidden="true" ma:list="UserInfo" ma:SharePointGroup="0" ma:internalName="Project_x0020_Manag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 ma:index="20" nillable="true" ma:displayName="Document ID Value" ma:description="The value of the document ID assigned to this item." ma:internalName="_dlc_DocId" ma:readOnly="true">
      <xsd:simpleType>
        <xsd:restriction base="dms:Text"/>
      </xsd:simpleType>
    </xsd:element>
    <xsd:element name="_dlc_DocIdUrl" ma:index="2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false">
      <xsd:simpleType>
        <xsd:restriction base="dms:Boolean"/>
      </xsd:simple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F04BD0-14E3-4755-945D-062FA4C5C02B}">
  <ds:schemaRefs>
    <ds:schemaRef ds:uri="http://schemas.microsoft.com/sharepoint/events"/>
  </ds:schemaRefs>
</ds:datastoreItem>
</file>

<file path=customXml/itemProps2.xml><?xml version="1.0" encoding="utf-8"?>
<ds:datastoreItem xmlns:ds="http://schemas.openxmlformats.org/officeDocument/2006/customXml" ds:itemID="{0DABA66D-458B-4903-9F54-3B933456920F}">
  <ds:schemaRefs>
    <ds:schemaRef ds:uri="http://schemas.microsoft.com/sharepoint/v3/contenttype/forms"/>
  </ds:schemaRefs>
</ds:datastoreItem>
</file>

<file path=customXml/itemProps3.xml><?xml version="1.0" encoding="utf-8"?>
<ds:datastoreItem xmlns:ds="http://schemas.openxmlformats.org/officeDocument/2006/customXml" ds:itemID="{6538A32D-7A4F-4F7E-8850-36C20057273A}">
  <ds:schemaRefs>
    <ds:schemaRef ds:uri="http://purl.org/dc/elements/1.1/"/>
    <ds:schemaRef ds:uri="http://schemas.microsoft.com/office/2006/metadata/properties"/>
    <ds:schemaRef ds:uri="http://purl.org/dc/terms/"/>
    <ds:schemaRef ds:uri="http://schemas.openxmlformats.org/package/2006/metadata/core-properties"/>
    <ds:schemaRef ds:uri="1b80b83c-3cdb-4cc2-8233-274f5028165d"/>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4.xml><?xml version="1.0" encoding="utf-8"?>
<ds:datastoreItem xmlns:ds="http://schemas.openxmlformats.org/officeDocument/2006/customXml" ds:itemID="{8DC6D90D-6915-4CF7-8F81-6277531A1D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80b83c-3cdb-4cc2-8233-274f50281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270</TotalTime>
  <Words>1637</Words>
  <Application>Microsoft Office PowerPoint</Application>
  <PresentationFormat>Widescreen</PresentationFormat>
  <Paragraphs>293</Paragraphs>
  <Slides>39</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39</vt:i4>
      </vt:variant>
    </vt:vector>
  </HeadingPairs>
  <TitlesOfParts>
    <vt:vector size="48" baseType="lpstr">
      <vt:lpstr>Arial</vt:lpstr>
      <vt:lpstr>Calibri</vt:lpstr>
      <vt:lpstr>Calibri Light</vt:lpstr>
      <vt:lpstr>Source Sans Pro</vt:lpstr>
      <vt:lpstr>Source Sans Pro Black</vt:lpstr>
      <vt:lpstr>Times New Roman</vt:lpstr>
      <vt:lpstr>1_Title and Back page</vt:lpstr>
      <vt:lpstr>Content page</vt:lpstr>
      <vt:lpstr>1_Content page</vt:lpstr>
      <vt:lpstr>OPEN FORUM   22 November 2021   Central Winchester Regeneration (CWR) </vt:lpstr>
      <vt:lpstr>PowerPoint Presentation</vt:lpstr>
      <vt:lpstr>Introduction  </vt:lpstr>
      <vt:lpstr>Recap  </vt:lpstr>
      <vt:lpstr>THE SPD AND THE Case for change </vt:lpstr>
      <vt:lpstr>THE VISION</vt:lpstr>
      <vt:lpstr>THE DEVELOPMENT PROPOSALS</vt:lpstr>
      <vt:lpstr>INVESTMENT OBJECTIVES </vt:lpstr>
      <vt:lpstr>CRITICAL SUCCESS FACTORS</vt:lpstr>
      <vt:lpstr>Business Case Progress Update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Procurement Process: Development Brief</vt:lpstr>
      <vt:lpstr>Stage 2 – Evaluation Criteria:   Quality   Approach   - long term place making, sustainability, meanwhile uses Planning   - planning strategy Team   - core team proposed  Commercial   Market understanding Legal terms Finance approach </vt:lpstr>
      <vt:lpstr>Archaeology </vt:lpstr>
      <vt:lpstr>Update on Archaeology</vt:lpstr>
      <vt:lpstr>Update on Archaeology</vt:lpstr>
      <vt:lpstr>Update on Archaeology</vt:lpstr>
      <vt:lpstr>Kings Walk </vt:lpstr>
      <vt:lpstr>Kings Walk</vt:lpstr>
      <vt:lpstr>Friarsgate Medical Centre </vt:lpstr>
      <vt:lpstr>Friarsgate Medical Centre</vt:lpstr>
      <vt:lpstr>Friarsgate Medical Centre</vt:lpstr>
      <vt:lpstr>Friarsgate Medical Centre</vt:lpstr>
      <vt:lpstr>Friarsgate Medical Centre</vt:lpstr>
      <vt:lpstr>Next Steps </vt:lpstr>
      <vt:lpstr>KEY MEETINGS / DATES</vt:lpstr>
      <vt:lpstr>Questions </vt:lpstr>
      <vt:lpstr>Close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FORUM   22 November 2021   Central Winchester Regeneration (CWR)</dc:title>
  <dc:creator>Louise Gill</dc:creator>
  <cp:lastModifiedBy>Louise Gill</cp:lastModifiedBy>
  <cp:revision>31</cp:revision>
  <dcterms:created xsi:type="dcterms:W3CDTF">2021-11-17T09:51:45Z</dcterms:created>
  <dcterms:modified xsi:type="dcterms:W3CDTF">2021-11-23T13:17:09Z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0x01010041CC1C6C75DCC242BE9D566CF1F1C70F00716B2727B66FD64185A4F6C30D14004E</vt:lpwstr>
  </property>
  <property fmtid="{D5CDD505-2E9C-101B-9397-08002B2CF9AE}" pid="3" name="TaxKeyword">
    <vt:lpwstr/>
  </property>
  <property fmtid="{D5CDD505-2E9C-101B-9397-08002B2CF9AE}" pid="4" name="Project Category">
    <vt:lpwstr>645;#Meeting - Supporting Document|a7277ef2-db6e-400f-81a0-d1239796dbc1</vt:lpwstr>
  </property>
  <property fmtid="{D5CDD505-2E9C-101B-9397-08002B2CF9AE}" pid="5" name="_dlc_DocIdItemGuid">
    <vt:lpwstr>f959501b-5d2e-4e86-895a-d2441fcd4f52</vt:lpwstr>
  </property>
</Properties>
</file>