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376" r:id="rId4"/>
    <p:sldId id="382" r:id="rId5"/>
    <p:sldId id="391" r:id="rId6"/>
    <p:sldId id="395" r:id="rId7"/>
    <p:sldId id="390" r:id="rId8"/>
    <p:sldId id="388" r:id="rId9"/>
    <p:sldId id="392" r:id="rId10"/>
    <p:sldId id="406" r:id="rId11"/>
    <p:sldId id="399" r:id="rId12"/>
    <p:sldId id="400" r:id="rId13"/>
    <p:sldId id="401" r:id="rId14"/>
    <p:sldId id="402" r:id="rId15"/>
    <p:sldId id="403" r:id="rId16"/>
    <p:sldId id="407" r:id="rId17"/>
    <p:sldId id="398" r:id="rId18"/>
    <p:sldId id="394" r:id="rId19"/>
    <p:sldId id="374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055"/>
    <a:srgbClr val="006600"/>
    <a:srgbClr val="339966"/>
    <a:srgbClr val="FF9900"/>
    <a:srgbClr val="FF3300"/>
    <a:srgbClr val="FF6600"/>
    <a:srgbClr val="E0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1" autoAdjust="0"/>
    <p:restoredTop sz="53701" autoAdjust="0"/>
  </p:normalViewPr>
  <p:slideViewPr>
    <p:cSldViewPr showGuides="1">
      <p:cViewPr varScale="1">
        <p:scale>
          <a:sx n="49" d="100"/>
          <a:sy n="49" d="100"/>
        </p:scale>
        <p:origin x="2646" y="54"/>
      </p:cViewPr>
      <p:guideLst>
        <p:guide orient="horz" pos="1434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-292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295" cy="496962"/>
          </a:xfrm>
          <a:prstGeom prst="rect">
            <a:avLst/>
          </a:prstGeom>
        </p:spPr>
        <p:txBody>
          <a:bodyPr vert="horz" lIns="90428" tIns="45215" rIns="90428" bIns="452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1"/>
            <a:ext cx="2945295" cy="496962"/>
          </a:xfrm>
          <a:prstGeom prst="rect">
            <a:avLst/>
          </a:prstGeom>
        </p:spPr>
        <p:txBody>
          <a:bodyPr vert="horz" lIns="90428" tIns="45215" rIns="90428" bIns="45215" rtlCol="0"/>
          <a:lstStyle>
            <a:lvl1pPr algn="r">
              <a:defRPr sz="1200"/>
            </a:lvl1pPr>
          </a:lstStyle>
          <a:p>
            <a:fld id="{3961C3CE-B0F7-4424-BBB9-B0B7D71205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06"/>
            <a:ext cx="2945295" cy="496962"/>
          </a:xfrm>
          <a:prstGeom prst="rect">
            <a:avLst/>
          </a:prstGeom>
        </p:spPr>
        <p:txBody>
          <a:bodyPr vert="horz" lIns="90428" tIns="45215" rIns="90428" bIns="452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8106"/>
            <a:ext cx="2945295" cy="496962"/>
          </a:xfrm>
          <a:prstGeom prst="rect">
            <a:avLst/>
          </a:prstGeom>
        </p:spPr>
        <p:txBody>
          <a:bodyPr vert="horz" lIns="90428" tIns="45215" rIns="90428" bIns="45215" rtlCol="0" anchor="b"/>
          <a:lstStyle>
            <a:lvl1pPr algn="r">
              <a:defRPr sz="1200"/>
            </a:lvl1pPr>
          </a:lstStyle>
          <a:p>
            <a:fld id="{4AF3DB0C-3E5F-41FB-AB64-1E0D7919ED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2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r">
              <a:defRPr sz="1300"/>
            </a:lvl1pPr>
          </a:lstStyle>
          <a:p>
            <a:fld id="{3BD28859-B540-4C8E-882C-2FB6465A1D2C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7" tIns="47773" rIns="95547" bIns="4777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47" tIns="47773" rIns="95547" bIns="4777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r">
              <a:defRPr sz="1300"/>
            </a:lvl1pPr>
          </a:lstStyle>
          <a:p>
            <a:fld id="{1B8C9B86-17B2-4051-BE84-386F4B59359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86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993C-82EB-4E1F-93BF-D1974D8F9A5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63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9B86-17B2-4051-BE84-386F4B59359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95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9B86-17B2-4051-BE84-386F4B59359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26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0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0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date nearly 60% of parish councils have responded to the surveys to give a baseline of where there is already climate emergency-related activity (and where there isn’t), and the support that communities need to make changes and respond to the climate emergency.  </a:t>
            </a:r>
          </a:p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have declared a climate emergency. 7 have a neighbourhood plan. 6 of those who responded don’t have climate change leadership</a:t>
            </a: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structures. 2 of the parishes who responded said they are not active on climate change / and or did not wish to be active in the future. BUT overall there is an appetite for acting on climate change.</a:t>
            </a:r>
          </a:p>
          <a:p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priorities: food and agriculture; climate change and carbon emissions</a:t>
            </a:r>
          </a:p>
          <a:p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barriers</a:t>
            </a: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“Financial council initiatives to support people making climate influenced decisions.  Joined up coherent bus service to encourage less car use.  Finding cycle routes”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parish councils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do?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“There is plenty of advice on action that individuals can take, but the PC needs some kind of template to follow.”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definite plea for support, guidance and leadership. 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organisations, acting on a broad range of environmental and social issues. With 14 of the 16 taking action to address climate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 issues across the groups were: waste management; plastic waste; carbon emissions and climate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areas of action: promoting sustainable waste behaviours; influencing local and national government to act on climate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 responses in terms of what groups think about action from Winchester district council, Hampshire county council, local businesses; slightly higher levels of dissatisfaction as compared with satisfaction with local businesses.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ask for more leadership and bolder leadership and acting with greater sense of urgency; leading by example. Also specific asks re. recycling facilities, better public transport and promoting walking and cycling. Also advice, information, support.</a:t>
            </a: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000" dirty="0" smtClean="0"/>
              <a:t>Part funded by CSE, BEIS &amp; UK Research Councils.</a:t>
            </a:r>
          </a:p>
          <a:p>
            <a:r>
              <a:rPr lang="en-GB" sz="1000" dirty="0" smtClean="0"/>
              <a:t>Project idea developed by CSE, in response to requests from parish councils. Consumption-based </a:t>
            </a:r>
            <a:r>
              <a:rPr lang="en-GB" sz="1000" dirty="0" err="1" smtClean="0"/>
              <a:t>footprinting</a:t>
            </a:r>
            <a:r>
              <a:rPr lang="en-GB" sz="1000" dirty="0" smtClean="0"/>
              <a:t> approach.</a:t>
            </a:r>
          </a:p>
          <a:p>
            <a:r>
              <a:rPr lang="en-GB" sz="1000" dirty="0" smtClean="0"/>
              <a:t>University of Exeter working on a similar idea. Territorial-based </a:t>
            </a:r>
            <a:r>
              <a:rPr lang="en-GB" sz="1000" dirty="0" err="1" smtClean="0"/>
              <a:t>footprinting</a:t>
            </a:r>
            <a:r>
              <a:rPr lang="en-GB" sz="1000" dirty="0" smtClean="0"/>
              <a:t> approach. </a:t>
            </a:r>
          </a:p>
          <a:p>
            <a:r>
              <a:rPr lang="en-GB" sz="1000" dirty="0" smtClean="0"/>
              <a:t>Projects combined summer 2020 – launched February 2021.</a:t>
            </a:r>
          </a:p>
          <a:p>
            <a:endParaRPr lang="en-GB" sz="1000" dirty="0" smtClean="0"/>
          </a:p>
          <a:p>
            <a:r>
              <a:rPr lang="en-GB" sz="1000" dirty="0" smtClean="0"/>
              <a:t>Model – guide</a:t>
            </a:r>
            <a:r>
              <a:rPr lang="en-GB" sz="1000" baseline="0" dirty="0" smtClean="0"/>
              <a:t> not gospel</a:t>
            </a:r>
            <a:endParaRPr lang="en-GB" sz="1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608" y="4714878"/>
            <a:ext cx="5906097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9F780-77E0-45B8-BBB2-31D60B74A3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Discussed the sections of this report.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9B86-17B2-4051-BE84-386F4B59359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05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9B86-17B2-4051-BE84-386F4B59359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04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" y="0"/>
            <a:ext cx="9144000" cy="1142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130425"/>
            <a:ext cx="7774632" cy="14700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 sz="4400" b="1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GB" sz="3600" dirty="0">
                <a:latin typeface="Corbel" pitchFamily="34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400" dirty="0"/>
              <a:t>[as appropriate, subtitle, date, your name and job title, CSE’s twitter account (@</a:t>
            </a:r>
            <a:r>
              <a:rPr lang="en-GB" sz="2400" dirty="0" err="1"/>
              <a:t>cse_bristol</a:t>
            </a:r>
            <a:r>
              <a:rPr lang="en-GB" sz="2400" dirty="0">
                <a:latin typeface="Corbel" pitchFamily="34" charset="0"/>
              </a:rPr>
              <a:t> ) the event </a:t>
            </a:r>
            <a:r>
              <a:rPr lang="en-GB" sz="2400" dirty="0" err="1">
                <a:latin typeface="Corbel" pitchFamily="34" charset="0"/>
              </a:rPr>
              <a:t>etc</a:t>
            </a:r>
            <a:r>
              <a:rPr lang="en-GB" sz="2400" dirty="0">
                <a:latin typeface="Corbel" pitchFamily="34" charset="0"/>
              </a:rPr>
              <a:t>]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83813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5186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4165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2874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46029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706131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2282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4449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lvl1pPr>
            <a:lvl2pPr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lvl2pPr>
            <a:lvl3pPr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lvl3pPr>
            <a:lvl4pPr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lvl4pPr>
            <a:lvl5pPr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5986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2274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003456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15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09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0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51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12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61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6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60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9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78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2FAF-2AAB-471D-87C0-E1D0671CCC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7572-D98A-43BB-A744-5A4B27EC61CB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CSE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1520" y="188640"/>
            <a:ext cx="1038787" cy="792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631D9-FE09-426D-B34F-6E8963BF24F5}" type="datetimeFigureOut">
              <a:rPr lang="en-US" smtClean="0"/>
              <a:pPr/>
              <a:t>7/2/2021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EB12C-2DD0-412A-A50E-03D5FE52C9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6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E2FAF-2AAB-471D-87C0-E1D0671CCCC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02/07/2021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7572-D98A-43BB-A744-5A4B27EC61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28800"/>
            <a:ext cx="6858000" cy="200647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Winchester District carbon footprint reports</a:t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sz="3100" i="1" dirty="0">
                <a:solidFill>
                  <a:srgbClr val="249055"/>
                </a:solidFill>
                <a:latin typeface="Century Gothic" panose="020B0502020202020204" pitchFamily="34" charset="0"/>
              </a:rPr>
              <a:t>A</a:t>
            </a:r>
            <a:r>
              <a:rPr lang="en-GB" sz="3100" i="1" dirty="0" smtClean="0">
                <a:solidFill>
                  <a:srgbClr val="249055"/>
                </a:solidFill>
                <a:latin typeface="Century Gothic" panose="020B0502020202020204" pitchFamily="34" charset="0"/>
              </a:rPr>
              <a:t> part of the </a:t>
            </a:r>
            <a:r>
              <a:rPr lang="en-GB" sz="3100" i="1" dirty="0" err="1" smtClean="0">
                <a:solidFill>
                  <a:srgbClr val="249055"/>
                </a:solidFill>
                <a:latin typeface="Century Gothic" panose="020B0502020202020204" pitchFamily="34" charset="0"/>
              </a:rPr>
              <a:t>WeCAN</a:t>
            </a:r>
            <a:r>
              <a:rPr lang="en-GB" sz="3100" i="1" dirty="0" smtClean="0">
                <a:solidFill>
                  <a:srgbClr val="249055"/>
                </a:solidFill>
                <a:latin typeface="Century Gothic" panose="020B0502020202020204" pitchFamily="34" charset="0"/>
              </a:rPr>
              <a:t> project</a:t>
            </a:r>
            <a:endParaRPr lang="en-GB" sz="3100" dirty="0">
              <a:solidFill>
                <a:srgbClr val="24905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1143000" y="4581128"/>
            <a:ext cx="7332907" cy="19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39C81323-68A6-4884-A303-5E8CCB78E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8168" y="857250"/>
            <a:ext cx="3634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BD792E45-07F1-4DAE-B5C0-8E17E40D7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310" y="857250"/>
            <a:ext cx="3634658" cy="5143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24D1F754-75E0-471F-A3B0-B91BFC987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2071" y="857250"/>
            <a:ext cx="3634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D5B229-AA6D-465F-B51C-BD3F079B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42" y="857250"/>
            <a:ext cx="36347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90A4662-5AB0-4600-827E-0631AC13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25" y="2171525"/>
            <a:ext cx="6937550" cy="2514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98795F-38F1-4167-AA76-17E2A8AB2BF7}"/>
              </a:ext>
            </a:extLst>
          </p:cNvPr>
          <p:cNvSpPr txBox="1"/>
          <p:nvPr/>
        </p:nvSpPr>
        <p:spPr>
          <a:xfrm>
            <a:off x="2456284" y="2599742"/>
            <a:ext cx="57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16E80E-6AD0-4C8A-8388-A7415926B807}"/>
              </a:ext>
            </a:extLst>
          </p:cNvPr>
          <p:cNvSpPr txBox="1"/>
          <p:nvPr/>
        </p:nvSpPr>
        <p:spPr>
          <a:xfrm>
            <a:off x="6116217" y="2676715"/>
            <a:ext cx="447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FCADCD-464F-43A1-B4A9-457C626846F9}"/>
              </a:ext>
            </a:extLst>
          </p:cNvPr>
          <p:cNvSpPr txBox="1"/>
          <p:nvPr/>
        </p:nvSpPr>
        <p:spPr>
          <a:xfrm>
            <a:off x="1233182" y="4953175"/>
            <a:ext cx="673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more information go to:</a:t>
            </a:r>
          </a:p>
          <a:p>
            <a:pPr algn="ctr"/>
            <a:r>
              <a:rPr lang="en-GB" dirty="0"/>
              <a:t> www.winacc.org.uk/new-interactive-greenhouse-gas-maps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3F39CB-704A-42D0-8D18-C5590A2C4911}"/>
              </a:ext>
            </a:extLst>
          </p:cNvPr>
          <p:cNvSpPr txBox="1"/>
          <p:nvPr/>
        </p:nvSpPr>
        <p:spPr>
          <a:xfrm>
            <a:off x="1176556" y="1385756"/>
            <a:ext cx="6681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rgbClr val="FF0000"/>
                </a:solidFill>
              </a:rPr>
              <a:t>Electricity, gas and other heating fuels make up only 22% of the district’s emissions</a:t>
            </a:r>
          </a:p>
          <a:p>
            <a:r>
              <a:rPr lang="en-GB" sz="1500" dirty="0">
                <a:solidFill>
                  <a:srgbClr val="FF0000"/>
                </a:solidFill>
              </a:rPr>
              <a:t>78% is down to consumption (34%), travel (23%), food (21%) and waste (0.3%)</a:t>
            </a:r>
          </a:p>
        </p:txBody>
      </p:sp>
    </p:spTree>
    <p:extLst>
      <p:ext uri="{BB962C8B-B14F-4D97-AF65-F5344CB8AC3E}">
        <p14:creationId xmlns:p14="http://schemas.microsoft.com/office/powerpoint/2010/main" val="1980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60444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962"/>
            <a:ext cx="8229600" cy="792088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Carbon footprint reports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9316"/>
            <a:ext cx="8229600" cy="4248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Anything surprising?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Anything confusing?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Century Gothic" panose="020B0502020202020204" pitchFamily="34" charset="0"/>
              </a:rPr>
              <a:t>Priorities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Next stages of project: report to all attendees, action planning (autumn), communications materials, CSE tools to indicate carbon savings of actions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What would you like to see happen next?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56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7352"/>
            <a:ext cx="3781044" cy="4133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509120"/>
            <a:ext cx="3600401" cy="1892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700" dirty="0">
                <a:latin typeface="Segoe UI Light" panose="020B0502040204020203" pitchFamily="34" charset="0"/>
              </a:rPr>
              <a:t>We help people change the way they think and act on energy.</a:t>
            </a:r>
          </a:p>
          <a:p>
            <a:pPr>
              <a:spcBef>
                <a:spcPts val="1800"/>
              </a:spcBef>
            </a:pPr>
            <a:r>
              <a:rPr lang="en-GB" sz="27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cse.org.uk</a:t>
            </a:r>
          </a:p>
        </p:txBody>
      </p:sp>
    </p:spTree>
    <p:extLst>
      <p:ext uri="{BB962C8B-B14F-4D97-AF65-F5344CB8AC3E}">
        <p14:creationId xmlns:p14="http://schemas.microsoft.com/office/powerpoint/2010/main" val="13517955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962"/>
            <a:ext cx="8229600" cy="792088"/>
          </a:xfrm>
        </p:spPr>
        <p:txBody>
          <a:bodyPr/>
          <a:lstStyle/>
          <a:p>
            <a:r>
              <a:rPr lang="en-GB" dirty="0" err="1" smtClean="0">
                <a:latin typeface="Century Gothic" panose="020B0502020202020204" pitchFamily="34" charset="0"/>
              </a:rPr>
              <a:t>WeCAN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9316"/>
            <a:ext cx="8229600" cy="4248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A project to engage and inspire parish-level climate action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Key project stages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latin typeface="Century Gothic" panose="020B0502020202020204" pitchFamily="34" charset="0"/>
              </a:rPr>
              <a:t>Survey – parish councils &amp; community organisations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latin typeface="Century Gothic" panose="020B0502020202020204" pitchFamily="34" charset="0"/>
              </a:rPr>
              <a:t>Carbon footprint reports for civil parishes and urban wards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latin typeface="Century Gothic" panose="020B0502020202020204" pitchFamily="34" charset="0"/>
              </a:rPr>
              <a:t>Webinars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latin typeface="Century Gothic" panose="020B0502020202020204" pitchFamily="34" charset="0"/>
              </a:rPr>
              <a:t>Action days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latin typeface="Century Gothic" panose="020B0502020202020204" pitchFamily="34" charset="0"/>
              </a:rPr>
              <a:t>Engagement &amp; communications – resources &amp; workshops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latin typeface="Century Gothic" panose="020B0502020202020204" pitchFamily="34" charset="0"/>
              </a:rPr>
              <a:t>Identify clusters across Winchester suitable for targeted intervention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962"/>
            <a:ext cx="8229600" cy="792088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Survey results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1985"/>
            <a:ext cx="8229600" cy="24898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Parish council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25% have working group; 35% have lead person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Highest priorities: biodiversity &amp; loss of green space; traffic &amp; air quality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Already doing: energy efficiency of homes; renewable energy; sustainable food; influencing local and national government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Want to do: sustainable waste; promoting green travel; increasing tree cover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Barriers: pandemic; lack of agency; need ideas and guidance; need to engage more residents; time constraints</a:t>
            </a: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962"/>
            <a:ext cx="8229600" cy="792088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Survey results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80810"/>
            <a:ext cx="8229600" cy="424847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Parish council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25% have working group; 35% have lead person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Highest priorities: biodiversity &amp; loss of green space, traffic &amp; air quality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Already doing: energy efficiency of homes; renewable energy; sustainable food; influencing local and national government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Want to do: sustainable waste; promoting green travel; increasing tree cover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Barriers: pandemic; lack of agency; want ideas and guidance; need to engage more residents; time constraints</a:t>
            </a:r>
            <a:endParaRPr lang="en-GB" dirty="0" smtClean="0"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Community organisations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latin typeface="Century Gothic" panose="020B0502020202020204" pitchFamily="34" charset="0"/>
              </a:rPr>
              <a:t>Priority issues: waste management; plastic waste; carbon and climate </a:t>
            </a:r>
            <a:r>
              <a:rPr lang="en-GB" sz="1600" dirty="0" smtClean="0">
                <a:latin typeface="Century Gothic" panose="020B0502020202020204" pitchFamily="34" charset="0"/>
              </a:rPr>
              <a:t>change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Action: promoting sustainable waste behaviours; influencing government</a:t>
            </a:r>
            <a:endParaRPr lang="en-GB" sz="1600" dirty="0">
              <a:latin typeface="Century Gothic" panose="020B0502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Barriers: national and local government policies; time constraints.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Century Gothic" panose="020B0502020202020204" pitchFamily="34" charset="0"/>
              </a:rPr>
              <a:t>Conclusion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  <a:p>
            <a:pPr>
              <a:spcAft>
                <a:spcPts val="1200"/>
              </a:spcAft>
            </a:pPr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962"/>
            <a:ext cx="8229600" cy="792088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Carbon footprint reports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9316"/>
            <a:ext cx="8229600" cy="4248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An overview of carbon emissions from each civil parish and urban ward</a:t>
            </a:r>
          </a:p>
          <a:p>
            <a:pPr>
              <a:spcAft>
                <a:spcPts val="1200"/>
              </a:spcAft>
            </a:pPr>
            <a:r>
              <a:rPr lang="en-GB" i="1" dirty="0">
                <a:latin typeface="Century Gothic" panose="020B0502020202020204" pitchFamily="34" charset="0"/>
              </a:rPr>
              <a:t>Impact </a:t>
            </a:r>
            <a:r>
              <a:rPr lang="en-GB" dirty="0">
                <a:latin typeface="Century Gothic" panose="020B0502020202020204" pitchFamily="34" charset="0"/>
              </a:rPr>
              <a:t>– online carbon </a:t>
            </a:r>
            <a:r>
              <a:rPr lang="en-GB" dirty="0" err="1">
                <a:latin typeface="Century Gothic" panose="020B0502020202020204" pitchFamily="34" charset="0"/>
              </a:rPr>
              <a:t>footprinting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latin typeface="Century Gothic" panose="020B0502020202020204" pitchFamily="34" charset="0"/>
              </a:rPr>
              <a:t>tool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Guide climate action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Shown on territorial &amp; consumption basis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2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556007" y="1938369"/>
            <a:ext cx="4111122" cy="403083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Territorial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Considers emissions arising within a given area. </a:t>
            </a:r>
            <a:r>
              <a:rPr lang="en-GB" sz="1800" dirty="0" smtClean="0">
                <a:latin typeface="Century Gothic" panose="020B0502020202020204" pitchFamily="34" charset="0"/>
              </a:rPr>
              <a:t>Industry</a:t>
            </a:r>
            <a:r>
              <a:rPr lang="en-GB" sz="1800" dirty="0">
                <a:latin typeface="Century Gothic" panose="020B0502020202020204" pitchFamily="34" charset="0"/>
              </a:rPr>
              <a:t>, roads, agriculture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Based on activities occurring there, even if local people don’t ‘demand’ these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Comparable to regional and national approaches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Cuts national/regional datasets down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820313" y="1923247"/>
            <a:ext cx="4025093" cy="403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None/>
            </a:pPr>
            <a:r>
              <a:rPr lang="en-GB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Consumption</a:t>
            </a:r>
          </a:p>
          <a:p>
            <a:pPr marL="171450" indent="-171450" defTabSz="685800">
              <a:lnSpc>
                <a:spcPct val="90000"/>
              </a:lnSpc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Things people ‘choose’ to consume</a:t>
            </a:r>
          </a:p>
          <a:p>
            <a:pPr marL="171450" indent="-171450" defTabSz="685800">
              <a:lnSpc>
                <a:spcPct val="90000"/>
              </a:lnSpc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Transport – miles driven/flown, not presence of a road</a:t>
            </a:r>
          </a:p>
          <a:p>
            <a:pPr marL="171450" indent="-171450" defTabSz="685800">
              <a:lnSpc>
                <a:spcPct val="90000"/>
              </a:lnSpc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Largely based on household/address level data, aggregated up</a:t>
            </a:r>
          </a:p>
          <a:p>
            <a:pPr marL="171450" indent="-171450" defTabSz="685800">
              <a:lnSpc>
                <a:spcPct val="90000"/>
              </a:lnSpc>
              <a:spcBef>
                <a:spcPts val="600"/>
              </a:spcBef>
            </a:pPr>
            <a:r>
              <a:rPr lang="en-GB" sz="1800" dirty="0">
                <a:latin typeface="Century Gothic" panose="020B0502020202020204" pitchFamily="34" charset="0"/>
              </a:rPr>
              <a:t>Housing energy = same as territorial</a:t>
            </a:r>
          </a:p>
          <a:p>
            <a:pPr>
              <a:spcBef>
                <a:spcPts val="600"/>
              </a:spcBef>
            </a:pPr>
            <a:endParaRPr lang="en-GB" sz="1800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007" y="648768"/>
            <a:ext cx="7959343" cy="1325563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Footprints…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444423" y="1761058"/>
            <a:ext cx="8247799" cy="557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800" dirty="0">
              <a:latin typeface="Calibri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i="1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defRPr/>
            </a:pPr>
            <a:endParaRPr lang="en-GB" sz="2400" dirty="0"/>
          </a:p>
          <a:p>
            <a:pPr marL="342900" lvl="0" indent="-342900">
              <a:lnSpc>
                <a:spcPct val="114000"/>
              </a:lnSpc>
              <a:spcBef>
                <a:spcPct val="20000"/>
              </a:spcBef>
              <a:buClr>
                <a:srgbClr val="D63908"/>
              </a:buClr>
              <a:buSzPct val="125000"/>
              <a:buFont typeface="Arial" pitchFamily="34" charset="0"/>
              <a:buChar char="•"/>
              <a:defRPr/>
            </a:pPr>
            <a:endParaRPr lang="en-GB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3908"/>
              </a:buClr>
              <a:buSzPct val="125000"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962"/>
            <a:ext cx="8229600" cy="792088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Carbon footprint reports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19316"/>
            <a:ext cx="8229600" cy="42484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Anything surprising?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latin typeface="Century Gothic" panose="020B0502020202020204" pitchFamily="34" charset="0"/>
              </a:rPr>
              <a:t>Anything confusing?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6"/>
          <a:stretch/>
        </p:blipFill>
        <p:spPr>
          <a:xfrm>
            <a:off x="323528" y="5589240"/>
            <a:ext cx="4073777" cy="10800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7305" y="6525344"/>
            <a:ext cx="4207143" cy="0"/>
          </a:xfrm>
          <a:prstGeom prst="line">
            <a:avLst/>
          </a:prstGeom>
          <a:ln w="222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33387"/>
            <a:ext cx="7680936" cy="64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DB765-9616-41AA-A5D2-FDB3FE104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63" y="1137169"/>
            <a:ext cx="8084891" cy="2750198"/>
          </a:xfrm>
        </p:spPr>
        <p:txBody>
          <a:bodyPr>
            <a:normAutofit/>
          </a:bodyPr>
          <a:lstStyle/>
          <a:p>
            <a:r>
              <a:rPr lang="en-GB" dirty="0"/>
              <a:t>Maps of domestic electricity, gas and other heating fuel emissions in Winchester district by parish </a:t>
            </a:r>
            <a:r>
              <a:rPr lang="en-GB" sz="3300" dirty="0"/>
              <a:t>(based on the CSE Impact tool)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7C0790-33A5-4156-A299-2CD89E4F8704}"/>
              </a:ext>
            </a:extLst>
          </p:cNvPr>
          <p:cNvSpPr txBox="1"/>
          <p:nvPr/>
        </p:nvSpPr>
        <p:spPr>
          <a:xfrm>
            <a:off x="1463879" y="4316553"/>
            <a:ext cx="6216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Bob Whitmarsh</a:t>
            </a:r>
          </a:p>
          <a:p>
            <a:pPr algn="ctr"/>
            <a:r>
              <a:rPr lang="en-GB" sz="2400" dirty="0"/>
              <a:t>Winchester Action on Climate Change (WinACC)</a:t>
            </a:r>
          </a:p>
        </p:txBody>
      </p:sp>
    </p:spTree>
    <p:extLst>
      <p:ext uri="{BB962C8B-B14F-4D97-AF65-F5344CB8AC3E}">
        <p14:creationId xmlns:p14="http://schemas.microsoft.com/office/powerpoint/2010/main" val="24643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9108</TotalTime>
  <Words>775</Words>
  <Application>Microsoft Office PowerPoint</Application>
  <PresentationFormat>On-screen Show (4:3)</PresentationFormat>
  <Paragraphs>178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Corbel</vt:lpstr>
      <vt:lpstr>Segoe UI Light</vt:lpstr>
      <vt:lpstr>Segoe UI Symbol</vt:lpstr>
      <vt:lpstr>Office Theme</vt:lpstr>
      <vt:lpstr>1_Office Theme</vt:lpstr>
      <vt:lpstr>2_Office Theme</vt:lpstr>
      <vt:lpstr>Winchester District carbon footprint reports  A part of the WeCAN project</vt:lpstr>
      <vt:lpstr>WeCAN</vt:lpstr>
      <vt:lpstr>Survey results</vt:lpstr>
      <vt:lpstr>Survey results</vt:lpstr>
      <vt:lpstr>Carbon footprint reports</vt:lpstr>
      <vt:lpstr>Footprints…</vt:lpstr>
      <vt:lpstr>Carbon footprint reports</vt:lpstr>
      <vt:lpstr>PowerPoint Presentation</vt:lpstr>
      <vt:lpstr>Maps of domestic electricity, gas and other heating fuel emissions in Winchester district by parish (based on the CSE Impact tool)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Carbon footprint reports</vt:lpstr>
      <vt:lpstr>PowerPoint Presentation</vt:lpstr>
      <vt:lpstr>PowerPoint Presentation</vt:lpstr>
    </vt:vector>
  </TitlesOfParts>
  <Company>Centre for Sustainable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Roberts</dc:creator>
  <cp:lastModifiedBy>Harriet Sansom</cp:lastModifiedBy>
  <cp:revision>222</cp:revision>
  <dcterms:created xsi:type="dcterms:W3CDTF">2010-11-21T14:42:29Z</dcterms:created>
  <dcterms:modified xsi:type="dcterms:W3CDTF">2021-07-02T12:50:53Z</dcterms:modified>
</cp:coreProperties>
</file>