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3" r:id="rId5"/>
    <p:sldMasterId id="2147483673" r:id="rId6"/>
    <p:sldMasterId id="2147483715" r:id="rId7"/>
    <p:sldMasterId id="2147483696" r:id="rId8"/>
    <p:sldMasterId id="2147483704" r:id="rId9"/>
  </p:sldMasterIdLst>
  <p:notesMasterIdLst>
    <p:notesMasterId r:id="rId41"/>
  </p:notesMasterIdLst>
  <p:sldIdLst>
    <p:sldId id="259" r:id="rId10"/>
    <p:sldId id="356" r:id="rId11"/>
    <p:sldId id="287" r:id="rId12"/>
    <p:sldId id="362" r:id="rId13"/>
    <p:sldId id="363" r:id="rId14"/>
    <p:sldId id="288" r:id="rId15"/>
    <p:sldId id="367" r:id="rId16"/>
    <p:sldId id="357" r:id="rId17"/>
    <p:sldId id="344" r:id="rId18"/>
    <p:sldId id="355" r:id="rId19"/>
    <p:sldId id="294" r:id="rId20"/>
    <p:sldId id="345" r:id="rId21"/>
    <p:sldId id="273" r:id="rId22"/>
    <p:sldId id="346" r:id="rId23"/>
    <p:sldId id="324" r:id="rId24"/>
    <p:sldId id="310" r:id="rId25"/>
    <p:sldId id="296" r:id="rId26"/>
    <p:sldId id="347" r:id="rId27"/>
    <p:sldId id="275" r:id="rId28"/>
    <p:sldId id="350" r:id="rId29"/>
    <p:sldId id="351" r:id="rId30"/>
    <p:sldId id="308" r:id="rId31"/>
    <p:sldId id="321" r:id="rId32"/>
    <p:sldId id="276" r:id="rId33"/>
    <p:sldId id="359" r:id="rId34"/>
    <p:sldId id="360" r:id="rId35"/>
    <p:sldId id="323" r:id="rId36"/>
    <p:sldId id="364" r:id="rId37"/>
    <p:sldId id="366" r:id="rId38"/>
    <p:sldId id="318" r:id="rId39"/>
    <p:sldId id="330" r:id="rId4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989A"/>
    <a:srgbClr val="7D22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1" autoAdjust="0"/>
    <p:restoredTop sz="94674"/>
  </p:normalViewPr>
  <p:slideViewPr>
    <p:cSldViewPr snapToGrid="0" snapToObjects="1">
      <p:cViewPr varScale="1">
        <p:scale>
          <a:sx n="73" d="100"/>
          <a:sy n="73" d="100"/>
        </p:scale>
        <p:origin x="1110" y="5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sharepoint/sites/policyprojects/PolicyDataSets/Next%20Generation%20Winchester%20(NGW)/NGW%20cleaned%20data%20v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harepoint/sites/policyprojects/PolicyDataSets/Next%20Generation%20Winchester%20(NGW)/NGW%20cleaned%20data%20v2%20-%20cross%20ref%20Q9%20again.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harepoint/sites/policyprojects/PolicyDataSets/Next%20Generation%20Winchester%20(NGW)/NGW%20cleaned%20data%20v1%20-%20cross%20ref%20Q10.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harepoint/sites/policyprojects/PolicyDataSets/Next%20Generation%20Winchester%20(NGW)/NGW%20cleaned%20data%20v1%20-%20cross%20ref%20Q11.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harepoint/sites/policyprojects/PolicyDataSets/Next%20Generation%20Winchester%20(NGW)/NGW%20cleaned%20data%20v2.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harepoint/sites/policyprojects/PolicyDataSets/Next%20Generation%20Winchester%20(NGW)/NGW%20cleaned%20data%20v2.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harepoint/sites/policyprojects/PolicyDataSets/Next%20Generation%20Winchester%20(NGW)/NGW%20cleaned%20data%20v1%20-%20cross%20ref%20Q14.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harepoint/sites/policyprojects/PolicyDataSets/Next%20Generation%20Winchester%20(NGW)/NGW%20cleaned%20data%20v1%20-%20cross%20ref%20Q15.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harepoint/sites/policyprojects/PolicyDataSets/Next%20Generation%20Winchester%20(NGW)/NGW%20cleaned%20data%20v2.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harepoint/sites/policyprojects/PolicyDataSets/Next%20Generation%20Winchester%20(NGW)/NGW%20cleaned%20data%20v2.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harepoint/sites/policyprojects/PolicyDataSets/Next%20Generation%20Winchester%20(NGW)/NGW%20cleaned%20data%20v2.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http://sharepoint/sites/policyprojects/PolicyDataSets/Next%20Generation%20Winchester%20(NGW)/NGW%20cleaned%20data%20v2.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harepoint/sites/policyprojects/PolicyDataSets/Next%20Generation%20Winchester%20(NGW)/NGW%20cleaned%20data%20v2.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http://sharepoint/sites/policyprojects/PolicyDataSets/Next%20Generation%20Winchester%20(NGW)/NGW%20any%20other%20comments.xlsx" TargetMode="External"/><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oleObject" Target="http://sharepoint/sites/policyprojects/PolicyDataSets/Next%20Generation%20Winchester%20(NGW)/NGW%20cleaned%20data%20v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harepoint/sites/policyprojects/PolicyDataSets/Next%20Generation%20Winchester%20(NGW)/NGW%20cleaned%20dat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harepoint/sites/policyprojects/PolicyDataSets/Next%20Generation%20Winchester%20(NGW)/NGW%20cleaned%20data%20v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harepoint/sites/policyprojects/PolicyDataSets/Next%20Generation%20Winchester%20(NGW)/NGW%20cleaned%20data%20v2.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harepoint/sites/policyprojects/PolicyDataSets/Next%20Generation%20Winchester%20(NGW)/NGW%20cleaned%20data%20v2.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670682730923693E-2"/>
          <c:y val="1.7204301075268817E-2"/>
          <c:w val="0.96465863453815259"/>
          <c:h val="0.52740502940091205"/>
        </c:manualLayout>
      </c:layout>
      <c:barChart>
        <c:barDir val="col"/>
        <c:grouping val="clustered"/>
        <c:varyColors val="0"/>
        <c:ser>
          <c:idx val="0"/>
          <c:order val="0"/>
          <c:tx>
            <c:strRef>
              <c:f>'Employment status'!$B$24</c:f>
              <c:strCache>
                <c:ptCount val="1"/>
                <c:pt idx="0">
                  <c:v>NGW survey</c:v>
                </c:pt>
              </c:strCache>
            </c:strRef>
          </c:tx>
          <c:spPr>
            <a:solidFill>
              <a:srgbClr val="7D22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'Employment status'!$A$25:$A$32</c:f>
              <c:strCache>
                <c:ptCount val="8"/>
                <c:pt idx="0">
                  <c:v>Employed (full-time)</c:v>
                </c:pt>
                <c:pt idx="1">
                  <c:v>Student</c:v>
                </c:pt>
                <c:pt idx="2">
                  <c:v>Employed (part-time)</c:v>
                </c:pt>
                <c:pt idx="3">
                  <c:v>Unemployed</c:v>
                </c:pt>
                <c:pt idx="4">
                  <c:v>Self-employed</c:v>
                </c:pt>
                <c:pt idx="5">
                  <c:v>Other </c:v>
                </c:pt>
                <c:pt idx="6">
                  <c:v>Full time parent</c:v>
                </c:pt>
                <c:pt idx="7">
                  <c:v>Carer</c:v>
                </c:pt>
              </c:strCache>
            </c:strRef>
          </c:cat>
          <c:val>
            <c:numRef>
              <c:f>'Employment status'!$B$25:$B$32</c:f>
              <c:numCache>
                <c:formatCode>0.0%</c:formatCode>
                <c:ptCount val="8"/>
                <c:pt idx="0">
                  <c:v>0.5417515274949084</c:v>
                </c:pt>
                <c:pt idx="1">
                  <c:v>0.26883910386965376</c:v>
                </c:pt>
                <c:pt idx="2">
                  <c:v>6.9246435845213852E-2</c:v>
                </c:pt>
                <c:pt idx="3">
                  <c:v>5.2953156822810592E-2</c:v>
                </c:pt>
                <c:pt idx="4">
                  <c:v>2.6476578411405296E-2</c:v>
                </c:pt>
                <c:pt idx="5">
                  <c:v>2.4439918533604887E-2</c:v>
                </c:pt>
                <c:pt idx="6">
                  <c:v>1.4256619144602852E-2</c:v>
                </c:pt>
                <c:pt idx="7">
                  <c:v>2.0366598778004071E-3</c:v>
                </c:pt>
              </c:numCache>
            </c:numRef>
          </c:val>
          <c:extLst>
            <c:ext xmlns:c16="http://schemas.microsoft.com/office/drawing/2014/chart" uri="{C3380CC4-5D6E-409C-BE32-E72D297353CC}">
              <c16:uniqueId val="{00000000-5382-45DD-9647-F6F107718DB9}"/>
            </c:ext>
          </c:extLst>
        </c:ser>
        <c:dLbls>
          <c:showLegendKey val="0"/>
          <c:showVal val="0"/>
          <c:showCatName val="0"/>
          <c:showSerName val="0"/>
          <c:showPercent val="0"/>
          <c:showBubbleSize val="0"/>
        </c:dLbls>
        <c:gapWidth val="219"/>
        <c:overlap val="-27"/>
        <c:axId val="682965312"/>
        <c:axId val="682968592"/>
      </c:barChart>
      <c:catAx>
        <c:axId val="682965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82968592"/>
        <c:crosses val="autoZero"/>
        <c:auto val="1"/>
        <c:lblAlgn val="ctr"/>
        <c:lblOffset val="100"/>
        <c:noMultiLvlLbl val="0"/>
      </c:catAx>
      <c:valAx>
        <c:axId val="682968592"/>
        <c:scaling>
          <c:orientation val="minMax"/>
        </c:scaling>
        <c:delete val="1"/>
        <c:axPos val="l"/>
        <c:numFmt formatCode="0.0%" sourceLinked="1"/>
        <c:majorTickMark val="none"/>
        <c:minorTickMark val="none"/>
        <c:tickLblPos val="nextTo"/>
        <c:crossAx val="682965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000" baseline="0" dirty="0" smtClean="0">
                <a:latin typeface="Arial" panose="020B0604020202020204" pitchFamily="34" charset="0"/>
                <a:cs typeface="Arial" panose="020B0604020202020204" pitchFamily="34" charset="0"/>
              </a:rPr>
              <a:t>Which of the following are the main barriers to moving into your own home in the Winchester City Council district area?</a:t>
            </a:r>
            <a:endParaRPr lang="en-US" sz="1000" dirty="0">
              <a:latin typeface="Arial" panose="020B0604020202020204" pitchFamily="34" charset="0"/>
              <a:cs typeface="Arial" panose="020B0604020202020204" pitchFamily="34" charset="0"/>
            </a:endParaRPr>
          </a:p>
        </c:rich>
      </c:tx>
      <c:layout>
        <c:manualLayout>
          <c:xMode val="edge"/>
          <c:yMode val="edge"/>
          <c:x val="0.12108689312386675"/>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8012603497026642E-2"/>
          <c:y val="7.5087488498376501E-2"/>
          <c:w val="0.90427403096352088"/>
          <c:h val="0.75007400521854539"/>
        </c:manualLayout>
      </c:layout>
      <c:barChart>
        <c:barDir val="bar"/>
        <c:grouping val="percentStacked"/>
        <c:varyColors val="0"/>
        <c:ser>
          <c:idx val="0"/>
          <c:order val="0"/>
          <c:tx>
            <c:strRef>
              <c:f>'Total chart'!$A$2</c:f>
              <c:strCache>
                <c:ptCount val="1"/>
                <c:pt idx="0">
                  <c:v>Cost of buying</c:v>
                </c:pt>
              </c:strCache>
            </c:strRef>
          </c:tx>
          <c:spPr>
            <a:solidFill>
              <a:srgbClr val="7D22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 chart'!$B$1:$J$1</c:f>
              <c:strCache>
                <c:ptCount val="9"/>
                <c:pt idx="0">
                  <c:v>33-35</c:v>
                </c:pt>
                <c:pt idx="1">
                  <c:v>28-32</c:v>
                </c:pt>
                <c:pt idx="2">
                  <c:v>23-27</c:v>
                </c:pt>
                <c:pt idx="3">
                  <c:v>18-22</c:v>
                </c:pt>
                <c:pt idx="5">
                  <c:v>Female</c:v>
                </c:pt>
                <c:pt idx="6">
                  <c:v>Male</c:v>
                </c:pt>
                <c:pt idx="8">
                  <c:v>Total</c:v>
                </c:pt>
              </c:strCache>
            </c:strRef>
          </c:cat>
          <c:val>
            <c:numRef>
              <c:f>'Total chart'!$B$2:$J$2</c:f>
              <c:numCache>
                <c:formatCode>0.0%</c:formatCode>
                <c:ptCount val="9"/>
                <c:pt idx="0">
                  <c:v>0.34899999999999998</c:v>
                </c:pt>
                <c:pt idx="1">
                  <c:v>0.34599999999999997</c:v>
                </c:pt>
                <c:pt idx="2">
                  <c:v>0.33300000000000002</c:v>
                </c:pt>
                <c:pt idx="3">
                  <c:v>0.25700000000000001</c:v>
                </c:pt>
                <c:pt idx="5">
                  <c:v>0.308</c:v>
                </c:pt>
                <c:pt idx="6">
                  <c:v>0.312</c:v>
                </c:pt>
                <c:pt idx="8">
                  <c:v>0.30697278911564624</c:v>
                </c:pt>
              </c:numCache>
            </c:numRef>
          </c:val>
          <c:extLst>
            <c:ext xmlns:c16="http://schemas.microsoft.com/office/drawing/2014/chart" uri="{C3380CC4-5D6E-409C-BE32-E72D297353CC}">
              <c16:uniqueId val="{00000000-8D7D-4233-A9F4-B137230AEF49}"/>
            </c:ext>
          </c:extLst>
        </c:ser>
        <c:ser>
          <c:idx val="1"/>
          <c:order val="1"/>
          <c:tx>
            <c:strRef>
              <c:f>'Total chart'!$A$3</c:f>
              <c:strCache>
                <c:ptCount val="1"/>
                <c:pt idx="0">
                  <c:v>Cost of renting</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 chart'!$B$1:$J$1</c:f>
              <c:strCache>
                <c:ptCount val="9"/>
                <c:pt idx="0">
                  <c:v>33-35</c:v>
                </c:pt>
                <c:pt idx="1">
                  <c:v>28-32</c:v>
                </c:pt>
                <c:pt idx="2">
                  <c:v>23-27</c:v>
                </c:pt>
                <c:pt idx="3">
                  <c:v>18-22</c:v>
                </c:pt>
                <c:pt idx="5">
                  <c:v>Female</c:v>
                </c:pt>
                <c:pt idx="6">
                  <c:v>Male</c:v>
                </c:pt>
                <c:pt idx="8">
                  <c:v>Total</c:v>
                </c:pt>
              </c:strCache>
            </c:strRef>
          </c:cat>
          <c:val>
            <c:numRef>
              <c:f>'Total chart'!$B$3:$J$3</c:f>
              <c:numCache>
                <c:formatCode>0.0%</c:formatCode>
                <c:ptCount val="9"/>
                <c:pt idx="0">
                  <c:v>0.111</c:v>
                </c:pt>
                <c:pt idx="1">
                  <c:v>0.115</c:v>
                </c:pt>
                <c:pt idx="2">
                  <c:v>0.16500000000000001</c:v>
                </c:pt>
                <c:pt idx="3">
                  <c:v>0.23</c:v>
                </c:pt>
                <c:pt idx="5">
                  <c:v>0.17199999999999999</c:v>
                </c:pt>
                <c:pt idx="6">
                  <c:v>0.17199999999999999</c:v>
                </c:pt>
                <c:pt idx="8">
                  <c:v>0.179421768707483</c:v>
                </c:pt>
              </c:numCache>
            </c:numRef>
          </c:val>
          <c:extLst>
            <c:ext xmlns:c16="http://schemas.microsoft.com/office/drawing/2014/chart" uri="{C3380CC4-5D6E-409C-BE32-E72D297353CC}">
              <c16:uniqueId val="{00000001-8D7D-4233-A9F4-B137230AEF49}"/>
            </c:ext>
          </c:extLst>
        </c:ser>
        <c:ser>
          <c:idx val="2"/>
          <c:order val="2"/>
          <c:tx>
            <c:strRef>
              <c:f>'Total chart'!$A$4</c:f>
              <c:strCache>
                <c:ptCount val="1"/>
                <c:pt idx="0">
                  <c:v>Location of affordable housing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 chart'!$B$1:$J$1</c:f>
              <c:strCache>
                <c:ptCount val="9"/>
                <c:pt idx="0">
                  <c:v>33-35</c:v>
                </c:pt>
                <c:pt idx="1">
                  <c:v>28-32</c:v>
                </c:pt>
                <c:pt idx="2">
                  <c:v>23-27</c:v>
                </c:pt>
                <c:pt idx="3">
                  <c:v>18-22</c:v>
                </c:pt>
                <c:pt idx="5">
                  <c:v>Female</c:v>
                </c:pt>
                <c:pt idx="6">
                  <c:v>Male</c:v>
                </c:pt>
                <c:pt idx="8">
                  <c:v>Total</c:v>
                </c:pt>
              </c:strCache>
            </c:strRef>
          </c:cat>
          <c:val>
            <c:numRef>
              <c:f>'Total chart'!$B$4:$J$4</c:f>
              <c:numCache>
                <c:formatCode>0.0%</c:formatCode>
                <c:ptCount val="9"/>
                <c:pt idx="0">
                  <c:v>0.13500000000000001</c:v>
                </c:pt>
                <c:pt idx="1">
                  <c:v>0.17699999999999999</c:v>
                </c:pt>
                <c:pt idx="2">
                  <c:v>0.17399999999999999</c:v>
                </c:pt>
                <c:pt idx="3">
                  <c:v>0.14399999999999999</c:v>
                </c:pt>
                <c:pt idx="5">
                  <c:v>0.152</c:v>
                </c:pt>
                <c:pt idx="6">
                  <c:v>0.17</c:v>
                </c:pt>
                <c:pt idx="8">
                  <c:v>0.16666666666666666</c:v>
                </c:pt>
              </c:numCache>
            </c:numRef>
          </c:val>
          <c:extLst>
            <c:ext xmlns:c16="http://schemas.microsoft.com/office/drawing/2014/chart" uri="{C3380CC4-5D6E-409C-BE32-E72D297353CC}">
              <c16:uniqueId val="{00000002-8D7D-4233-A9F4-B137230AEF49}"/>
            </c:ext>
          </c:extLst>
        </c:ser>
        <c:ser>
          <c:idx val="3"/>
          <c:order val="3"/>
          <c:tx>
            <c:strRef>
              <c:f>'Total chart'!$A$5</c:f>
              <c:strCache>
                <c:ptCount val="1"/>
                <c:pt idx="0">
                  <c:v>Salary</c:v>
                </c:pt>
              </c:strCache>
            </c:strRef>
          </c:tx>
          <c:spPr>
            <a:solidFill>
              <a:srgbClr val="7A99A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 chart'!$B$1:$J$1</c:f>
              <c:strCache>
                <c:ptCount val="9"/>
                <c:pt idx="0">
                  <c:v>33-35</c:v>
                </c:pt>
                <c:pt idx="1">
                  <c:v>28-32</c:v>
                </c:pt>
                <c:pt idx="2">
                  <c:v>23-27</c:v>
                </c:pt>
                <c:pt idx="3">
                  <c:v>18-22</c:v>
                </c:pt>
                <c:pt idx="5">
                  <c:v>Female</c:v>
                </c:pt>
                <c:pt idx="6">
                  <c:v>Male</c:v>
                </c:pt>
                <c:pt idx="8">
                  <c:v>Total</c:v>
                </c:pt>
              </c:strCache>
            </c:strRef>
          </c:cat>
          <c:val>
            <c:numRef>
              <c:f>'Total chart'!$B$5:$J$5</c:f>
              <c:numCache>
                <c:formatCode>0.0%</c:formatCode>
                <c:ptCount val="9"/>
                <c:pt idx="0">
                  <c:v>0.151</c:v>
                </c:pt>
                <c:pt idx="1">
                  <c:v>0.115</c:v>
                </c:pt>
                <c:pt idx="2">
                  <c:v>0.10100000000000001</c:v>
                </c:pt>
                <c:pt idx="3">
                  <c:v>6.0999999999999999E-2</c:v>
                </c:pt>
                <c:pt idx="5">
                  <c:v>8.5999999999999993E-2</c:v>
                </c:pt>
                <c:pt idx="6">
                  <c:v>0.11</c:v>
                </c:pt>
                <c:pt idx="8">
                  <c:v>9.5238095238095233E-2</c:v>
                </c:pt>
              </c:numCache>
            </c:numRef>
          </c:val>
          <c:extLst>
            <c:ext xmlns:c16="http://schemas.microsoft.com/office/drawing/2014/chart" uri="{C3380CC4-5D6E-409C-BE32-E72D297353CC}">
              <c16:uniqueId val="{00000003-8D7D-4233-A9F4-B137230AEF49}"/>
            </c:ext>
          </c:extLst>
        </c:ser>
        <c:ser>
          <c:idx val="4"/>
          <c:order val="4"/>
          <c:tx>
            <c:strRef>
              <c:f>'Total chart'!$A$6</c:f>
              <c:strCache>
                <c:ptCount val="1"/>
                <c:pt idx="0">
                  <c:v>Career opportunities</c:v>
                </c:pt>
              </c:strCache>
            </c:strRef>
          </c:tx>
          <c:spPr>
            <a:solidFill>
              <a:srgbClr val="8571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 chart'!$B$1:$J$1</c:f>
              <c:strCache>
                <c:ptCount val="9"/>
                <c:pt idx="0">
                  <c:v>33-35</c:v>
                </c:pt>
                <c:pt idx="1">
                  <c:v>28-32</c:v>
                </c:pt>
                <c:pt idx="2">
                  <c:v>23-27</c:v>
                </c:pt>
                <c:pt idx="3">
                  <c:v>18-22</c:v>
                </c:pt>
                <c:pt idx="5">
                  <c:v>Female</c:v>
                </c:pt>
                <c:pt idx="6">
                  <c:v>Male</c:v>
                </c:pt>
                <c:pt idx="8">
                  <c:v>Total</c:v>
                </c:pt>
              </c:strCache>
            </c:strRef>
          </c:cat>
          <c:val>
            <c:numRef>
              <c:f>'Total chart'!$B$6:$J$6</c:f>
              <c:numCache>
                <c:formatCode>0.0%</c:formatCode>
                <c:ptCount val="9"/>
                <c:pt idx="0">
                  <c:v>4.1000000000000002E-2</c:v>
                </c:pt>
                <c:pt idx="1">
                  <c:v>0.05</c:v>
                </c:pt>
                <c:pt idx="2">
                  <c:v>4.5999999999999999E-2</c:v>
                </c:pt>
                <c:pt idx="3">
                  <c:v>7.3999999999999996E-2</c:v>
                </c:pt>
                <c:pt idx="5">
                  <c:v>5.3999999999999999E-2</c:v>
                </c:pt>
                <c:pt idx="6">
                  <c:v>5.3999999999999999E-2</c:v>
                </c:pt>
                <c:pt idx="8">
                  <c:v>5.2721088435374153E-2</c:v>
                </c:pt>
              </c:numCache>
            </c:numRef>
          </c:val>
          <c:extLst>
            <c:ext xmlns:c16="http://schemas.microsoft.com/office/drawing/2014/chart" uri="{C3380CC4-5D6E-409C-BE32-E72D297353CC}">
              <c16:uniqueId val="{00000004-8D7D-4233-A9F4-B137230AEF49}"/>
            </c:ext>
          </c:extLst>
        </c:ser>
        <c:dLbls>
          <c:showLegendKey val="0"/>
          <c:showVal val="0"/>
          <c:showCatName val="0"/>
          <c:showSerName val="0"/>
          <c:showPercent val="0"/>
          <c:showBubbleSize val="0"/>
        </c:dLbls>
        <c:gapWidth val="150"/>
        <c:overlap val="100"/>
        <c:axId val="596877448"/>
        <c:axId val="596869904"/>
      </c:barChart>
      <c:catAx>
        <c:axId val="596877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96869904"/>
        <c:crosses val="autoZero"/>
        <c:auto val="1"/>
        <c:lblAlgn val="ctr"/>
        <c:lblOffset val="100"/>
        <c:noMultiLvlLbl val="0"/>
      </c:catAx>
      <c:valAx>
        <c:axId val="596869904"/>
        <c:scaling>
          <c:orientation val="minMax"/>
        </c:scaling>
        <c:delete val="1"/>
        <c:axPos val="b"/>
        <c:numFmt formatCode="0%" sourceLinked="1"/>
        <c:majorTickMark val="none"/>
        <c:minorTickMark val="none"/>
        <c:tickLblPos val="nextTo"/>
        <c:crossAx val="596877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000" baseline="0" dirty="0" smtClean="0">
                <a:latin typeface="Arial" panose="020B0604020202020204" pitchFamily="34" charset="0"/>
                <a:cs typeface="Arial" panose="020B0604020202020204" pitchFamily="34" charset="0"/>
              </a:rPr>
              <a:t>What is important to you when considering buying/ renting in the Winchester district?</a:t>
            </a:r>
            <a:endParaRPr lang="en-US" sz="1000"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8012603497026642E-2"/>
          <c:y val="7.5087488498376501E-2"/>
          <c:w val="0.90427403096352088"/>
          <c:h val="0.75007400521854539"/>
        </c:manualLayout>
      </c:layout>
      <c:barChart>
        <c:barDir val="bar"/>
        <c:grouping val="percentStacked"/>
        <c:varyColors val="0"/>
        <c:ser>
          <c:idx val="0"/>
          <c:order val="0"/>
          <c:tx>
            <c:strRef>
              <c:f>'Total charts '!$A$2</c:f>
              <c:strCache>
                <c:ptCount val="1"/>
                <c:pt idx="0">
                  <c:v>Cost of buying and renting</c:v>
                </c:pt>
              </c:strCache>
            </c:strRef>
          </c:tx>
          <c:spPr>
            <a:solidFill>
              <a:srgbClr val="7D22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 charts '!$B$1:$J$1</c:f>
              <c:strCache>
                <c:ptCount val="9"/>
                <c:pt idx="0">
                  <c:v>33-35</c:v>
                </c:pt>
                <c:pt idx="1">
                  <c:v>28-32</c:v>
                </c:pt>
                <c:pt idx="2">
                  <c:v>23-27</c:v>
                </c:pt>
                <c:pt idx="3">
                  <c:v>18-22</c:v>
                </c:pt>
                <c:pt idx="5">
                  <c:v>Female</c:v>
                </c:pt>
                <c:pt idx="6">
                  <c:v>Male</c:v>
                </c:pt>
                <c:pt idx="8">
                  <c:v>Total</c:v>
                </c:pt>
              </c:strCache>
            </c:strRef>
          </c:cat>
          <c:val>
            <c:numRef>
              <c:f>'Total charts '!$B$2:$J$2</c:f>
              <c:numCache>
                <c:formatCode>0.0%</c:formatCode>
                <c:ptCount val="9"/>
                <c:pt idx="0">
                  <c:v>0.18099999999999999</c:v>
                </c:pt>
                <c:pt idx="1">
                  <c:v>0.17899999999999999</c:v>
                </c:pt>
                <c:pt idx="2">
                  <c:v>0.19600000000000001</c:v>
                </c:pt>
                <c:pt idx="3">
                  <c:v>0.19500000000000001</c:v>
                </c:pt>
                <c:pt idx="5">
                  <c:v>0.193</c:v>
                </c:pt>
                <c:pt idx="6">
                  <c:v>0.185</c:v>
                </c:pt>
                <c:pt idx="8">
                  <c:v>0.19</c:v>
                </c:pt>
              </c:numCache>
            </c:numRef>
          </c:val>
          <c:extLst>
            <c:ext xmlns:c16="http://schemas.microsoft.com/office/drawing/2014/chart" uri="{C3380CC4-5D6E-409C-BE32-E72D297353CC}">
              <c16:uniqueId val="{00000000-40CC-435B-BCDF-8239280FF7F1}"/>
            </c:ext>
          </c:extLst>
        </c:ser>
        <c:ser>
          <c:idx val="1"/>
          <c:order val="1"/>
          <c:tx>
            <c:strRef>
              <c:f>'Total charts '!$A$3</c:f>
              <c:strCache>
                <c:ptCount val="1"/>
                <c:pt idx="0">
                  <c:v>Feeling safe</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 charts '!$B$1:$J$1</c:f>
              <c:strCache>
                <c:ptCount val="9"/>
                <c:pt idx="0">
                  <c:v>33-35</c:v>
                </c:pt>
                <c:pt idx="1">
                  <c:v>28-32</c:v>
                </c:pt>
                <c:pt idx="2">
                  <c:v>23-27</c:v>
                </c:pt>
                <c:pt idx="3">
                  <c:v>18-22</c:v>
                </c:pt>
                <c:pt idx="5">
                  <c:v>Female</c:v>
                </c:pt>
                <c:pt idx="6">
                  <c:v>Male</c:v>
                </c:pt>
                <c:pt idx="8">
                  <c:v>Total</c:v>
                </c:pt>
              </c:strCache>
            </c:strRef>
          </c:cat>
          <c:val>
            <c:numRef>
              <c:f>'Total charts '!$B$3:$J$3</c:f>
              <c:numCache>
                <c:formatCode>0.0%</c:formatCode>
                <c:ptCount val="9"/>
                <c:pt idx="0">
                  <c:v>0.06</c:v>
                </c:pt>
                <c:pt idx="1">
                  <c:v>8.2000000000000003E-2</c:v>
                </c:pt>
                <c:pt idx="2">
                  <c:v>6.4000000000000001E-2</c:v>
                </c:pt>
                <c:pt idx="3">
                  <c:v>9.6000000000000002E-2</c:v>
                </c:pt>
                <c:pt idx="5">
                  <c:v>9.1999999999999998E-2</c:v>
                </c:pt>
                <c:pt idx="6">
                  <c:v>5.1999999999999998E-2</c:v>
                </c:pt>
                <c:pt idx="8">
                  <c:v>7.8E-2</c:v>
                </c:pt>
              </c:numCache>
            </c:numRef>
          </c:val>
          <c:extLst>
            <c:ext xmlns:c16="http://schemas.microsoft.com/office/drawing/2014/chart" uri="{C3380CC4-5D6E-409C-BE32-E72D297353CC}">
              <c16:uniqueId val="{00000001-40CC-435B-BCDF-8239280FF7F1}"/>
            </c:ext>
          </c:extLst>
        </c:ser>
        <c:ser>
          <c:idx val="2"/>
          <c:order val="2"/>
          <c:tx>
            <c:strRef>
              <c:f>'Total charts '!$A$4</c:f>
              <c:strCache>
                <c:ptCount val="1"/>
                <c:pt idx="0">
                  <c:v>Deposit (buying or renting)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 charts '!$B$1:$J$1</c:f>
              <c:strCache>
                <c:ptCount val="9"/>
                <c:pt idx="0">
                  <c:v>33-35</c:v>
                </c:pt>
                <c:pt idx="1">
                  <c:v>28-32</c:v>
                </c:pt>
                <c:pt idx="2">
                  <c:v>23-27</c:v>
                </c:pt>
                <c:pt idx="3">
                  <c:v>18-22</c:v>
                </c:pt>
                <c:pt idx="5">
                  <c:v>Female</c:v>
                </c:pt>
                <c:pt idx="6">
                  <c:v>Male</c:v>
                </c:pt>
                <c:pt idx="8">
                  <c:v>Total</c:v>
                </c:pt>
              </c:strCache>
            </c:strRef>
          </c:cat>
          <c:val>
            <c:numRef>
              <c:f>'Total charts '!$B$4:$J$4</c:f>
              <c:numCache>
                <c:formatCode>0.0%</c:formatCode>
                <c:ptCount val="9"/>
                <c:pt idx="0">
                  <c:v>7.1999999999999995E-2</c:v>
                </c:pt>
                <c:pt idx="1">
                  <c:v>6.3E-2</c:v>
                </c:pt>
                <c:pt idx="2">
                  <c:v>8.4000000000000005E-2</c:v>
                </c:pt>
                <c:pt idx="3">
                  <c:v>4.9000000000000002E-2</c:v>
                </c:pt>
                <c:pt idx="5">
                  <c:v>6.2E-2</c:v>
                </c:pt>
                <c:pt idx="6">
                  <c:v>7.1999999999999995E-2</c:v>
                </c:pt>
                <c:pt idx="8">
                  <c:v>6.6000000000000003E-2</c:v>
                </c:pt>
              </c:numCache>
            </c:numRef>
          </c:val>
          <c:extLst>
            <c:ext xmlns:c16="http://schemas.microsoft.com/office/drawing/2014/chart" uri="{C3380CC4-5D6E-409C-BE32-E72D297353CC}">
              <c16:uniqueId val="{00000002-40CC-435B-BCDF-8239280FF7F1}"/>
            </c:ext>
          </c:extLst>
        </c:ser>
        <c:ser>
          <c:idx val="3"/>
          <c:order val="3"/>
          <c:tx>
            <c:strRef>
              <c:f>'Total charts '!$A$5</c:f>
              <c:strCache>
                <c:ptCount val="1"/>
                <c:pt idx="0">
                  <c:v>Affordable housing and renting options</c:v>
                </c:pt>
              </c:strCache>
            </c:strRef>
          </c:tx>
          <c:spPr>
            <a:solidFill>
              <a:srgbClr val="7A99A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 charts '!$B$1:$J$1</c:f>
              <c:strCache>
                <c:ptCount val="9"/>
                <c:pt idx="0">
                  <c:v>33-35</c:v>
                </c:pt>
                <c:pt idx="1">
                  <c:v>28-32</c:v>
                </c:pt>
                <c:pt idx="2">
                  <c:v>23-27</c:v>
                </c:pt>
                <c:pt idx="3">
                  <c:v>18-22</c:v>
                </c:pt>
                <c:pt idx="5">
                  <c:v>Female</c:v>
                </c:pt>
                <c:pt idx="6">
                  <c:v>Male</c:v>
                </c:pt>
                <c:pt idx="8">
                  <c:v>Total</c:v>
                </c:pt>
              </c:strCache>
            </c:strRef>
          </c:cat>
          <c:val>
            <c:numRef>
              <c:f>'Total charts '!$B$5:$J$5</c:f>
              <c:numCache>
                <c:formatCode>0.0%</c:formatCode>
                <c:ptCount val="9"/>
                <c:pt idx="0">
                  <c:v>4.2000000000000003E-2</c:v>
                </c:pt>
                <c:pt idx="1">
                  <c:v>7.0000000000000007E-2</c:v>
                </c:pt>
                <c:pt idx="2">
                  <c:v>6.3E-2</c:v>
                </c:pt>
                <c:pt idx="3">
                  <c:v>7.8E-2</c:v>
                </c:pt>
                <c:pt idx="5">
                  <c:v>6.5000000000000002E-2</c:v>
                </c:pt>
                <c:pt idx="6">
                  <c:v>7.0000000000000007E-2</c:v>
                </c:pt>
                <c:pt idx="8">
                  <c:v>6.6000000000000003E-2</c:v>
                </c:pt>
              </c:numCache>
            </c:numRef>
          </c:val>
          <c:extLst>
            <c:ext xmlns:c16="http://schemas.microsoft.com/office/drawing/2014/chart" uri="{C3380CC4-5D6E-409C-BE32-E72D297353CC}">
              <c16:uniqueId val="{00000003-40CC-435B-BCDF-8239280FF7F1}"/>
            </c:ext>
          </c:extLst>
        </c:ser>
        <c:ser>
          <c:idx val="4"/>
          <c:order val="4"/>
          <c:tx>
            <c:strRef>
              <c:f>'Total charts '!$A$6</c:f>
              <c:strCache>
                <c:ptCount val="1"/>
                <c:pt idx="0">
                  <c:v>Open space and parks</c:v>
                </c:pt>
              </c:strCache>
            </c:strRef>
          </c:tx>
          <c:spPr>
            <a:solidFill>
              <a:srgbClr val="8571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 charts '!$B$1:$J$1</c:f>
              <c:strCache>
                <c:ptCount val="9"/>
                <c:pt idx="0">
                  <c:v>33-35</c:v>
                </c:pt>
                <c:pt idx="1">
                  <c:v>28-32</c:v>
                </c:pt>
                <c:pt idx="2">
                  <c:v>23-27</c:v>
                </c:pt>
                <c:pt idx="3">
                  <c:v>18-22</c:v>
                </c:pt>
                <c:pt idx="5">
                  <c:v>Female</c:v>
                </c:pt>
                <c:pt idx="6">
                  <c:v>Male</c:v>
                </c:pt>
                <c:pt idx="8">
                  <c:v>Total</c:v>
                </c:pt>
              </c:strCache>
            </c:strRef>
          </c:cat>
          <c:val>
            <c:numRef>
              <c:f>'Total charts '!$B$6:$J$6</c:f>
              <c:numCache>
                <c:formatCode>0.0%</c:formatCode>
                <c:ptCount val="9"/>
                <c:pt idx="0">
                  <c:v>9.4E-2</c:v>
                </c:pt>
                <c:pt idx="1">
                  <c:v>8.199999999999999E-2</c:v>
                </c:pt>
                <c:pt idx="2">
                  <c:v>0.06</c:v>
                </c:pt>
                <c:pt idx="3">
                  <c:v>4.2999999999999997E-2</c:v>
                </c:pt>
                <c:pt idx="5">
                  <c:v>7.2000000000000008E-2</c:v>
                </c:pt>
                <c:pt idx="6">
                  <c:v>4.8000000000000001E-2</c:v>
                </c:pt>
                <c:pt idx="8">
                  <c:v>6.4000000000000001E-2</c:v>
                </c:pt>
              </c:numCache>
            </c:numRef>
          </c:val>
          <c:extLst>
            <c:ext xmlns:c16="http://schemas.microsoft.com/office/drawing/2014/chart" uri="{C3380CC4-5D6E-409C-BE32-E72D297353CC}">
              <c16:uniqueId val="{00000004-40CC-435B-BCDF-8239280FF7F1}"/>
            </c:ext>
          </c:extLst>
        </c:ser>
        <c:dLbls>
          <c:dLblPos val="ctr"/>
          <c:showLegendKey val="0"/>
          <c:showVal val="1"/>
          <c:showCatName val="0"/>
          <c:showSerName val="0"/>
          <c:showPercent val="0"/>
          <c:showBubbleSize val="0"/>
        </c:dLbls>
        <c:gapWidth val="150"/>
        <c:overlap val="100"/>
        <c:axId val="596877448"/>
        <c:axId val="596869904"/>
      </c:barChart>
      <c:catAx>
        <c:axId val="596877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96869904"/>
        <c:crosses val="autoZero"/>
        <c:auto val="1"/>
        <c:lblAlgn val="ctr"/>
        <c:lblOffset val="100"/>
        <c:noMultiLvlLbl val="0"/>
      </c:catAx>
      <c:valAx>
        <c:axId val="596869904"/>
        <c:scaling>
          <c:orientation val="minMax"/>
        </c:scaling>
        <c:delete val="1"/>
        <c:axPos val="b"/>
        <c:numFmt formatCode="0%" sourceLinked="1"/>
        <c:majorTickMark val="none"/>
        <c:minorTickMark val="none"/>
        <c:tickLblPos val="nextTo"/>
        <c:crossAx val="596877448"/>
        <c:crosses val="autoZero"/>
        <c:crossBetween val="between"/>
      </c:valAx>
      <c:spPr>
        <a:noFill/>
        <a:ln>
          <a:noFill/>
        </a:ln>
        <a:effectLst/>
      </c:spPr>
    </c:plotArea>
    <c:legend>
      <c:legendPos val="b"/>
      <c:layout>
        <c:manualLayout>
          <c:xMode val="edge"/>
          <c:yMode val="edge"/>
          <c:x val="2.3508438256812102E-2"/>
          <c:y val="0.90168258906229926"/>
          <c:w val="0.95942422052315923"/>
          <c:h val="8.3045379378708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000" baseline="0" dirty="0" smtClean="0">
                <a:latin typeface="Arial" panose="020B0604020202020204" pitchFamily="34" charset="0"/>
                <a:cs typeface="Arial" panose="020B0604020202020204" pitchFamily="34" charset="0"/>
              </a:rPr>
              <a:t>Where in the Winchester City district would you like to live?</a:t>
            </a:r>
            <a:endParaRPr lang="en-US" sz="1000"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'Chart total'!$A$3</c:f>
              <c:strCache>
                <c:ptCount val="1"/>
                <c:pt idx="0">
                  <c:v>Winchester (city)</c:v>
                </c:pt>
              </c:strCache>
            </c:strRef>
          </c:tx>
          <c:spPr>
            <a:solidFill>
              <a:srgbClr val="7D22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total'!$B$2:$J$2</c:f>
              <c:strCache>
                <c:ptCount val="9"/>
                <c:pt idx="0">
                  <c:v>33-35</c:v>
                </c:pt>
                <c:pt idx="1">
                  <c:v>28-32</c:v>
                </c:pt>
                <c:pt idx="2">
                  <c:v>23-27</c:v>
                </c:pt>
                <c:pt idx="3">
                  <c:v>18-22</c:v>
                </c:pt>
                <c:pt idx="5">
                  <c:v>Female</c:v>
                </c:pt>
                <c:pt idx="6">
                  <c:v>Male</c:v>
                </c:pt>
                <c:pt idx="8">
                  <c:v>Total</c:v>
                </c:pt>
              </c:strCache>
            </c:strRef>
          </c:cat>
          <c:val>
            <c:numRef>
              <c:f>'Chart total'!$B$3:$J$3</c:f>
              <c:numCache>
                <c:formatCode>0.0%</c:formatCode>
                <c:ptCount val="9"/>
                <c:pt idx="0">
                  <c:v>0.254</c:v>
                </c:pt>
                <c:pt idx="1">
                  <c:v>0.16800000000000001</c:v>
                </c:pt>
                <c:pt idx="2">
                  <c:v>0.247</c:v>
                </c:pt>
                <c:pt idx="3">
                  <c:v>0.26100000000000001</c:v>
                </c:pt>
                <c:pt idx="5">
                  <c:v>0.23200000000000001</c:v>
                </c:pt>
                <c:pt idx="6">
                  <c:v>0.27500000000000002</c:v>
                </c:pt>
                <c:pt idx="8">
                  <c:v>0.23599999999999999</c:v>
                </c:pt>
              </c:numCache>
            </c:numRef>
          </c:val>
          <c:extLst>
            <c:ext xmlns:c16="http://schemas.microsoft.com/office/drawing/2014/chart" uri="{C3380CC4-5D6E-409C-BE32-E72D297353CC}">
              <c16:uniqueId val="{00000000-A73E-4392-9BDB-A8943BCB2AFB}"/>
            </c:ext>
          </c:extLst>
        </c:ser>
        <c:ser>
          <c:idx val="1"/>
          <c:order val="1"/>
          <c:tx>
            <c:strRef>
              <c:f>'Chart total'!$A$4</c:f>
              <c:strCache>
                <c:ptCount val="1"/>
                <c:pt idx="0">
                  <c:v>Kings Worthy</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total'!$B$2:$J$2</c:f>
              <c:strCache>
                <c:ptCount val="9"/>
                <c:pt idx="0">
                  <c:v>33-35</c:v>
                </c:pt>
                <c:pt idx="1">
                  <c:v>28-32</c:v>
                </c:pt>
                <c:pt idx="2">
                  <c:v>23-27</c:v>
                </c:pt>
                <c:pt idx="3">
                  <c:v>18-22</c:v>
                </c:pt>
                <c:pt idx="5">
                  <c:v>Female</c:v>
                </c:pt>
                <c:pt idx="6">
                  <c:v>Male</c:v>
                </c:pt>
                <c:pt idx="8">
                  <c:v>Total</c:v>
                </c:pt>
              </c:strCache>
            </c:strRef>
          </c:cat>
          <c:val>
            <c:numRef>
              <c:f>'Chart total'!$B$4:$J$4</c:f>
              <c:numCache>
                <c:formatCode>0.0%</c:formatCode>
                <c:ptCount val="9"/>
                <c:pt idx="0">
                  <c:v>0.09</c:v>
                </c:pt>
                <c:pt idx="1">
                  <c:v>0.04</c:v>
                </c:pt>
                <c:pt idx="2">
                  <c:v>0.104</c:v>
                </c:pt>
                <c:pt idx="3">
                  <c:v>8.5999999999999993E-2</c:v>
                </c:pt>
                <c:pt idx="5">
                  <c:v>0.08</c:v>
                </c:pt>
                <c:pt idx="6">
                  <c:v>8.4000000000000005E-2</c:v>
                </c:pt>
                <c:pt idx="8">
                  <c:v>8.3000000000000004E-2</c:v>
                </c:pt>
              </c:numCache>
            </c:numRef>
          </c:val>
          <c:extLst>
            <c:ext xmlns:c16="http://schemas.microsoft.com/office/drawing/2014/chart" uri="{C3380CC4-5D6E-409C-BE32-E72D297353CC}">
              <c16:uniqueId val="{00000001-A73E-4392-9BDB-A8943BCB2AFB}"/>
            </c:ext>
          </c:extLst>
        </c:ser>
        <c:ser>
          <c:idx val="2"/>
          <c:order val="2"/>
          <c:tx>
            <c:strRef>
              <c:f>'Chart total'!$A$5</c:f>
              <c:strCache>
                <c:ptCount val="1"/>
                <c:pt idx="0">
                  <c:v>Alresford</c:v>
                </c:pt>
              </c:strCache>
            </c:strRef>
          </c:tx>
          <c:spPr>
            <a:solidFill>
              <a:schemeClr val="accent3"/>
            </a:solidFill>
            <a:ln>
              <a:no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2-A73E-4392-9BDB-A8943BCB2AF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total'!$B$2:$J$2</c:f>
              <c:strCache>
                <c:ptCount val="9"/>
                <c:pt idx="0">
                  <c:v>33-35</c:v>
                </c:pt>
                <c:pt idx="1">
                  <c:v>28-32</c:v>
                </c:pt>
                <c:pt idx="2">
                  <c:v>23-27</c:v>
                </c:pt>
                <c:pt idx="3">
                  <c:v>18-22</c:v>
                </c:pt>
                <c:pt idx="5">
                  <c:v>Female</c:v>
                </c:pt>
                <c:pt idx="6">
                  <c:v>Male</c:v>
                </c:pt>
                <c:pt idx="8">
                  <c:v>Total</c:v>
                </c:pt>
              </c:strCache>
            </c:strRef>
          </c:cat>
          <c:val>
            <c:numRef>
              <c:f>'Chart total'!$B$5:$J$5</c:f>
              <c:numCache>
                <c:formatCode>0.0%</c:formatCode>
                <c:ptCount val="9"/>
                <c:pt idx="0">
                  <c:v>2.1999999999999999E-2</c:v>
                </c:pt>
                <c:pt idx="1">
                  <c:v>8.7999999999999995E-2</c:v>
                </c:pt>
                <c:pt idx="2">
                  <c:v>7.2999999999999995E-2</c:v>
                </c:pt>
                <c:pt idx="3">
                  <c:v>9.7000000000000003E-2</c:v>
                </c:pt>
                <c:pt idx="5">
                  <c:v>8.5000000000000006E-2</c:v>
                </c:pt>
                <c:pt idx="6">
                  <c:v>0</c:v>
                </c:pt>
                <c:pt idx="8">
                  <c:v>7.3999999999999996E-2</c:v>
                </c:pt>
              </c:numCache>
            </c:numRef>
          </c:val>
          <c:extLst>
            <c:ext xmlns:c16="http://schemas.microsoft.com/office/drawing/2014/chart" uri="{C3380CC4-5D6E-409C-BE32-E72D297353CC}">
              <c16:uniqueId val="{00000003-A73E-4392-9BDB-A8943BCB2AFB}"/>
            </c:ext>
          </c:extLst>
        </c:ser>
        <c:ser>
          <c:idx val="3"/>
          <c:order val="3"/>
          <c:tx>
            <c:strRef>
              <c:f>'Chart total'!$A$6</c:f>
              <c:strCache>
                <c:ptCount val="1"/>
                <c:pt idx="0">
                  <c:v>Badger Farm</c:v>
                </c:pt>
              </c:strCache>
            </c:strRef>
          </c:tx>
          <c:spPr>
            <a:solidFill>
              <a:srgbClr val="7A99A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total'!$B$2:$J$2</c:f>
              <c:strCache>
                <c:ptCount val="9"/>
                <c:pt idx="0">
                  <c:v>33-35</c:v>
                </c:pt>
                <c:pt idx="1">
                  <c:v>28-32</c:v>
                </c:pt>
                <c:pt idx="2">
                  <c:v>23-27</c:v>
                </c:pt>
                <c:pt idx="3">
                  <c:v>18-22</c:v>
                </c:pt>
                <c:pt idx="5">
                  <c:v>Female</c:v>
                </c:pt>
                <c:pt idx="6">
                  <c:v>Male</c:v>
                </c:pt>
                <c:pt idx="8">
                  <c:v>Total</c:v>
                </c:pt>
              </c:strCache>
            </c:strRef>
          </c:cat>
          <c:val>
            <c:numRef>
              <c:f>'Chart total'!$B$6:$J$6</c:f>
              <c:numCache>
                <c:formatCode>0.0%</c:formatCode>
                <c:ptCount val="9"/>
                <c:pt idx="0">
                  <c:v>8.2000000000000003E-2</c:v>
                </c:pt>
                <c:pt idx="1">
                  <c:v>0.06</c:v>
                </c:pt>
                <c:pt idx="2">
                  <c:v>6.3E-2</c:v>
                </c:pt>
                <c:pt idx="3">
                  <c:v>6.7000000000000004E-2</c:v>
                </c:pt>
                <c:pt idx="5">
                  <c:v>6.3E-2</c:v>
                </c:pt>
                <c:pt idx="6">
                  <c:v>1.7000000000000001E-2</c:v>
                </c:pt>
                <c:pt idx="8">
                  <c:v>6.8000000000000005E-2</c:v>
                </c:pt>
              </c:numCache>
            </c:numRef>
          </c:val>
          <c:extLst>
            <c:ext xmlns:c16="http://schemas.microsoft.com/office/drawing/2014/chart" uri="{C3380CC4-5D6E-409C-BE32-E72D297353CC}">
              <c16:uniqueId val="{00000004-A73E-4392-9BDB-A8943BCB2AFB}"/>
            </c:ext>
          </c:extLst>
        </c:ser>
        <c:ser>
          <c:idx val="4"/>
          <c:order val="4"/>
          <c:tx>
            <c:strRef>
              <c:f>'Chart total'!$A$7</c:f>
              <c:strCache>
                <c:ptCount val="1"/>
                <c:pt idx="0">
                  <c:v>I don't mind</c:v>
                </c:pt>
              </c:strCache>
            </c:strRef>
          </c:tx>
          <c:spPr>
            <a:solidFill>
              <a:srgbClr val="8571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total'!$B$2:$J$2</c:f>
              <c:strCache>
                <c:ptCount val="9"/>
                <c:pt idx="0">
                  <c:v>33-35</c:v>
                </c:pt>
                <c:pt idx="1">
                  <c:v>28-32</c:v>
                </c:pt>
                <c:pt idx="2">
                  <c:v>23-27</c:v>
                </c:pt>
                <c:pt idx="3">
                  <c:v>18-22</c:v>
                </c:pt>
                <c:pt idx="5">
                  <c:v>Female</c:v>
                </c:pt>
                <c:pt idx="6">
                  <c:v>Male</c:v>
                </c:pt>
                <c:pt idx="8">
                  <c:v>Total</c:v>
                </c:pt>
              </c:strCache>
            </c:strRef>
          </c:cat>
          <c:val>
            <c:numRef>
              <c:f>'Chart total'!$B$7:$J$7</c:f>
              <c:numCache>
                <c:formatCode>0.0%</c:formatCode>
                <c:ptCount val="9"/>
                <c:pt idx="0">
                  <c:v>6.7000000000000004E-2</c:v>
                </c:pt>
                <c:pt idx="1">
                  <c:v>7.5999999999999998E-2</c:v>
                </c:pt>
                <c:pt idx="2">
                  <c:v>4.4000000000000004E-2</c:v>
                </c:pt>
                <c:pt idx="3">
                  <c:v>6.4000000000000001E-2</c:v>
                </c:pt>
                <c:pt idx="5">
                  <c:v>0.06</c:v>
                </c:pt>
                <c:pt idx="6">
                  <c:v>6.7000000000000004E-2</c:v>
                </c:pt>
                <c:pt idx="8">
                  <c:v>6.3E-2</c:v>
                </c:pt>
              </c:numCache>
            </c:numRef>
          </c:val>
          <c:extLst>
            <c:ext xmlns:c16="http://schemas.microsoft.com/office/drawing/2014/chart" uri="{C3380CC4-5D6E-409C-BE32-E72D297353CC}">
              <c16:uniqueId val="{00000005-A73E-4392-9BDB-A8943BCB2AFB}"/>
            </c:ext>
          </c:extLst>
        </c:ser>
        <c:dLbls>
          <c:dLblPos val="ctr"/>
          <c:showLegendKey val="0"/>
          <c:showVal val="1"/>
          <c:showCatName val="0"/>
          <c:showSerName val="0"/>
          <c:showPercent val="0"/>
          <c:showBubbleSize val="0"/>
        </c:dLbls>
        <c:gapWidth val="150"/>
        <c:overlap val="100"/>
        <c:axId val="596877448"/>
        <c:axId val="596869904"/>
      </c:barChart>
      <c:catAx>
        <c:axId val="596877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96869904"/>
        <c:crosses val="autoZero"/>
        <c:auto val="1"/>
        <c:lblAlgn val="ctr"/>
        <c:lblOffset val="100"/>
        <c:noMultiLvlLbl val="0"/>
      </c:catAx>
      <c:valAx>
        <c:axId val="596869904"/>
        <c:scaling>
          <c:orientation val="minMax"/>
        </c:scaling>
        <c:delete val="1"/>
        <c:axPos val="b"/>
        <c:numFmt formatCode="0%" sourceLinked="1"/>
        <c:majorTickMark val="none"/>
        <c:minorTickMark val="none"/>
        <c:tickLblPos val="nextTo"/>
        <c:crossAx val="596877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000" baseline="0" dirty="0" smtClean="0">
                <a:latin typeface="Arial" panose="020B0604020202020204" pitchFamily="34" charset="0"/>
                <a:cs typeface="Arial" panose="020B0604020202020204" pitchFamily="34" charset="0"/>
              </a:rPr>
              <a:t>Do you aspire to owning your own property?</a:t>
            </a:r>
            <a:endParaRPr lang="en-US" sz="1000"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'Q12. Aspire'!$A$110</c:f>
              <c:strCache>
                <c:ptCount val="1"/>
                <c:pt idx="0">
                  <c:v>Yes</c:v>
                </c:pt>
              </c:strCache>
            </c:strRef>
          </c:tx>
          <c:spPr>
            <a:solidFill>
              <a:srgbClr val="7D22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'Q12. Aspire'!$B$109:$J$109</c:f>
              <c:strCache>
                <c:ptCount val="9"/>
                <c:pt idx="0">
                  <c:v>33-35</c:v>
                </c:pt>
                <c:pt idx="1">
                  <c:v>28-32</c:v>
                </c:pt>
                <c:pt idx="2">
                  <c:v>23-27</c:v>
                </c:pt>
                <c:pt idx="3">
                  <c:v>18-22</c:v>
                </c:pt>
                <c:pt idx="5">
                  <c:v>Female</c:v>
                </c:pt>
                <c:pt idx="6">
                  <c:v>Male</c:v>
                </c:pt>
                <c:pt idx="8">
                  <c:v>Total</c:v>
                </c:pt>
              </c:strCache>
            </c:strRef>
          </c:cat>
          <c:val>
            <c:numRef>
              <c:f>'Q12. Aspire'!$B$110:$J$110</c:f>
              <c:numCache>
                <c:formatCode>0.0%</c:formatCode>
                <c:ptCount val="9"/>
                <c:pt idx="0">
                  <c:v>0.47457627118644069</c:v>
                </c:pt>
                <c:pt idx="1">
                  <c:v>0.57657657657657657</c:v>
                </c:pt>
                <c:pt idx="2">
                  <c:v>0.72992700729927007</c:v>
                </c:pt>
                <c:pt idx="3">
                  <c:v>0.86187845303867405</c:v>
                </c:pt>
                <c:pt idx="5">
                  <c:v>0.73076923076923073</c:v>
                </c:pt>
                <c:pt idx="6">
                  <c:v>0.68</c:v>
                </c:pt>
                <c:pt idx="8">
                  <c:v>0.71370143149284249</c:v>
                </c:pt>
              </c:numCache>
            </c:numRef>
          </c:val>
          <c:extLst>
            <c:ext xmlns:c16="http://schemas.microsoft.com/office/drawing/2014/chart" uri="{C3380CC4-5D6E-409C-BE32-E72D297353CC}">
              <c16:uniqueId val="{00000000-639B-4E3D-B57F-517803A258CA}"/>
            </c:ext>
          </c:extLst>
        </c:ser>
        <c:ser>
          <c:idx val="1"/>
          <c:order val="1"/>
          <c:tx>
            <c:strRef>
              <c:f>'Q12. Aspire'!$A$111</c:f>
              <c:strCache>
                <c:ptCount val="1"/>
                <c:pt idx="0">
                  <c:v>I already own a property</c:v>
                </c:pt>
              </c:strCache>
            </c:strRef>
          </c:tx>
          <c:spPr>
            <a:solidFill>
              <a:schemeClr val="tx1"/>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6-639B-4E3D-B57F-517803A258C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'Q12. Aspire'!$B$109:$J$109</c:f>
              <c:strCache>
                <c:ptCount val="9"/>
                <c:pt idx="0">
                  <c:v>33-35</c:v>
                </c:pt>
                <c:pt idx="1">
                  <c:v>28-32</c:v>
                </c:pt>
                <c:pt idx="2">
                  <c:v>23-27</c:v>
                </c:pt>
                <c:pt idx="3">
                  <c:v>18-22</c:v>
                </c:pt>
                <c:pt idx="5">
                  <c:v>Female</c:v>
                </c:pt>
                <c:pt idx="6">
                  <c:v>Male</c:v>
                </c:pt>
                <c:pt idx="8">
                  <c:v>Total</c:v>
                </c:pt>
              </c:strCache>
            </c:strRef>
          </c:cat>
          <c:val>
            <c:numRef>
              <c:f>'Q12. Aspire'!$B$111:$J$111</c:f>
              <c:numCache>
                <c:formatCode>0.0%</c:formatCode>
                <c:ptCount val="9"/>
                <c:pt idx="0">
                  <c:v>0.4576271186440678</c:v>
                </c:pt>
                <c:pt idx="1">
                  <c:v>0.33333333333333331</c:v>
                </c:pt>
                <c:pt idx="2">
                  <c:v>0.13868613138686131</c:v>
                </c:pt>
                <c:pt idx="3">
                  <c:v>0</c:v>
                </c:pt>
                <c:pt idx="5">
                  <c:v>0.14423076923076922</c:v>
                </c:pt>
                <c:pt idx="6">
                  <c:v>0.21714285714285714</c:v>
                </c:pt>
                <c:pt idx="8">
                  <c:v>0.16973415132924335</c:v>
                </c:pt>
              </c:numCache>
            </c:numRef>
          </c:val>
          <c:extLst>
            <c:ext xmlns:c16="http://schemas.microsoft.com/office/drawing/2014/chart" uri="{C3380CC4-5D6E-409C-BE32-E72D297353CC}">
              <c16:uniqueId val="{00000001-639B-4E3D-B57F-517803A258CA}"/>
            </c:ext>
          </c:extLst>
        </c:ser>
        <c:ser>
          <c:idx val="2"/>
          <c:order val="2"/>
          <c:tx>
            <c:strRef>
              <c:f>'Q12. Aspire'!$A$112</c:f>
              <c:strCache>
                <c:ptCount val="1"/>
                <c:pt idx="0">
                  <c:v>Maybe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'Q12. Aspire'!$B$109:$J$109</c:f>
              <c:strCache>
                <c:ptCount val="9"/>
                <c:pt idx="0">
                  <c:v>33-35</c:v>
                </c:pt>
                <c:pt idx="1">
                  <c:v>28-32</c:v>
                </c:pt>
                <c:pt idx="2">
                  <c:v>23-27</c:v>
                </c:pt>
                <c:pt idx="3">
                  <c:v>18-22</c:v>
                </c:pt>
                <c:pt idx="5">
                  <c:v>Female</c:v>
                </c:pt>
                <c:pt idx="6">
                  <c:v>Male</c:v>
                </c:pt>
                <c:pt idx="8">
                  <c:v>Total</c:v>
                </c:pt>
              </c:strCache>
            </c:strRef>
          </c:cat>
          <c:val>
            <c:numRef>
              <c:f>'Q12. Aspire'!$B$112:$J$112</c:f>
              <c:numCache>
                <c:formatCode>0.0%</c:formatCode>
                <c:ptCount val="9"/>
                <c:pt idx="0">
                  <c:v>6.7796610169491525E-2</c:v>
                </c:pt>
                <c:pt idx="1">
                  <c:v>7.2072072072072071E-2</c:v>
                </c:pt>
                <c:pt idx="2">
                  <c:v>6.569343065693431E-2</c:v>
                </c:pt>
                <c:pt idx="3">
                  <c:v>9.9447513812154692E-2</c:v>
                </c:pt>
                <c:pt idx="5">
                  <c:v>8.9743589743589744E-2</c:v>
                </c:pt>
                <c:pt idx="6">
                  <c:v>6.2857142857142861E-2</c:v>
                </c:pt>
                <c:pt idx="8">
                  <c:v>7.9754601226993863E-2</c:v>
                </c:pt>
              </c:numCache>
            </c:numRef>
          </c:val>
          <c:extLst>
            <c:ext xmlns:c16="http://schemas.microsoft.com/office/drawing/2014/chart" uri="{C3380CC4-5D6E-409C-BE32-E72D297353CC}">
              <c16:uniqueId val="{00000002-639B-4E3D-B57F-517803A258CA}"/>
            </c:ext>
          </c:extLst>
        </c:ser>
        <c:ser>
          <c:idx val="3"/>
          <c:order val="3"/>
          <c:tx>
            <c:strRef>
              <c:f>'Q12. Aspire'!$A$113</c:f>
              <c:strCache>
                <c:ptCount val="1"/>
                <c:pt idx="0">
                  <c:v>No</c:v>
                </c:pt>
              </c:strCache>
            </c:strRef>
          </c:tx>
          <c:spPr>
            <a:solidFill>
              <a:srgbClr val="857148"/>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639B-4E3D-B57F-517803A258CA}"/>
                </c:ext>
              </c:extLst>
            </c:dLbl>
            <c:dLbl>
              <c:idx val="1"/>
              <c:layout>
                <c:manualLayout>
                  <c:x val="-8.0515297906603427E-3"/>
                  <c:y val="-9.3328003616332753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39B-4E3D-B57F-517803A258C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'Q12. Aspire'!$B$109:$J$109</c:f>
              <c:strCache>
                <c:ptCount val="9"/>
                <c:pt idx="0">
                  <c:v>33-35</c:v>
                </c:pt>
                <c:pt idx="1">
                  <c:v>28-32</c:v>
                </c:pt>
                <c:pt idx="2">
                  <c:v>23-27</c:v>
                </c:pt>
                <c:pt idx="3">
                  <c:v>18-22</c:v>
                </c:pt>
                <c:pt idx="5">
                  <c:v>Female</c:v>
                </c:pt>
                <c:pt idx="6">
                  <c:v>Male</c:v>
                </c:pt>
                <c:pt idx="8">
                  <c:v>Total</c:v>
                </c:pt>
              </c:strCache>
            </c:strRef>
          </c:cat>
          <c:val>
            <c:numRef>
              <c:f>'Q12. Aspire'!$B$113:$J$113</c:f>
              <c:numCache>
                <c:formatCode>0.0%</c:formatCode>
                <c:ptCount val="9"/>
                <c:pt idx="0">
                  <c:v>0</c:v>
                </c:pt>
                <c:pt idx="1">
                  <c:v>1.8018018018018018E-2</c:v>
                </c:pt>
                <c:pt idx="2">
                  <c:v>6.569343065693431E-2</c:v>
                </c:pt>
                <c:pt idx="3">
                  <c:v>3.8674033149171269E-2</c:v>
                </c:pt>
                <c:pt idx="5">
                  <c:v>3.5256410256410256E-2</c:v>
                </c:pt>
                <c:pt idx="6">
                  <c:v>0.04</c:v>
                </c:pt>
                <c:pt idx="8">
                  <c:v>3.6809815950920248E-2</c:v>
                </c:pt>
              </c:numCache>
            </c:numRef>
          </c:val>
          <c:extLst>
            <c:ext xmlns:c16="http://schemas.microsoft.com/office/drawing/2014/chart" uri="{C3380CC4-5D6E-409C-BE32-E72D297353CC}">
              <c16:uniqueId val="{00000005-639B-4E3D-B57F-517803A258CA}"/>
            </c:ext>
          </c:extLst>
        </c:ser>
        <c:dLbls>
          <c:dLblPos val="ctr"/>
          <c:showLegendKey val="0"/>
          <c:showVal val="1"/>
          <c:showCatName val="0"/>
          <c:showSerName val="0"/>
          <c:showPercent val="0"/>
          <c:showBubbleSize val="0"/>
        </c:dLbls>
        <c:gapWidth val="150"/>
        <c:overlap val="100"/>
        <c:axId val="596877448"/>
        <c:axId val="596869904"/>
      </c:barChart>
      <c:catAx>
        <c:axId val="596877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96869904"/>
        <c:crosses val="autoZero"/>
        <c:auto val="1"/>
        <c:lblAlgn val="ctr"/>
        <c:lblOffset val="100"/>
        <c:noMultiLvlLbl val="0"/>
      </c:catAx>
      <c:valAx>
        <c:axId val="596869904"/>
        <c:scaling>
          <c:orientation val="minMax"/>
        </c:scaling>
        <c:delete val="1"/>
        <c:axPos val="b"/>
        <c:numFmt formatCode="0%" sourceLinked="1"/>
        <c:majorTickMark val="none"/>
        <c:minorTickMark val="none"/>
        <c:tickLblPos val="nextTo"/>
        <c:crossAx val="596877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000" baseline="0" dirty="0" smtClean="0">
                <a:latin typeface="Arial" panose="020B0604020202020204" pitchFamily="34" charset="0"/>
                <a:cs typeface="Arial" panose="020B0604020202020204" pitchFamily="34" charset="0"/>
              </a:rPr>
              <a:t>Are you currently saving to move out?</a:t>
            </a:r>
            <a:endParaRPr lang="en-US" sz="1000"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'Q13. Saving to move out'!$A$51</c:f>
              <c:strCache>
                <c:ptCount val="1"/>
                <c:pt idx="0">
                  <c:v>Yes</c:v>
                </c:pt>
              </c:strCache>
            </c:strRef>
          </c:tx>
          <c:spPr>
            <a:solidFill>
              <a:srgbClr val="7D22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 Saving to move out'!$B$50:$J$50</c:f>
              <c:strCache>
                <c:ptCount val="9"/>
                <c:pt idx="0">
                  <c:v>33-35</c:v>
                </c:pt>
                <c:pt idx="1">
                  <c:v>28-32</c:v>
                </c:pt>
                <c:pt idx="2">
                  <c:v>23-27</c:v>
                </c:pt>
                <c:pt idx="3">
                  <c:v>18-22</c:v>
                </c:pt>
                <c:pt idx="5">
                  <c:v>Female</c:v>
                </c:pt>
                <c:pt idx="6">
                  <c:v>Male</c:v>
                </c:pt>
                <c:pt idx="8">
                  <c:v>Total</c:v>
                </c:pt>
              </c:strCache>
            </c:strRef>
          </c:cat>
          <c:val>
            <c:numRef>
              <c:f>'Q13. Saving to move out'!$B$51:$J$51</c:f>
              <c:numCache>
                <c:formatCode>0.0%</c:formatCode>
                <c:ptCount val="9"/>
                <c:pt idx="0">
                  <c:v>0.38983050847457629</c:v>
                </c:pt>
                <c:pt idx="1">
                  <c:v>0.48214285714285715</c:v>
                </c:pt>
                <c:pt idx="2">
                  <c:v>0.64233576642335766</c:v>
                </c:pt>
                <c:pt idx="3">
                  <c:v>0.53038674033149169</c:v>
                </c:pt>
                <c:pt idx="5">
                  <c:v>0.5591054313099042</c:v>
                </c:pt>
                <c:pt idx="6">
                  <c:v>0.48571428571428571</c:v>
                </c:pt>
                <c:pt idx="8">
                  <c:v>0.53469387755102038</c:v>
                </c:pt>
              </c:numCache>
            </c:numRef>
          </c:val>
          <c:extLst>
            <c:ext xmlns:c16="http://schemas.microsoft.com/office/drawing/2014/chart" uri="{C3380CC4-5D6E-409C-BE32-E72D297353CC}">
              <c16:uniqueId val="{00000000-7210-4353-BE92-B78871A0A080}"/>
            </c:ext>
          </c:extLst>
        </c:ser>
        <c:ser>
          <c:idx val="1"/>
          <c:order val="1"/>
          <c:tx>
            <c:strRef>
              <c:f>'Q13. Saving to move out'!$A$52</c:f>
              <c:strCache>
                <c:ptCount val="1"/>
                <c:pt idx="0">
                  <c:v>No</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 Saving to move out'!$B$50:$J$50</c:f>
              <c:strCache>
                <c:ptCount val="9"/>
                <c:pt idx="0">
                  <c:v>33-35</c:v>
                </c:pt>
                <c:pt idx="1">
                  <c:v>28-32</c:v>
                </c:pt>
                <c:pt idx="2">
                  <c:v>23-27</c:v>
                </c:pt>
                <c:pt idx="3">
                  <c:v>18-22</c:v>
                </c:pt>
                <c:pt idx="5">
                  <c:v>Female</c:v>
                </c:pt>
                <c:pt idx="6">
                  <c:v>Male</c:v>
                </c:pt>
                <c:pt idx="8">
                  <c:v>Total</c:v>
                </c:pt>
              </c:strCache>
            </c:strRef>
          </c:cat>
          <c:val>
            <c:numRef>
              <c:f>'Q13. Saving to move out'!$B$52:$J$52</c:f>
              <c:numCache>
                <c:formatCode>0.0%</c:formatCode>
                <c:ptCount val="9"/>
                <c:pt idx="0">
                  <c:v>0.20338983050847459</c:v>
                </c:pt>
                <c:pt idx="1">
                  <c:v>0.1875</c:v>
                </c:pt>
                <c:pt idx="2">
                  <c:v>0.13138686131386862</c:v>
                </c:pt>
                <c:pt idx="3">
                  <c:v>0.33149171270718231</c:v>
                </c:pt>
                <c:pt idx="5">
                  <c:v>0.2268370607028754</c:v>
                </c:pt>
                <c:pt idx="6">
                  <c:v>0.26285714285714284</c:v>
                </c:pt>
                <c:pt idx="8">
                  <c:v>0.22653061224489796</c:v>
                </c:pt>
              </c:numCache>
            </c:numRef>
          </c:val>
          <c:extLst>
            <c:ext xmlns:c16="http://schemas.microsoft.com/office/drawing/2014/chart" uri="{C3380CC4-5D6E-409C-BE32-E72D297353CC}">
              <c16:uniqueId val="{00000001-7210-4353-BE92-B78871A0A080}"/>
            </c:ext>
          </c:extLst>
        </c:ser>
        <c:ser>
          <c:idx val="2"/>
          <c:order val="2"/>
          <c:tx>
            <c:strRef>
              <c:f>'Q13. Saving to move out'!$A$53</c:f>
              <c:strCache>
                <c:ptCount val="1"/>
                <c:pt idx="0">
                  <c:v>N/A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 Saving to move out'!$B$50:$J$50</c:f>
              <c:strCache>
                <c:ptCount val="9"/>
                <c:pt idx="0">
                  <c:v>33-35</c:v>
                </c:pt>
                <c:pt idx="1">
                  <c:v>28-32</c:v>
                </c:pt>
                <c:pt idx="2">
                  <c:v>23-27</c:v>
                </c:pt>
                <c:pt idx="3">
                  <c:v>18-22</c:v>
                </c:pt>
                <c:pt idx="5">
                  <c:v>Female</c:v>
                </c:pt>
                <c:pt idx="6">
                  <c:v>Male</c:v>
                </c:pt>
                <c:pt idx="8">
                  <c:v>Total</c:v>
                </c:pt>
              </c:strCache>
            </c:strRef>
          </c:cat>
          <c:val>
            <c:numRef>
              <c:f>'Q13. Saving to move out'!$B$53:$J$53</c:f>
              <c:numCache>
                <c:formatCode>0.0%</c:formatCode>
                <c:ptCount val="9"/>
                <c:pt idx="0">
                  <c:v>0.40677966101694918</c:v>
                </c:pt>
                <c:pt idx="1">
                  <c:v>0.33035714285714285</c:v>
                </c:pt>
                <c:pt idx="2">
                  <c:v>0.22627737226277372</c:v>
                </c:pt>
                <c:pt idx="3">
                  <c:v>0.13812154696132597</c:v>
                </c:pt>
                <c:pt idx="5">
                  <c:v>0.21405750798722045</c:v>
                </c:pt>
                <c:pt idx="6">
                  <c:v>0.25142857142857145</c:v>
                </c:pt>
                <c:pt idx="8">
                  <c:v>0.23877551020408164</c:v>
                </c:pt>
              </c:numCache>
            </c:numRef>
          </c:val>
          <c:extLst>
            <c:ext xmlns:c16="http://schemas.microsoft.com/office/drawing/2014/chart" uri="{C3380CC4-5D6E-409C-BE32-E72D297353CC}">
              <c16:uniqueId val="{00000002-7210-4353-BE92-B78871A0A080}"/>
            </c:ext>
          </c:extLst>
        </c:ser>
        <c:dLbls>
          <c:dLblPos val="ctr"/>
          <c:showLegendKey val="0"/>
          <c:showVal val="1"/>
          <c:showCatName val="0"/>
          <c:showSerName val="0"/>
          <c:showPercent val="0"/>
          <c:showBubbleSize val="0"/>
        </c:dLbls>
        <c:gapWidth val="150"/>
        <c:overlap val="100"/>
        <c:axId val="596877448"/>
        <c:axId val="596869904"/>
      </c:barChart>
      <c:catAx>
        <c:axId val="596877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96869904"/>
        <c:crosses val="autoZero"/>
        <c:auto val="1"/>
        <c:lblAlgn val="ctr"/>
        <c:lblOffset val="100"/>
        <c:noMultiLvlLbl val="0"/>
      </c:catAx>
      <c:valAx>
        <c:axId val="596869904"/>
        <c:scaling>
          <c:orientation val="minMax"/>
        </c:scaling>
        <c:delete val="1"/>
        <c:axPos val="b"/>
        <c:numFmt formatCode="0%" sourceLinked="1"/>
        <c:majorTickMark val="none"/>
        <c:minorTickMark val="none"/>
        <c:tickLblPos val="nextTo"/>
        <c:crossAx val="596877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000" baseline="0" dirty="0" smtClean="0">
                <a:latin typeface="Arial" panose="020B0604020202020204" pitchFamily="34" charset="0"/>
                <a:cs typeface="Arial" panose="020B0604020202020204" pitchFamily="34" charset="0"/>
              </a:rPr>
              <a:t>What property type would you be looking for? – Top 5</a:t>
            </a:r>
            <a:endParaRPr lang="en-US" sz="1000"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'Total charts'!$D$2</c:f>
              <c:strCache>
                <c:ptCount val="1"/>
                <c:pt idx="0">
                  <c:v>House (2 bed+)</c:v>
                </c:pt>
              </c:strCache>
            </c:strRef>
          </c:tx>
          <c:spPr>
            <a:solidFill>
              <a:srgbClr val="7D22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 charts'!$E$1:$M$1</c:f>
              <c:strCache>
                <c:ptCount val="9"/>
                <c:pt idx="0">
                  <c:v>33-35</c:v>
                </c:pt>
                <c:pt idx="1">
                  <c:v>28-32</c:v>
                </c:pt>
                <c:pt idx="2">
                  <c:v>23-27</c:v>
                </c:pt>
                <c:pt idx="3">
                  <c:v>18-22</c:v>
                </c:pt>
                <c:pt idx="5">
                  <c:v>Female</c:v>
                </c:pt>
                <c:pt idx="6">
                  <c:v>Male</c:v>
                </c:pt>
                <c:pt idx="8">
                  <c:v>Total</c:v>
                </c:pt>
              </c:strCache>
            </c:strRef>
          </c:cat>
          <c:val>
            <c:numRef>
              <c:f>'Total charts'!$E$2:$M$2</c:f>
              <c:numCache>
                <c:formatCode>0.0%</c:formatCode>
                <c:ptCount val="9"/>
                <c:pt idx="0">
                  <c:v>0.45500000000000002</c:v>
                </c:pt>
                <c:pt idx="1">
                  <c:v>0.43568464730290457</c:v>
                </c:pt>
                <c:pt idx="2">
                  <c:v>0.32800000000000001</c:v>
                </c:pt>
                <c:pt idx="3">
                  <c:v>0.184</c:v>
                </c:pt>
                <c:pt idx="5">
                  <c:v>0.27500000000000002</c:v>
                </c:pt>
                <c:pt idx="6">
                  <c:v>0.32100000000000001</c:v>
                </c:pt>
                <c:pt idx="8">
                  <c:v>0.309</c:v>
                </c:pt>
              </c:numCache>
            </c:numRef>
          </c:val>
          <c:extLst>
            <c:ext xmlns:c16="http://schemas.microsoft.com/office/drawing/2014/chart" uri="{C3380CC4-5D6E-409C-BE32-E72D297353CC}">
              <c16:uniqueId val="{00000000-A5E9-4493-A3F5-B19ADD8282C9}"/>
            </c:ext>
          </c:extLst>
        </c:ser>
        <c:ser>
          <c:idx val="1"/>
          <c:order val="1"/>
          <c:tx>
            <c:strRef>
              <c:f>'Total charts'!$D$3</c:f>
              <c:strCache>
                <c:ptCount val="1"/>
                <c:pt idx="0">
                  <c:v>Property with Garden</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 charts'!$E$1:$M$1</c:f>
              <c:strCache>
                <c:ptCount val="9"/>
                <c:pt idx="0">
                  <c:v>33-35</c:v>
                </c:pt>
                <c:pt idx="1">
                  <c:v>28-32</c:v>
                </c:pt>
                <c:pt idx="2">
                  <c:v>23-27</c:v>
                </c:pt>
                <c:pt idx="3">
                  <c:v>18-22</c:v>
                </c:pt>
                <c:pt idx="5">
                  <c:v>Female</c:v>
                </c:pt>
                <c:pt idx="6">
                  <c:v>Male</c:v>
                </c:pt>
                <c:pt idx="8">
                  <c:v>Total</c:v>
                </c:pt>
              </c:strCache>
            </c:strRef>
          </c:cat>
          <c:val>
            <c:numRef>
              <c:f>'Total charts'!$E$3:$M$3</c:f>
              <c:numCache>
                <c:formatCode>0.0%</c:formatCode>
                <c:ptCount val="9"/>
                <c:pt idx="0">
                  <c:v>0.4</c:v>
                </c:pt>
                <c:pt idx="1">
                  <c:v>0.32780082987551867</c:v>
                </c:pt>
                <c:pt idx="2">
                  <c:v>0.27400000000000002</c:v>
                </c:pt>
                <c:pt idx="3">
                  <c:v>0.187</c:v>
                </c:pt>
                <c:pt idx="5">
                  <c:v>0.29699999999999999</c:v>
                </c:pt>
                <c:pt idx="6">
                  <c:v>0.23</c:v>
                </c:pt>
                <c:pt idx="8">
                  <c:v>0.26700000000000002</c:v>
                </c:pt>
              </c:numCache>
            </c:numRef>
          </c:val>
          <c:extLst>
            <c:ext xmlns:c16="http://schemas.microsoft.com/office/drawing/2014/chart" uri="{C3380CC4-5D6E-409C-BE32-E72D297353CC}">
              <c16:uniqueId val="{00000001-A5E9-4493-A3F5-B19ADD8282C9}"/>
            </c:ext>
          </c:extLst>
        </c:ser>
        <c:ser>
          <c:idx val="2"/>
          <c:order val="2"/>
          <c:tx>
            <c:strRef>
              <c:f>'Total charts'!$D$4</c:f>
              <c:strCache>
                <c:ptCount val="1"/>
                <c:pt idx="0">
                  <c:v>Apartment (2 bed+)</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 charts'!$E$1:$M$1</c:f>
              <c:strCache>
                <c:ptCount val="9"/>
                <c:pt idx="0">
                  <c:v>33-35</c:v>
                </c:pt>
                <c:pt idx="1">
                  <c:v>28-32</c:v>
                </c:pt>
                <c:pt idx="2">
                  <c:v>23-27</c:v>
                </c:pt>
                <c:pt idx="3">
                  <c:v>18-22</c:v>
                </c:pt>
                <c:pt idx="5">
                  <c:v>Female</c:v>
                </c:pt>
                <c:pt idx="6">
                  <c:v>Male</c:v>
                </c:pt>
                <c:pt idx="8">
                  <c:v>Total</c:v>
                </c:pt>
              </c:strCache>
            </c:strRef>
          </c:cat>
          <c:val>
            <c:numRef>
              <c:f>'Total charts'!$E$4:$M$4</c:f>
              <c:numCache>
                <c:formatCode>0.0%</c:formatCode>
                <c:ptCount val="9"/>
                <c:pt idx="0">
                  <c:v>3.5999999999999997E-2</c:v>
                </c:pt>
                <c:pt idx="1">
                  <c:v>8.2987551867219914E-2</c:v>
                </c:pt>
                <c:pt idx="2">
                  <c:v>0.14199999999999999</c:v>
                </c:pt>
                <c:pt idx="3">
                  <c:v>0.14199999999999999</c:v>
                </c:pt>
                <c:pt idx="5">
                  <c:v>7.2999999999999995E-2</c:v>
                </c:pt>
                <c:pt idx="6">
                  <c:v>0.14399999999999999</c:v>
                </c:pt>
                <c:pt idx="8">
                  <c:v>0.11899999999999999</c:v>
                </c:pt>
              </c:numCache>
            </c:numRef>
          </c:val>
          <c:extLst>
            <c:ext xmlns:c16="http://schemas.microsoft.com/office/drawing/2014/chart" uri="{C3380CC4-5D6E-409C-BE32-E72D297353CC}">
              <c16:uniqueId val="{00000002-A5E9-4493-A3F5-B19ADD8282C9}"/>
            </c:ext>
          </c:extLst>
        </c:ser>
        <c:ser>
          <c:idx val="3"/>
          <c:order val="3"/>
          <c:tx>
            <c:strRef>
              <c:f>'Total charts'!$D$5</c:f>
              <c:strCache>
                <c:ptCount val="1"/>
                <c:pt idx="0">
                  <c:v>House (1 bed)</c:v>
                </c:pt>
              </c:strCache>
            </c:strRef>
          </c:tx>
          <c:spPr>
            <a:solidFill>
              <a:srgbClr val="7A99A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 charts'!$E$1:$M$1</c:f>
              <c:strCache>
                <c:ptCount val="9"/>
                <c:pt idx="0">
                  <c:v>33-35</c:v>
                </c:pt>
                <c:pt idx="1">
                  <c:v>28-32</c:v>
                </c:pt>
                <c:pt idx="2">
                  <c:v>23-27</c:v>
                </c:pt>
                <c:pt idx="3">
                  <c:v>18-22</c:v>
                </c:pt>
                <c:pt idx="5">
                  <c:v>Female</c:v>
                </c:pt>
                <c:pt idx="6">
                  <c:v>Male</c:v>
                </c:pt>
                <c:pt idx="8">
                  <c:v>Total</c:v>
                </c:pt>
              </c:strCache>
            </c:strRef>
          </c:cat>
          <c:val>
            <c:numRef>
              <c:f>'Total charts'!$E$5:$M$5</c:f>
              <c:numCache>
                <c:formatCode>0.0%</c:formatCode>
                <c:ptCount val="9"/>
                <c:pt idx="0">
                  <c:v>4.4999999999999998E-2</c:v>
                </c:pt>
                <c:pt idx="1">
                  <c:v>7.4688796680497924E-2</c:v>
                </c:pt>
                <c:pt idx="2">
                  <c:v>0.114</c:v>
                </c:pt>
                <c:pt idx="3">
                  <c:v>0.13500000000000001</c:v>
                </c:pt>
                <c:pt idx="5">
                  <c:v>0.18099999999999999</c:v>
                </c:pt>
                <c:pt idx="6">
                  <c:v>9.2999999999999999E-2</c:v>
                </c:pt>
                <c:pt idx="8">
                  <c:v>0.106</c:v>
                </c:pt>
              </c:numCache>
            </c:numRef>
          </c:val>
          <c:extLst>
            <c:ext xmlns:c16="http://schemas.microsoft.com/office/drawing/2014/chart" uri="{C3380CC4-5D6E-409C-BE32-E72D297353CC}">
              <c16:uniqueId val="{00000003-A5E9-4493-A3F5-B19ADD8282C9}"/>
            </c:ext>
          </c:extLst>
        </c:ser>
        <c:ser>
          <c:idx val="4"/>
          <c:order val="4"/>
          <c:tx>
            <c:strRef>
              <c:f>'Total charts'!$D$6</c:f>
              <c:strCache>
                <c:ptCount val="1"/>
                <c:pt idx="0">
                  <c:v>Apartment (1 bed)</c:v>
                </c:pt>
              </c:strCache>
            </c:strRef>
          </c:tx>
          <c:spPr>
            <a:solidFill>
              <a:srgbClr val="8571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 charts'!$E$1:$M$1</c:f>
              <c:strCache>
                <c:ptCount val="9"/>
                <c:pt idx="0">
                  <c:v>33-35</c:v>
                </c:pt>
                <c:pt idx="1">
                  <c:v>28-32</c:v>
                </c:pt>
                <c:pt idx="2">
                  <c:v>23-27</c:v>
                </c:pt>
                <c:pt idx="3">
                  <c:v>18-22</c:v>
                </c:pt>
                <c:pt idx="5">
                  <c:v>Female</c:v>
                </c:pt>
                <c:pt idx="6">
                  <c:v>Male</c:v>
                </c:pt>
                <c:pt idx="8">
                  <c:v>Total</c:v>
                </c:pt>
              </c:strCache>
            </c:strRef>
          </c:cat>
          <c:val>
            <c:numRef>
              <c:f>'Total charts'!$E$6:$M$6</c:f>
              <c:numCache>
                <c:formatCode>0.0%</c:formatCode>
                <c:ptCount val="9"/>
                <c:pt idx="0">
                  <c:v>4.4999999999999998E-2</c:v>
                </c:pt>
                <c:pt idx="1">
                  <c:v>3.7344398340248962E-2</c:v>
                </c:pt>
                <c:pt idx="2">
                  <c:v>7.4999999999999997E-2</c:v>
                </c:pt>
                <c:pt idx="3">
                  <c:v>0.17699999999999999</c:v>
                </c:pt>
                <c:pt idx="5">
                  <c:v>7.6999999999999999E-2</c:v>
                </c:pt>
                <c:pt idx="6">
                  <c:v>9.2999999999999999E-2</c:v>
                </c:pt>
                <c:pt idx="8">
                  <c:v>0.10299999999999999</c:v>
                </c:pt>
              </c:numCache>
            </c:numRef>
          </c:val>
          <c:extLst>
            <c:ext xmlns:c16="http://schemas.microsoft.com/office/drawing/2014/chart" uri="{C3380CC4-5D6E-409C-BE32-E72D297353CC}">
              <c16:uniqueId val="{00000004-A5E9-4493-A3F5-B19ADD8282C9}"/>
            </c:ext>
          </c:extLst>
        </c:ser>
        <c:dLbls>
          <c:dLblPos val="ctr"/>
          <c:showLegendKey val="0"/>
          <c:showVal val="1"/>
          <c:showCatName val="0"/>
          <c:showSerName val="0"/>
          <c:showPercent val="0"/>
          <c:showBubbleSize val="0"/>
        </c:dLbls>
        <c:gapWidth val="150"/>
        <c:overlap val="100"/>
        <c:axId val="596877448"/>
        <c:axId val="596869904"/>
      </c:barChart>
      <c:catAx>
        <c:axId val="596877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96869904"/>
        <c:crosses val="autoZero"/>
        <c:auto val="1"/>
        <c:lblAlgn val="ctr"/>
        <c:lblOffset val="100"/>
        <c:noMultiLvlLbl val="0"/>
      </c:catAx>
      <c:valAx>
        <c:axId val="596869904"/>
        <c:scaling>
          <c:orientation val="minMax"/>
        </c:scaling>
        <c:delete val="1"/>
        <c:axPos val="b"/>
        <c:numFmt formatCode="0%" sourceLinked="1"/>
        <c:majorTickMark val="none"/>
        <c:minorTickMark val="none"/>
        <c:tickLblPos val="nextTo"/>
        <c:crossAx val="596877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000" baseline="0" dirty="0" smtClean="0">
                <a:latin typeface="Arial" panose="020B0604020202020204" pitchFamily="34" charset="0"/>
                <a:cs typeface="Arial" panose="020B0604020202020204" pitchFamily="34" charset="0"/>
              </a:rPr>
              <a:t>What are the most important aspects to you when choosing housing? – Top 5</a:t>
            </a:r>
            <a:endParaRPr lang="en-US" sz="1000"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'Total chart'!$A$3</c:f>
              <c:strCache>
                <c:ptCount val="1"/>
                <c:pt idx="0">
                  <c:v>Space</c:v>
                </c:pt>
              </c:strCache>
            </c:strRef>
          </c:tx>
          <c:spPr>
            <a:solidFill>
              <a:srgbClr val="7D22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 chart'!$B$2:$J$2</c:f>
              <c:strCache>
                <c:ptCount val="9"/>
                <c:pt idx="0">
                  <c:v>33-35</c:v>
                </c:pt>
                <c:pt idx="1">
                  <c:v>28-32</c:v>
                </c:pt>
                <c:pt idx="2">
                  <c:v>23-27</c:v>
                </c:pt>
                <c:pt idx="3">
                  <c:v>18-22</c:v>
                </c:pt>
                <c:pt idx="5">
                  <c:v>Female</c:v>
                </c:pt>
                <c:pt idx="6">
                  <c:v>Male</c:v>
                </c:pt>
                <c:pt idx="8">
                  <c:v>Total</c:v>
                </c:pt>
              </c:strCache>
            </c:strRef>
          </c:cat>
          <c:val>
            <c:numRef>
              <c:f>'Total chart'!$B$3:$J$3</c:f>
              <c:numCache>
                <c:formatCode>0.0%</c:formatCode>
                <c:ptCount val="9"/>
                <c:pt idx="0">
                  <c:v>0.22800000000000001</c:v>
                </c:pt>
                <c:pt idx="1">
                  <c:v>0.22900000000000001</c:v>
                </c:pt>
                <c:pt idx="2">
                  <c:v>0.18099999999999999</c:v>
                </c:pt>
                <c:pt idx="3">
                  <c:v>0.16300000000000001</c:v>
                </c:pt>
                <c:pt idx="5">
                  <c:v>0.188</c:v>
                </c:pt>
                <c:pt idx="6">
                  <c:v>0.19500000000000001</c:v>
                </c:pt>
                <c:pt idx="8">
                  <c:v>0.189</c:v>
                </c:pt>
              </c:numCache>
            </c:numRef>
          </c:val>
          <c:extLst>
            <c:ext xmlns:c16="http://schemas.microsoft.com/office/drawing/2014/chart" uri="{C3380CC4-5D6E-409C-BE32-E72D297353CC}">
              <c16:uniqueId val="{00000000-AB3E-47FE-A1C6-A85E33501CC0}"/>
            </c:ext>
          </c:extLst>
        </c:ser>
        <c:ser>
          <c:idx val="1"/>
          <c:order val="1"/>
          <c:tx>
            <c:strRef>
              <c:f>'Total chart'!$A$4</c:f>
              <c:strCache>
                <c:ptCount val="1"/>
                <c:pt idx="0">
                  <c:v>Parking</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 chart'!$B$2:$J$2</c:f>
              <c:strCache>
                <c:ptCount val="9"/>
                <c:pt idx="0">
                  <c:v>33-35</c:v>
                </c:pt>
                <c:pt idx="1">
                  <c:v>28-32</c:v>
                </c:pt>
                <c:pt idx="2">
                  <c:v>23-27</c:v>
                </c:pt>
                <c:pt idx="3">
                  <c:v>18-22</c:v>
                </c:pt>
                <c:pt idx="5">
                  <c:v>Female</c:v>
                </c:pt>
                <c:pt idx="6">
                  <c:v>Male</c:v>
                </c:pt>
                <c:pt idx="8">
                  <c:v>Total</c:v>
                </c:pt>
              </c:strCache>
            </c:strRef>
          </c:cat>
          <c:val>
            <c:numRef>
              <c:f>'Total chart'!$B$4:$J$4</c:f>
              <c:numCache>
                <c:formatCode>0.0%</c:formatCode>
                <c:ptCount val="9"/>
                <c:pt idx="0">
                  <c:v>0.19900000000000001</c:v>
                </c:pt>
                <c:pt idx="1">
                  <c:v>0.20699999999999999</c:v>
                </c:pt>
                <c:pt idx="2">
                  <c:v>0.183</c:v>
                </c:pt>
                <c:pt idx="3">
                  <c:v>0.115</c:v>
                </c:pt>
                <c:pt idx="5">
                  <c:v>0.17899999999999999</c:v>
                </c:pt>
                <c:pt idx="6">
                  <c:v>0.14499999999999999</c:v>
                </c:pt>
                <c:pt idx="8">
                  <c:v>0.16500000000000001</c:v>
                </c:pt>
              </c:numCache>
            </c:numRef>
          </c:val>
          <c:extLst>
            <c:ext xmlns:c16="http://schemas.microsoft.com/office/drawing/2014/chart" uri="{C3380CC4-5D6E-409C-BE32-E72D297353CC}">
              <c16:uniqueId val="{00000001-AB3E-47FE-A1C6-A85E33501CC0}"/>
            </c:ext>
          </c:extLst>
        </c:ser>
        <c:ser>
          <c:idx val="2"/>
          <c:order val="2"/>
          <c:tx>
            <c:strRef>
              <c:f>'Total chart'!$A$5</c:f>
              <c:strCache>
                <c:ptCount val="1"/>
                <c:pt idx="0">
                  <c:v>Green space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 chart'!$B$2:$J$2</c:f>
              <c:strCache>
                <c:ptCount val="9"/>
                <c:pt idx="0">
                  <c:v>33-35</c:v>
                </c:pt>
                <c:pt idx="1">
                  <c:v>28-32</c:v>
                </c:pt>
                <c:pt idx="2">
                  <c:v>23-27</c:v>
                </c:pt>
                <c:pt idx="3">
                  <c:v>18-22</c:v>
                </c:pt>
                <c:pt idx="5">
                  <c:v>Female</c:v>
                </c:pt>
                <c:pt idx="6">
                  <c:v>Male</c:v>
                </c:pt>
                <c:pt idx="8">
                  <c:v>Total</c:v>
                </c:pt>
              </c:strCache>
            </c:strRef>
          </c:cat>
          <c:val>
            <c:numRef>
              <c:f>'Total chart'!$B$5:$J$5</c:f>
              <c:numCache>
                <c:formatCode>0.0%</c:formatCode>
                <c:ptCount val="9"/>
                <c:pt idx="0">
                  <c:v>0.16400000000000001</c:v>
                </c:pt>
                <c:pt idx="1">
                  <c:v>0.159</c:v>
                </c:pt>
                <c:pt idx="2">
                  <c:v>0.123</c:v>
                </c:pt>
                <c:pt idx="3">
                  <c:v>7.0999999999999994E-2</c:v>
                </c:pt>
                <c:pt idx="5">
                  <c:v>0.11899999999999999</c:v>
                </c:pt>
                <c:pt idx="6">
                  <c:v>0.1</c:v>
                </c:pt>
                <c:pt idx="8">
                  <c:v>0.111</c:v>
                </c:pt>
              </c:numCache>
            </c:numRef>
          </c:val>
          <c:extLst>
            <c:ext xmlns:c16="http://schemas.microsoft.com/office/drawing/2014/chart" uri="{C3380CC4-5D6E-409C-BE32-E72D297353CC}">
              <c16:uniqueId val="{00000002-AB3E-47FE-A1C6-A85E33501CC0}"/>
            </c:ext>
          </c:extLst>
        </c:ser>
        <c:ser>
          <c:idx val="3"/>
          <c:order val="3"/>
          <c:tx>
            <c:strRef>
              <c:f>'Total chart'!$A$6</c:f>
              <c:strCache>
                <c:ptCount val="1"/>
                <c:pt idx="0">
                  <c:v>Close to amenities (shops, restaurants, bars and gyms)</c:v>
                </c:pt>
              </c:strCache>
            </c:strRef>
          </c:tx>
          <c:spPr>
            <a:solidFill>
              <a:srgbClr val="7A99A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 chart'!$B$2:$J$2</c:f>
              <c:strCache>
                <c:ptCount val="9"/>
                <c:pt idx="0">
                  <c:v>33-35</c:v>
                </c:pt>
                <c:pt idx="1">
                  <c:v>28-32</c:v>
                </c:pt>
                <c:pt idx="2">
                  <c:v>23-27</c:v>
                </c:pt>
                <c:pt idx="3">
                  <c:v>18-22</c:v>
                </c:pt>
                <c:pt idx="5">
                  <c:v>Female</c:v>
                </c:pt>
                <c:pt idx="6">
                  <c:v>Male</c:v>
                </c:pt>
                <c:pt idx="8">
                  <c:v>Total</c:v>
                </c:pt>
              </c:strCache>
            </c:strRef>
          </c:cat>
          <c:val>
            <c:numRef>
              <c:f>'Total chart'!$B$6:$J$6</c:f>
              <c:numCache>
                <c:formatCode>0.0%</c:formatCode>
                <c:ptCount val="9"/>
                <c:pt idx="0">
                  <c:v>9.9000000000000005E-2</c:v>
                </c:pt>
                <c:pt idx="1">
                  <c:v>7.5999999999999998E-2</c:v>
                </c:pt>
                <c:pt idx="2">
                  <c:v>0.123</c:v>
                </c:pt>
                <c:pt idx="3">
                  <c:v>0.122</c:v>
                </c:pt>
                <c:pt idx="5">
                  <c:v>0.108</c:v>
                </c:pt>
                <c:pt idx="6">
                  <c:v>0.112</c:v>
                </c:pt>
                <c:pt idx="8">
                  <c:v>0.109</c:v>
                </c:pt>
              </c:numCache>
            </c:numRef>
          </c:val>
          <c:extLst>
            <c:ext xmlns:c16="http://schemas.microsoft.com/office/drawing/2014/chart" uri="{C3380CC4-5D6E-409C-BE32-E72D297353CC}">
              <c16:uniqueId val="{00000003-AB3E-47FE-A1C6-A85E33501CC0}"/>
            </c:ext>
          </c:extLst>
        </c:ser>
        <c:ser>
          <c:idx val="4"/>
          <c:order val="4"/>
          <c:tx>
            <c:strRef>
              <c:f>'Total chart'!$A$7</c:f>
              <c:strCache>
                <c:ptCount val="1"/>
                <c:pt idx="0">
                  <c:v>Security and safety</c:v>
                </c:pt>
              </c:strCache>
            </c:strRef>
          </c:tx>
          <c:spPr>
            <a:solidFill>
              <a:srgbClr val="8571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 chart'!$B$2:$J$2</c:f>
              <c:strCache>
                <c:ptCount val="9"/>
                <c:pt idx="0">
                  <c:v>33-35</c:v>
                </c:pt>
                <c:pt idx="1">
                  <c:v>28-32</c:v>
                </c:pt>
                <c:pt idx="2">
                  <c:v>23-27</c:v>
                </c:pt>
                <c:pt idx="3">
                  <c:v>18-22</c:v>
                </c:pt>
                <c:pt idx="5">
                  <c:v>Female</c:v>
                </c:pt>
                <c:pt idx="6">
                  <c:v>Male</c:v>
                </c:pt>
                <c:pt idx="8">
                  <c:v>Total</c:v>
                </c:pt>
              </c:strCache>
            </c:strRef>
          </c:cat>
          <c:val>
            <c:numRef>
              <c:f>'Total chart'!$B$7:$J$7</c:f>
              <c:numCache>
                <c:formatCode>0.0%</c:formatCode>
                <c:ptCount val="9"/>
                <c:pt idx="0">
                  <c:v>8.2000000000000003E-2</c:v>
                </c:pt>
                <c:pt idx="1">
                  <c:v>8.2000000000000003E-2</c:v>
                </c:pt>
                <c:pt idx="2">
                  <c:v>9.8000000000000004E-2</c:v>
                </c:pt>
                <c:pt idx="3">
                  <c:v>0.126</c:v>
                </c:pt>
                <c:pt idx="5">
                  <c:v>0.112</c:v>
                </c:pt>
                <c:pt idx="6">
                  <c:v>8.8999999999999996E-2</c:v>
                </c:pt>
                <c:pt idx="8">
                  <c:v>0.10299999999999999</c:v>
                </c:pt>
              </c:numCache>
            </c:numRef>
          </c:val>
          <c:extLst>
            <c:ext xmlns:c16="http://schemas.microsoft.com/office/drawing/2014/chart" uri="{C3380CC4-5D6E-409C-BE32-E72D297353CC}">
              <c16:uniqueId val="{00000004-AB3E-47FE-A1C6-A85E33501CC0}"/>
            </c:ext>
          </c:extLst>
        </c:ser>
        <c:dLbls>
          <c:dLblPos val="ctr"/>
          <c:showLegendKey val="0"/>
          <c:showVal val="1"/>
          <c:showCatName val="0"/>
          <c:showSerName val="0"/>
          <c:showPercent val="0"/>
          <c:showBubbleSize val="0"/>
        </c:dLbls>
        <c:gapWidth val="150"/>
        <c:overlap val="100"/>
        <c:axId val="596877448"/>
        <c:axId val="596869904"/>
      </c:barChart>
      <c:catAx>
        <c:axId val="596877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96869904"/>
        <c:crosses val="autoZero"/>
        <c:auto val="1"/>
        <c:lblAlgn val="ctr"/>
        <c:lblOffset val="100"/>
        <c:noMultiLvlLbl val="0"/>
      </c:catAx>
      <c:valAx>
        <c:axId val="596869904"/>
        <c:scaling>
          <c:orientation val="minMax"/>
        </c:scaling>
        <c:delete val="1"/>
        <c:axPos val="b"/>
        <c:numFmt formatCode="0%" sourceLinked="1"/>
        <c:majorTickMark val="none"/>
        <c:minorTickMark val="none"/>
        <c:tickLblPos val="nextTo"/>
        <c:crossAx val="596877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a:latin typeface="Arial" panose="020B0604020202020204" pitchFamily="34" charset="0"/>
                <a:cs typeface="Arial" panose="020B0604020202020204" pitchFamily="34" charset="0"/>
              </a:rPr>
              <a:t>I am well informed on government support schemes such as help to buy/</a:t>
            </a:r>
            <a:r>
              <a:rPr lang="en-US" sz="1200" baseline="0" dirty="0">
                <a:latin typeface="Arial" panose="020B0604020202020204" pitchFamily="34" charset="0"/>
                <a:cs typeface="Arial" panose="020B0604020202020204" pitchFamily="34" charset="0"/>
              </a:rPr>
              <a:t> shared ownership</a:t>
            </a:r>
            <a:endParaRPr lang="en-US" sz="1200"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'Q16 charts'!$A$85</c:f>
              <c:strCache>
                <c:ptCount val="1"/>
                <c:pt idx="0">
                  <c:v>Strongly Agree</c:v>
                </c:pt>
              </c:strCache>
            </c:strRef>
          </c:tx>
          <c:spPr>
            <a:solidFill>
              <a:srgbClr val="7D22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('Q16 charts'!$B$84:$E$84,'Q16 charts'!$J$84)</c:f>
              <c:strCache>
                <c:ptCount val="5"/>
                <c:pt idx="0">
                  <c:v>33-35</c:v>
                </c:pt>
                <c:pt idx="1">
                  <c:v>28-32</c:v>
                </c:pt>
                <c:pt idx="2">
                  <c:v>23-27</c:v>
                </c:pt>
                <c:pt idx="3">
                  <c:v>18-22</c:v>
                </c:pt>
                <c:pt idx="4">
                  <c:v>Total</c:v>
                </c:pt>
              </c:strCache>
            </c:strRef>
          </c:cat>
          <c:val>
            <c:numRef>
              <c:f>('Q16 charts'!$B$85:$E$85,'Q16 charts'!$J$85)</c:f>
              <c:numCache>
                <c:formatCode>0.0%</c:formatCode>
                <c:ptCount val="5"/>
                <c:pt idx="0">
                  <c:v>0.11864406779661017</c:v>
                </c:pt>
                <c:pt idx="1">
                  <c:v>0.20353982300884957</c:v>
                </c:pt>
                <c:pt idx="2">
                  <c:v>0.21167883211678831</c:v>
                </c:pt>
                <c:pt idx="3">
                  <c:v>4.9723756906077346E-2</c:v>
                </c:pt>
                <c:pt idx="4">
                  <c:v>0.13905930470347649</c:v>
                </c:pt>
              </c:numCache>
            </c:numRef>
          </c:val>
          <c:extLst>
            <c:ext xmlns:c16="http://schemas.microsoft.com/office/drawing/2014/chart" uri="{C3380CC4-5D6E-409C-BE32-E72D297353CC}">
              <c16:uniqueId val="{00000000-67B4-4A83-B7A3-78BDF1A403C6}"/>
            </c:ext>
          </c:extLst>
        </c:ser>
        <c:ser>
          <c:idx val="1"/>
          <c:order val="1"/>
          <c:tx>
            <c:strRef>
              <c:f>'Q16 charts'!$A$86</c:f>
              <c:strCache>
                <c:ptCount val="1"/>
                <c:pt idx="0">
                  <c:v>Agree</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('Q16 charts'!$B$84:$E$84,'Q16 charts'!$J$84)</c:f>
              <c:strCache>
                <c:ptCount val="5"/>
                <c:pt idx="0">
                  <c:v>33-35</c:v>
                </c:pt>
                <c:pt idx="1">
                  <c:v>28-32</c:v>
                </c:pt>
                <c:pt idx="2">
                  <c:v>23-27</c:v>
                </c:pt>
                <c:pt idx="3">
                  <c:v>18-22</c:v>
                </c:pt>
                <c:pt idx="4">
                  <c:v>Total</c:v>
                </c:pt>
              </c:strCache>
            </c:strRef>
          </c:cat>
          <c:val>
            <c:numRef>
              <c:f>('Q16 charts'!$B$86:$E$86,'Q16 charts'!$J$86)</c:f>
              <c:numCache>
                <c:formatCode>0.0%</c:formatCode>
                <c:ptCount val="5"/>
                <c:pt idx="0">
                  <c:v>0.47457627118644069</c:v>
                </c:pt>
                <c:pt idx="1">
                  <c:v>0.31858407079646017</c:v>
                </c:pt>
                <c:pt idx="2">
                  <c:v>0.35036496350364965</c:v>
                </c:pt>
                <c:pt idx="3">
                  <c:v>0.25966850828729282</c:v>
                </c:pt>
                <c:pt idx="4">
                  <c:v>0.32515337423312884</c:v>
                </c:pt>
              </c:numCache>
            </c:numRef>
          </c:val>
          <c:extLst>
            <c:ext xmlns:c16="http://schemas.microsoft.com/office/drawing/2014/chart" uri="{C3380CC4-5D6E-409C-BE32-E72D297353CC}">
              <c16:uniqueId val="{00000001-67B4-4A83-B7A3-78BDF1A403C6}"/>
            </c:ext>
          </c:extLst>
        </c:ser>
        <c:ser>
          <c:idx val="2"/>
          <c:order val="2"/>
          <c:tx>
            <c:strRef>
              <c:f>'Q16 charts'!$A$87</c:f>
              <c:strCache>
                <c:ptCount val="1"/>
                <c:pt idx="0">
                  <c:v>Neither agree nor disagree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('Q16 charts'!$B$84:$E$84,'Q16 charts'!$J$84)</c:f>
              <c:strCache>
                <c:ptCount val="5"/>
                <c:pt idx="0">
                  <c:v>33-35</c:v>
                </c:pt>
                <c:pt idx="1">
                  <c:v>28-32</c:v>
                </c:pt>
                <c:pt idx="2">
                  <c:v>23-27</c:v>
                </c:pt>
                <c:pt idx="3">
                  <c:v>18-22</c:v>
                </c:pt>
                <c:pt idx="4">
                  <c:v>Total</c:v>
                </c:pt>
              </c:strCache>
            </c:strRef>
          </c:cat>
          <c:val>
            <c:numRef>
              <c:f>('Q16 charts'!$B$87:$E$87,'Q16 charts'!$J$87)</c:f>
              <c:numCache>
                <c:formatCode>0.0%</c:formatCode>
                <c:ptCount val="5"/>
                <c:pt idx="0">
                  <c:v>0.16949152542372881</c:v>
                </c:pt>
                <c:pt idx="1">
                  <c:v>0.23893805309734514</c:v>
                </c:pt>
                <c:pt idx="2">
                  <c:v>0.16788321167883211</c:v>
                </c:pt>
                <c:pt idx="3">
                  <c:v>0.24309392265193369</c:v>
                </c:pt>
                <c:pt idx="4">
                  <c:v>0.21267893660531698</c:v>
                </c:pt>
              </c:numCache>
            </c:numRef>
          </c:val>
          <c:extLst>
            <c:ext xmlns:c16="http://schemas.microsoft.com/office/drawing/2014/chart" uri="{C3380CC4-5D6E-409C-BE32-E72D297353CC}">
              <c16:uniqueId val="{00000002-67B4-4A83-B7A3-78BDF1A403C6}"/>
            </c:ext>
          </c:extLst>
        </c:ser>
        <c:ser>
          <c:idx val="3"/>
          <c:order val="3"/>
          <c:tx>
            <c:strRef>
              <c:f>'Q16 charts'!$A$88</c:f>
              <c:strCache>
                <c:ptCount val="1"/>
                <c:pt idx="0">
                  <c:v>Disagree</c:v>
                </c:pt>
              </c:strCache>
            </c:strRef>
          </c:tx>
          <c:spPr>
            <a:solidFill>
              <a:srgbClr val="7A99A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('Q16 charts'!$B$84:$E$84,'Q16 charts'!$J$84)</c:f>
              <c:strCache>
                <c:ptCount val="5"/>
                <c:pt idx="0">
                  <c:v>33-35</c:v>
                </c:pt>
                <c:pt idx="1">
                  <c:v>28-32</c:v>
                </c:pt>
                <c:pt idx="2">
                  <c:v>23-27</c:v>
                </c:pt>
                <c:pt idx="3">
                  <c:v>18-22</c:v>
                </c:pt>
                <c:pt idx="4">
                  <c:v>Total</c:v>
                </c:pt>
              </c:strCache>
            </c:strRef>
          </c:cat>
          <c:val>
            <c:numRef>
              <c:f>('Q16 charts'!$B$88:$E$88,'Q16 charts'!$J$88)</c:f>
              <c:numCache>
                <c:formatCode>0.0%</c:formatCode>
                <c:ptCount val="5"/>
                <c:pt idx="0">
                  <c:v>0.13559322033898305</c:v>
                </c:pt>
                <c:pt idx="1">
                  <c:v>0.1415929203539823</c:v>
                </c:pt>
                <c:pt idx="2">
                  <c:v>0.18248175182481752</c:v>
                </c:pt>
                <c:pt idx="3">
                  <c:v>0.30939226519337015</c:v>
                </c:pt>
                <c:pt idx="4">
                  <c:v>0.21472392638036811</c:v>
                </c:pt>
              </c:numCache>
            </c:numRef>
          </c:val>
          <c:extLst>
            <c:ext xmlns:c16="http://schemas.microsoft.com/office/drawing/2014/chart" uri="{C3380CC4-5D6E-409C-BE32-E72D297353CC}">
              <c16:uniqueId val="{00000003-67B4-4A83-B7A3-78BDF1A403C6}"/>
            </c:ext>
          </c:extLst>
        </c:ser>
        <c:ser>
          <c:idx val="4"/>
          <c:order val="4"/>
          <c:tx>
            <c:strRef>
              <c:f>'Q16 charts'!$A$89</c:f>
              <c:strCache>
                <c:ptCount val="1"/>
                <c:pt idx="0">
                  <c:v>Strongly Disagree</c:v>
                </c:pt>
              </c:strCache>
            </c:strRef>
          </c:tx>
          <c:spPr>
            <a:solidFill>
              <a:srgbClr val="8571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('Q16 charts'!$B$84:$E$84,'Q16 charts'!$J$84)</c:f>
              <c:strCache>
                <c:ptCount val="5"/>
                <c:pt idx="0">
                  <c:v>33-35</c:v>
                </c:pt>
                <c:pt idx="1">
                  <c:v>28-32</c:v>
                </c:pt>
                <c:pt idx="2">
                  <c:v>23-27</c:v>
                </c:pt>
                <c:pt idx="3">
                  <c:v>18-22</c:v>
                </c:pt>
                <c:pt idx="4">
                  <c:v>Total</c:v>
                </c:pt>
              </c:strCache>
            </c:strRef>
          </c:cat>
          <c:val>
            <c:numRef>
              <c:f>('Q16 charts'!$B$89:$E$89,'Q16 charts'!$J$89)</c:f>
              <c:numCache>
                <c:formatCode>0.0%</c:formatCode>
                <c:ptCount val="5"/>
                <c:pt idx="0">
                  <c:v>0.10169491525423729</c:v>
                </c:pt>
                <c:pt idx="1">
                  <c:v>9.7345132743362831E-2</c:v>
                </c:pt>
                <c:pt idx="2">
                  <c:v>8.7591240875912413E-2</c:v>
                </c:pt>
                <c:pt idx="3">
                  <c:v>0.13812154696132597</c:v>
                </c:pt>
                <c:pt idx="4">
                  <c:v>0.10838445807770961</c:v>
                </c:pt>
              </c:numCache>
            </c:numRef>
          </c:val>
          <c:extLst>
            <c:ext xmlns:c16="http://schemas.microsoft.com/office/drawing/2014/chart" uri="{C3380CC4-5D6E-409C-BE32-E72D297353CC}">
              <c16:uniqueId val="{00000004-67B4-4A83-B7A3-78BDF1A403C6}"/>
            </c:ext>
          </c:extLst>
        </c:ser>
        <c:dLbls>
          <c:showLegendKey val="0"/>
          <c:showVal val="0"/>
          <c:showCatName val="0"/>
          <c:showSerName val="0"/>
          <c:showPercent val="0"/>
          <c:showBubbleSize val="0"/>
        </c:dLbls>
        <c:gapWidth val="150"/>
        <c:overlap val="100"/>
        <c:axId val="596877448"/>
        <c:axId val="596869904"/>
      </c:barChart>
      <c:catAx>
        <c:axId val="596877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96869904"/>
        <c:crosses val="autoZero"/>
        <c:auto val="1"/>
        <c:lblAlgn val="ctr"/>
        <c:lblOffset val="100"/>
        <c:noMultiLvlLbl val="0"/>
      </c:catAx>
      <c:valAx>
        <c:axId val="596869904"/>
        <c:scaling>
          <c:orientation val="minMax"/>
        </c:scaling>
        <c:delete val="1"/>
        <c:axPos val="b"/>
        <c:numFmt formatCode="0%" sourceLinked="1"/>
        <c:majorTickMark val="none"/>
        <c:minorTickMark val="none"/>
        <c:tickLblPos val="nextTo"/>
        <c:crossAx val="596877448"/>
        <c:crosses val="autoZero"/>
        <c:crossBetween val="between"/>
      </c:valAx>
      <c:spPr>
        <a:noFill/>
        <a:ln>
          <a:noFill/>
        </a:ln>
        <a:effectLst/>
      </c:spPr>
    </c:plotArea>
    <c:legend>
      <c:legendPos val="b"/>
      <c:layout>
        <c:manualLayout>
          <c:xMode val="edge"/>
          <c:yMode val="edge"/>
          <c:x val="0.18992217740386758"/>
          <c:y val="0.84611986032056263"/>
          <c:w val="0.6234184316864354"/>
          <c:h val="6.512195210886537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a:latin typeface="Arial" panose="020B0604020202020204" pitchFamily="34" charset="0"/>
                <a:cs typeface="Arial" panose="020B0604020202020204" pitchFamily="34" charset="0"/>
              </a:rPr>
              <a:t>How likely would you be to use the governments help to buy scheme?</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'Q17'!$A$28</c:f>
              <c:strCache>
                <c:ptCount val="1"/>
                <c:pt idx="0">
                  <c:v>Very likely</c:v>
                </c:pt>
              </c:strCache>
            </c:strRef>
          </c:tx>
          <c:spPr>
            <a:solidFill>
              <a:srgbClr val="7D22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('Q17'!$B$27:$E$27,'Q17'!$J$27)</c:f>
              <c:strCache>
                <c:ptCount val="5"/>
                <c:pt idx="0">
                  <c:v>33-35</c:v>
                </c:pt>
                <c:pt idx="1">
                  <c:v>28-32</c:v>
                </c:pt>
                <c:pt idx="2">
                  <c:v>23-27</c:v>
                </c:pt>
                <c:pt idx="3">
                  <c:v>18-22</c:v>
                </c:pt>
                <c:pt idx="4">
                  <c:v>Total</c:v>
                </c:pt>
              </c:strCache>
            </c:strRef>
          </c:cat>
          <c:val>
            <c:numRef>
              <c:f>('Q17'!$B$28:$E$28,'Q17'!$J$28)</c:f>
              <c:numCache>
                <c:formatCode>0.0%</c:formatCode>
                <c:ptCount val="5"/>
                <c:pt idx="0">
                  <c:v>0.15254237288135594</c:v>
                </c:pt>
                <c:pt idx="1">
                  <c:v>0.21238938053097345</c:v>
                </c:pt>
                <c:pt idx="2">
                  <c:v>0.29197080291970801</c:v>
                </c:pt>
                <c:pt idx="3">
                  <c:v>0.19889502762430938</c:v>
                </c:pt>
                <c:pt idx="4">
                  <c:v>0.2219959266802444</c:v>
                </c:pt>
              </c:numCache>
            </c:numRef>
          </c:val>
          <c:extLst>
            <c:ext xmlns:c16="http://schemas.microsoft.com/office/drawing/2014/chart" uri="{C3380CC4-5D6E-409C-BE32-E72D297353CC}">
              <c16:uniqueId val="{00000000-8494-4049-A072-B400A3668CA6}"/>
            </c:ext>
          </c:extLst>
        </c:ser>
        <c:ser>
          <c:idx val="1"/>
          <c:order val="1"/>
          <c:tx>
            <c:strRef>
              <c:f>'Q17'!$A$29</c:f>
              <c:strCache>
                <c:ptCount val="1"/>
                <c:pt idx="0">
                  <c:v>Somewhat likely</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('Q17'!$B$27:$E$27,'Q17'!$J$27)</c:f>
              <c:strCache>
                <c:ptCount val="5"/>
                <c:pt idx="0">
                  <c:v>33-35</c:v>
                </c:pt>
                <c:pt idx="1">
                  <c:v>28-32</c:v>
                </c:pt>
                <c:pt idx="2">
                  <c:v>23-27</c:v>
                </c:pt>
                <c:pt idx="3">
                  <c:v>18-22</c:v>
                </c:pt>
                <c:pt idx="4">
                  <c:v>Total</c:v>
                </c:pt>
              </c:strCache>
            </c:strRef>
          </c:cat>
          <c:val>
            <c:numRef>
              <c:f>('Q17'!$B$29:$E$29,'Q17'!$J$29)</c:f>
              <c:numCache>
                <c:formatCode>0.0%</c:formatCode>
                <c:ptCount val="5"/>
                <c:pt idx="0">
                  <c:v>0.2711864406779661</c:v>
                </c:pt>
                <c:pt idx="1">
                  <c:v>0.20353982300884957</c:v>
                </c:pt>
                <c:pt idx="2">
                  <c:v>0.29927007299270075</c:v>
                </c:pt>
                <c:pt idx="3">
                  <c:v>0.39779005524861877</c:v>
                </c:pt>
                <c:pt idx="4">
                  <c:v>0.31160896130346233</c:v>
                </c:pt>
              </c:numCache>
            </c:numRef>
          </c:val>
          <c:extLst>
            <c:ext xmlns:c16="http://schemas.microsoft.com/office/drawing/2014/chart" uri="{C3380CC4-5D6E-409C-BE32-E72D297353CC}">
              <c16:uniqueId val="{00000001-8494-4049-A072-B400A3668CA6}"/>
            </c:ext>
          </c:extLst>
        </c:ser>
        <c:ser>
          <c:idx val="2"/>
          <c:order val="2"/>
          <c:tx>
            <c:strRef>
              <c:f>'Q17'!$A$30</c:f>
              <c:strCache>
                <c:ptCount val="1"/>
                <c:pt idx="0">
                  <c:v>Neither likely nor unlikely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('Q17'!$B$27:$E$27,'Q17'!$J$27)</c:f>
              <c:strCache>
                <c:ptCount val="5"/>
                <c:pt idx="0">
                  <c:v>33-35</c:v>
                </c:pt>
                <c:pt idx="1">
                  <c:v>28-32</c:v>
                </c:pt>
                <c:pt idx="2">
                  <c:v>23-27</c:v>
                </c:pt>
                <c:pt idx="3">
                  <c:v>18-22</c:v>
                </c:pt>
                <c:pt idx="4">
                  <c:v>Total</c:v>
                </c:pt>
              </c:strCache>
            </c:strRef>
          </c:cat>
          <c:val>
            <c:numRef>
              <c:f>('Q17'!$B$30:$E$30,'Q17'!$J$30)</c:f>
              <c:numCache>
                <c:formatCode>0.0%</c:formatCode>
                <c:ptCount val="5"/>
                <c:pt idx="0">
                  <c:v>0.16949152542372881</c:v>
                </c:pt>
                <c:pt idx="1">
                  <c:v>0.18584070796460178</c:v>
                </c:pt>
                <c:pt idx="2">
                  <c:v>0.12408759124087591</c:v>
                </c:pt>
                <c:pt idx="3">
                  <c:v>0.18784530386740331</c:v>
                </c:pt>
                <c:pt idx="4">
                  <c:v>0.16700610997963339</c:v>
                </c:pt>
              </c:numCache>
            </c:numRef>
          </c:val>
          <c:extLst>
            <c:ext xmlns:c16="http://schemas.microsoft.com/office/drawing/2014/chart" uri="{C3380CC4-5D6E-409C-BE32-E72D297353CC}">
              <c16:uniqueId val="{00000002-8494-4049-A072-B400A3668CA6}"/>
            </c:ext>
          </c:extLst>
        </c:ser>
        <c:ser>
          <c:idx val="3"/>
          <c:order val="3"/>
          <c:tx>
            <c:strRef>
              <c:f>'Q17'!$A$31</c:f>
              <c:strCache>
                <c:ptCount val="1"/>
                <c:pt idx="0">
                  <c:v>Unlikely</c:v>
                </c:pt>
              </c:strCache>
            </c:strRef>
          </c:tx>
          <c:spPr>
            <a:solidFill>
              <a:srgbClr val="7A99A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('Q17'!$B$27:$E$27,'Q17'!$J$27)</c:f>
              <c:strCache>
                <c:ptCount val="5"/>
                <c:pt idx="0">
                  <c:v>33-35</c:v>
                </c:pt>
                <c:pt idx="1">
                  <c:v>28-32</c:v>
                </c:pt>
                <c:pt idx="2">
                  <c:v>23-27</c:v>
                </c:pt>
                <c:pt idx="3">
                  <c:v>18-22</c:v>
                </c:pt>
                <c:pt idx="4">
                  <c:v>Total</c:v>
                </c:pt>
              </c:strCache>
            </c:strRef>
          </c:cat>
          <c:val>
            <c:numRef>
              <c:f>('Q17'!$B$31:$E$31,'Q17'!$J$31)</c:f>
              <c:numCache>
                <c:formatCode>0.0%</c:formatCode>
                <c:ptCount val="5"/>
                <c:pt idx="0">
                  <c:v>8.4745762711864403E-2</c:v>
                </c:pt>
                <c:pt idx="1">
                  <c:v>0.10619469026548672</c:v>
                </c:pt>
                <c:pt idx="2">
                  <c:v>0.10948905109489052</c:v>
                </c:pt>
                <c:pt idx="3">
                  <c:v>8.8397790055248615E-2</c:v>
                </c:pt>
                <c:pt idx="4">
                  <c:v>9.775967413441955E-2</c:v>
                </c:pt>
              </c:numCache>
            </c:numRef>
          </c:val>
          <c:extLst>
            <c:ext xmlns:c16="http://schemas.microsoft.com/office/drawing/2014/chart" uri="{C3380CC4-5D6E-409C-BE32-E72D297353CC}">
              <c16:uniqueId val="{00000003-8494-4049-A072-B400A3668CA6}"/>
            </c:ext>
          </c:extLst>
        </c:ser>
        <c:ser>
          <c:idx val="4"/>
          <c:order val="4"/>
          <c:tx>
            <c:strRef>
              <c:f>'Q17'!$A$32</c:f>
              <c:strCache>
                <c:ptCount val="1"/>
                <c:pt idx="0">
                  <c:v>Very Unlikely</c:v>
                </c:pt>
              </c:strCache>
            </c:strRef>
          </c:tx>
          <c:spPr>
            <a:solidFill>
              <a:srgbClr val="005A7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('Q17'!$B$27:$E$27,'Q17'!$J$27)</c:f>
              <c:strCache>
                <c:ptCount val="5"/>
                <c:pt idx="0">
                  <c:v>33-35</c:v>
                </c:pt>
                <c:pt idx="1">
                  <c:v>28-32</c:v>
                </c:pt>
                <c:pt idx="2">
                  <c:v>23-27</c:v>
                </c:pt>
                <c:pt idx="3">
                  <c:v>18-22</c:v>
                </c:pt>
                <c:pt idx="4">
                  <c:v>Total</c:v>
                </c:pt>
              </c:strCache>
            </c:strRef>
          </c:cat>
          <c:val>
            <c:numRef>
              <c:f>('Q17'!$B$32:$E$32,'Q17'!$J$32)</c:f>
              <c:numCache>
                <c:formatCode>0.0%</c:formatCode>
                <c:ptCount val="5"/>
                <c:pt idx="0">
                  <c:v>0.30508474576271188</c:v>
                </c:pt>
                <c:pt idx="1">
                  <c:v>0.25663716814159293</c:v>
                </c:pt>
                <c:pt idx="2">
                  <c:v>0.12408759124087591</c:v>
                </c:pt>
                <c:pt idx="3">
                  <c:v>3.3149171270718231E-2</c:v>
                </c:pt>
                <c:pt idx="4">
                  <c:v>0.1425661914460285</c:v>
                </c:pt>
              </c:numCache>
            </c:numRef>
          </c:val>
          <c:extLst>
            <c:ext xmlns:c16="http://schemas.microsoft.com/office/drawing/2014/chart" uri="{C3380CC4-5D6E-409C-BE32-E72D297353CC}">
              <c16:uniqueId val="{00000004-8494-4049-A072-B400A3668CA6}"/>
            </c:ext>
          </c:extLst>
        </c:ser>
        <c:ser>
          <c:idx val="5"/>
          <c:order val="5"/>
          <c:tx>
            <c:strRef>
              <c:f>'Q17'!$A$33</c:f>
              <c:strCache>
                <c:ptCount val="1"/>
                <c:pt idx="0">
                  <c:v>I don't know what this is</c:v>
                </c:pt>
              </c:strCache>
            </c:strRef>
          </c:tx>
          <c:spPr>
            <a:solidFill>
              <a:srgbClr val="8571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('Q17'!$B$27:$E$27,'Q17'!$J$27)</c:f>
              <c:strCache>
                <c:ptCount val="5"/>
                <c:pt idx="0">
                  <c:v>33-35</c:v>
                </c:pt>
                <c:pt idx="1">
                  <c:v>28-32</c:v>
                </c:pt>
                <c:pt idx="2">
                  <c:v>23-27</c:v>
                </c:pt>
                <c:pt idx="3">
                  <c:v>18-22</c:v>
                </c:pt>
                <c:pt idx="4">
                  <c:v>Total</c:v>
                </c:pt>
              </c:strCache>
            </c:strRef>
          </c:cat>
          <c:val>
            <c:numRef>
              <c:f>('Q17'!$B$33:$E$33,'Q17'!$J$33)</c:f>
              <c:numCache>
                <c:formatCode>0.0%</c:formatCode>
                <c:ptCount val="5"/>
                <c:pt idx="0">
                  <c:v>1.6949152542372881E-2</c:v>
                </c:pt>
                <c:pt idx="1">
                  <c:v>3.5398230088495575E-2</c:v>
                </c:pt>
                <c:pt idx="2">
                  <c:v>5.1094890510948905E-2</c:v>
                </c:pt>
                <c:pt idx="3">
                  <c:v>9.3922651933701654E-2</c:v>
                </c:pt>
                <c:pt idx="4">
                  <c:v>5.9063136456211814E-2</c:v>
                </c:pt>
              </c:numCache>
            </c:numRef>
          </c:val>
          <c:extLst>
            <c:ext xmlns:c16="http://schemas.microsoft.com/office/drawing/2014/chart" uri="{C3380CC4-5D6E-409C-BE32-E72D297353CC}">
              <c16:uniqueId val="{00000005-8494-4049-A072-B400A3668CA6}"/>
            </c:ext>
          </c:extLst>
        </c:ser>
        <c:dLbls>
          <c:showLegendKey val="0"/>
          <c:showVal val="0"/>
          <c:showCatName val="0"/>
          <c:showSerName val="0"/>
          <c:showPercent val="0"/>
          <c:showBubbleSize val="0"/>
        </c:dLbls>
        <c:gapWidth val="150"/>
        <c:overlap val="100"/>
        <c:axId val="596877448"/>
        <c:axId val="596869904"/>
      </c:barChart>
      <c:catAx>
        <c:axId val="596877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96869904"/>
        <c:crosses val="autoZero"/>
        <c:auto val="1"/>
        <c:lblAlgn val="ctr"/>
        <c:lblOffset val="100"/>
        <c:noMultiLvlLbl val="0"/>
      </c:catAx>
      <c:valAx>
        <c:axId val="596869904"/>
        <c:scaling>
          <c:orientation val="minMax"/>
        </c:scaling>
        <c:delete val="1"/>
        <c:axPos val="b"/>
        <c:numFmt formatCode="0%" sourceLinked="1"/>
        <c:majorTickMark val="none"/>
        <c:minorTickMark val="none"/>
        <c:tickLblPos val="nextTo"/>
        <c:crossAx val="596877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dirty="0" smtClean="0">
                <a:latin typeface="Arial" panose="020B0604020202020204" pitchFamily="34" charset="0"/>
                <a:cs typeface="Arial" panose="020B0604020202020204" pitchFamily="34" charset="0"/>
              </a:rPr>
              <a:t>How</a:t>
            </a:r>
            <a:r>
              <a:rPr lang="en-US" sz="1200" baseline="0" dirty="0" smtClean="0">
                <a:latin typeface="Arial" panose="020B0604020202020204" pitchFamily="34" charset="0"/>
                <a:cs typeface="Arial" panose="020B0604020202020204" pitchFamily="34" charset="0"/>
              </a:rPr>
              <a:t> </a:t>
            </a:r>
            <a:r>
              <a:rPr lang="en-US" sz="1200" baseline="0" dirty="0">
                <a:latin typeface="Arial" panose="020B0604020202020204" pitchFamily="34" charset="0"/>
                <a:cs typeface="Arial" panose="020B0604020202020204" pitchFamily="34" charset="0"/>
              </a:rPr>
              <a:t>likely would you be to use the government's shared ownership scheme?</a:t>
            </a:r>
            <a:endParaRPr lang="en-US" sz="1200" dirty="0">
              <a:latin typeface="Arial" panose="020B0604020202020204" pitchFamily="34" charset="0"/>
              <a:cs typeface="Arial" panose="020B0604020202020204" pitchFamily="34" charset="0"/>
            </a:endParaRPr>
          </a:p>
        </c:rich>
      </c:tx>
      <c:layout>
        <c:manualLayout>
          <c:xMode val="edge"/>
          <c:yMode val="edge"/>
          <c:x val="0.21074113561891719"/>
          <c:y val="2.917426652480993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'Q18'!$A$65</c:f>
              <c:strCache>
                <c:ptCount val="1"/>
                <c:pt idx="0">
                  <c:v>Very likely</c:v>
                </c:pt>
              </c:strCache>
            </c:strRef>
          </c:tx>
          <c:spPr>
            <a:solidFill>
              <a:srgbClr val="7D22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('Q18'!$B$64:$E$64,'Q18'!$J$64)</c:f>
              <c:strCache>
                <c:ptCount val="5"/>
                <c:pt idx="0">
                  <c:v>18-22</c:v>
                </c:pt>
                <c:pt idx="1">
                  <c:v>23-27</c:v>
                </c:pt>
                <c:pt idx="2">
                  <c:v>28-32</c:v>
                </c:pt>
                <c:pt idx="3">
                  <c:v>33-35</c:v>
                </c:pt>
                <c:pt idx="4">
                  <c:v>Total</c:v>
                </c:pt>
              </c:strCache>
            </c:strRef>
          </c:cat>
          <c:val>
            <c:numRef>
              <c:f>('Q18'!$B$65:$E$65,'Q18'!$J$65)</c:f>
              <c:numCache>
                <c:formatCode>0.0%</c:formatCode>
                <c:ptCount val="5"/>
                <c:pt idx="0">
                  <c:v>2.2222222222222223E-2</c:v>
                </c:pt>
                <c:pt idx="1">
                  <c:v>5.8394160583941604E-2</c:v>
                </c:pt>
                <c:pt idx="2">
                  <c:v>9.8214285714285712E-2</c:v>
                </c:pt>
                <c:pt idx="3">
                  <c:v>8.4745762711864403E-2</c:v>
                </c:pt>
                <c:pt idx="4">
                  <c:v>5.7259713701431493E-2</c:v>
                </c:pt>
              </c:numCache>
            </c:numRef>
          </c:val>
          <c:extLst>
            <c:ext xmlns:c16="http://schemas.microsoft.com/office/drawing/2014/chart" uri="{C3380CC4-5D6E-409C-BE32-E72D297353CC}">
              <c16:uniqueId val="{00000000-2681-4588-AB1A-4499D2C10B52}"/>
            </c:ext>
          </c:extLst>
        </c:ser>
        <c:ser>
          <c:idx val="1"/>
          <c:order val="1"/>
          <c:tx>
            <c:strRef>
              <c:f>'Q18'!$A$66</c:f>
              <c:strCache>
                <c:ptCount val="1"/>
                <c:pt idx="0">
                  <c:v>Somewhat likely</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('Q18'!$B$64:$E$64,'Q18'!$J$64)</c:f>
              <c:strCache>
                <c:ptCount val="5"/>
                <c:pt idx="0">
                  <c:v>18-22</c:v>
                </c:pt>
                <c:pt idx="1">
                  <c:v>23-27</c:v>
                </c:pt>
                <c:pt idx="2">
                  <c:v>28-32</c:v>
                </c:pt>
                <c:pt idx="3">
                  <c:v>33-35</c:v>
                </c:pt>
                <c:pt idx="4">
                  <c:v>Total</c:v>
                </c:pt>
              </c:strCache>
            </c:strRef>
          </c:cat>
          <c:val>
            <c:numRef>
              <c:f>('Q18'!$B$66:$E$66,'Q18'!$J$66)</c:f>
              <c:numCache>
                <c:formatCode>0.0%</c:formatCode>
                <c:ptCount val="5"/>
                <c:pt idx="0">
                  <c:v>0.17777777777777778</c:v>
                </c:pt>
                <c:pt idx="1">
                  <c:v>0.19708029197080293</c:v>
                </c:pt>
                <c:pt idx="2">
                  <c:v>7.1428571428571425E-2</c:v>
                </c:pt>
                <c:pt idx="3">
                  <c:v>8.4745762711864403E-2</c:v>
                </c:pt>
                <c:pt idx="4">
                  <c:v>0.14723926380368099</c:v>
                </c:pt>
              </c:numCache>
            </c:numRef>
          </c:val>
          <c:extLst>
            <c:ext xmlns:c16="http://schemas.microsoft.com/office/drawing/2014/chart" uri="{C3380CC4-5D6E-409C-BE32-E72D297353CC}">
              <c16:uniqueId val="{00000001-2681-4588-AB1A-4499D2C10B52}"/>
            </c:ext>
          </c:extLst>
        </c:ser>
        <c:ser>
          <c:idx val="2"/>
          <c:order val="2"/>
          <c:tx>
            <c:strRef>
              <c:f>'Q18'!$A$67</c:f>
              <c:strCache>
                <c:ptCount val="1"/>
                <c:pt idx="0">
                  <c:v>Neither likely nor unlikely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('Q18'!$B$64:$E$64,'Q18'!$J$64)</c:f>
              <c:strCache>
                <c:ptCount val="5"/>
                <c:pt idx="0">
                  <c:v>18-22</c:v>
                </c:pt>
                <c:pt idx="1">
                  <c:v>23-27</c:v>
                </c:pt>
                <c:pt idx="2">
                  <c:v>28-32</c:v>
                </c:pt>
                <c:pt idx="3">
                  <c:v>33-35</c:v>
                </c:pt>
                <c:pt idx="4">
                  <c:v>Total</c:v>
                </c:pt>
              </c:strCache>
            </c:strRef>
          </c:cat>
          <c:val>
            <c:numRef>
              <c:f>('Q18'!$B$67:$E$67,'Q18'!$J$67)</c:f>
              <c:numCache>
                <c:formatCode>0.0%</c:formatCode>
                <c:ptCount val="5"/>
                <c:pt idx="0">
                  <c:v>0.33333333333333331</c:v>
                </c:pt>
                <c:pt idx="1">
                  <c:v>0.16788321167883211</c:v>
                </c:pt>
                <c:pt idx="2">
                  <c:v>0.19642857142857142</c:v>
                </c:pt>
                <c:pt idx="3">
                  <c:v>0.16949152542372881</c:v>
                </c:pt>
                <c:pt idx="4">
                  <c:v>0.23721881390593047</c:v>
                </c:pt>
              </c:numCache>
            </c:numRef>
          </c:val>
          <c:extLst>
            <c:ext xmlns:c16="http://schemas.microsoft.com/office/drawing/2014/chart" uri="{C3380CC4-5D6E-409C-BE32-E72D297353CC}">
              <c16:uniqueId val="{00000002-2681-4588-AB1A-4499D2C10B52}"/>
            </c:ext>
          </c:extLst>
        </c:ser>
        <c:ser>
          <c:idx val="3"/>
          <c:order val="3"/>
          <c:tx>
            <c:strRef>
              <c:f>'Q18'!$A$68</c:f>
              <c:strCache>
                <c:ptCount val="1"/>
                <c:pt idx="0">
                  <c:v>Unlikely</c:v>
                </c:pt>
              </c:strCache>
            </c:strRef>
          </c:tx>
          <c:spPr>
            <a:solidFill>
              <a:srgbClr val="7A99A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('Q18'!$B$64:$E$64,'Q18'!$J$64)</c:f>
              <c:strCache>
                <c:ptCount val="5"/>
                <c:pt idx="0">
                  <c:v>18-22</c:v>
                </c:pt>
                <c:pt idx="1">
                  <c:v>23-27</c:v>
                </c:pt>
                <c:pt idx="2">
                  <c:v>28-32</c:v>
                </c:pt>
                <c:pt idx="3">
                  <c:v>33-35</c:v>
                </c:pt>
                <c:pt idx="4">
                  <c:v>Total</c:v>
                </c:pt>
              </c:strCache>
            </c:strRef>
          </c:cat>
          <c:val>
            <c:numRef>
              <c:f>('Q18'!$B$68:$E$68,'Q18'!$J$68)</c:f>
              <c:numCache>
                <c:formatCode>0.0%</c:formatCode>
                <c:ptCount val="5"/>
                <c:pt idx="0">
                  <c:v>0.17222222222222222</c:v>
                </c:pt>
                <c:pt idx="1">
                  <c:v>0.16058394160583941</c:v>
                </c:pt>
                <c:pt idx="2">
                  <c:v>0.19642857142857142</c:v>
                </c:pt>
                <c:pt idx="3">
                  <c:v>0.16949152542372881</c:v>
                </c:pt>
                <c:pt idx="4">
                  <c:v>0.17382413087934559</c:v>
                </c:pt>
              </c:numCache>
            </c:numRef>
          </c:val>
          <c:extLst>
            <c:ext xmlns:c16="http://schemas.microsoft.com/office/drawing/2014/chart" uri="{C3380CC4-5D6E-409C-BE32-E72D297353CC}">
              <c16:uniqueId val="{00000003-2681-4588-AB1A-4499D2C10B52}"/>
            </c:ext>
          </c:extLst>
        </c:ser>
        <c:ser>
          <c:idx val="4"/>
          <c:order val="4"/>
          <c:tx>
            <c:strRef>
              <c:f>'Q18'!$A$69</c:f>
              <c:strCache>
                <c:ptCount val="1"/>
                <c:pt idx="0">
                  <c:v>Very Unlikely</c:v>
                </c:pt>
              </c:strCache>
            </c:strRef>
          </c:tx>
          <c:spPr>
            <a:solidFill>
              <a:srgbClr val="005A7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('Q18'!$B$64:$E$64,'Q18'!$J$64)</c:f>
              <c:strCache>
                <c:ptCount val="5"/>
                <c:pt idx="0">
                  <c:v>18-22</c:v>
                </c:pt>
                <c:pt idx="1">
                  <c:v>23-27</c:v>
                </c:pt>
                <c:pt idx="2">
                  <c:v>28-32</c:v>
                </c:pt>
                <c:pt idx="3">
                  <c:v>33-35</c:v>
                </c:pt>
                <c:pt idx="4">
                  <c:v>Total</c:v>
                </c:pt>
              </c:strCache>
            </c:strRef>
          </c:cat>
          <c:val>
            <c:numRef>
              <c:f>('Q18'!$B$69:$E$69,'Q18'!$J$69)</c:f>
              <c:numCache>
                <c:formatCode>0.0%</c:formatCode>
                <c:ptCount val="5"/>
                <c:pt idx="0">
                  <c:v>9.4444444444444442E-2</c:v>
                </c:pt>
                <c:pt idx="1">
                  <c:v>0.31386861313868614</c:v>
                </c:pt>
                <c:pt idx="2">
                  <c:v>0.39285714285714285</c:v>
                </c:pt>
                <c:pt idx="3">
                  <c:v>0.47457627118644069</c:v>
                </c:pt>
                <c:pt idx="4">
                  <c:v>0.26993865030674846</c:v>
                </c:pt>
              </c:numCache>
            </c:numRef>
          </c:val>
          <c:extLst>
            <c:ext xmlns:c16="http://schemas.microsoft.com/office/drawing/2014/chart" uri="{C3380CC4-5D6E-409C-BE32-E72D297353CC}">
              <c16:uniqueId val="{00000004-2681-4588-AB1A-4499D2C10B52}"/>
            </c:ext>
          </c:extLst>
        </c:ser>
        <c:ser>
          <c:idx val="5"/>
          <c:order val="5"/>
          <c:tx>
            <c:strRef>
              <c:f>'Q18'!$A$70</c:f>
              <c:strCache>
                <c:ptCount val="1"/>
                <c:pt idx="0">
                  <c:v>I don't know what this is</c:v>
                </c:pt>
              </c:strCache>
            </c:strRef>
          </c:tx>
          <c:spPr>
            <a:solidFill>
              <a:srgbClr val="8571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('Q18'!$B$64:$E$64,'Q18'!$J$64)</c:f>
              <c:strCache>
                <c:ptCount val="5"/>
                <c:pt idx="0">
                  <c:v>18-22</c:v>
                </c:pt>
                <c:pt idx="1">
                  <c:v>23-27</c:v>
                </c:pt>
                <c:pt idx="2">
                  <c:v>28-32</c:v>
                </c:pt>
                <c:pt idx="3">
                  <c:v>33-35</c:v>
                </c:pt>
                <c:pt idx="4">
                  <c:v>Total</c:v>
                </c:pt>
              </c:strCache>
            </c:strRef>
          </c:cat>
          <c:val>
            <c:numRef>
              <c:f>('Q18'!$B$70:$E$70,'Q18'!$J$70)</c:f>
              <c:numCache>
                <c:formatCode>0.0%</c:formatCode>
                <c:ptCount val="5"/>
                <c:pt idx="0">
                  <c:v>0.2</c:v>
                </c:pt>
                <c:pt idx="1">
                  <c:v>0.10218978102189781</c:v>
                </c:pt>
                <c:pt idx="2">
                  <c:v>4.4642857142857144E-2</c:v>
                </c:pt>
                <c:pt idx="3">
                  <c:v>1.6949152542372881E-2</c:v>
                </c:pt>
                <c:pt idx="4">
                  <c:v>0.11451942740286299</c:v>
                </c:pt>
              </c:numCache>
            </c:numRef>
          </c:val>
          <c:extLst>
            <c:ext xmlns:c16="http://schemas.microsoft.com/office/drawing/2014/chart" uri="{C3380CC4-5D6E-409C-BE32-E72D297353CC}">
              <c16:uniqueId val="{00000005-2681-4588-AB1A-4499D2C10B52}"/>
            </c:ext>
          </c:extLst>
        </c:ser>
        <c:dLbls>
          <c:dLblPos val="ctr"/>
          <c:showLegendKey val="0"/>
          <c:showVal val="1"/>
          <c:showCatName val="0"/>
          <c:showSerName val="0"/>
          <c:showPercent val="0"/>
          <c:showBubbleSize val="0"/>
        </c:dLbls>
        <c:gapWidth val="150"/>
        <c:overlap val="100"/>
        <c:axId val="596877448"/>
        <c:axId val="596869904"/>
      </c:barChart>
      <c:catAx>
        <c:axId val="596877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96869904"/>
        <c:crosses val="autoZero"/>
        <c:auto val="1"/>
        <c:lblAlgn val="ctr"/>
        <c:lblOffset val="100"/>
        <c:noMultiLvlLbl val="0"/>
      </c:catAx>
      <c:valAx>
        <c:axId val="596869904"/>
        <c:scaling>
          <c:orientation val="minMax"/>
        </c:scaling>
        <c:delete val="1"/>
        <c:axPos val="b"/>
        <c:numFmt formatCode="0%" sourceLinked="1"/>
        <c:majorTickMark val="none"/>
        <c:minorTickMark val="none"/>
        <c:tickLblPos val="nextTo"/>
        <c:crossAx val="596877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265097474485256"/>
          <c:y val="5.09258514023255E-2"/>
          <c:w val="0.53938692038495184"/>
          <c:h val="0.89814814814814814"/>
        </c:manualLayout>
      </c:layout>
      <c:barChart>
        <c:barDir val="bar"/>
        <c:grouping val="clustered"/>
        <c:varyColors val="0"/>
        <c:ser>
          <c:idx val="0"/>
          <c:order val="0"/>
          <c:spPr>
            <a:solidFill>
              <a:srgbClr val="7D22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'Q4. Living situation'!$A$37:$A$43</c:f>
              <c:strCache>
                <c:ptCount val="7"/>
                <c:pt idx="0">
                  <c:v>Living with friends</c:v>
                </c:pt>
                <c:pt idx="1">
                  <c:v>Other</c:v>
                </c:pt>
                <c:pt idx="2">
                  <c:v>Living alone</c:v>
                </c:pt>
                <c:pt idx="3">
                  <c:v>Living with children (under 18)</c:v>
                </c:pt>
                <c:pt idx="4">
                  <c:v>Living in a student/shared house</c:v>
                </c:pt>
                <c:pt idx="5">
                  <c:v>Living with partner</c:v>
                </c:pt>
                <c:pt idx="6">
                  <c:v>Living at home with parents</c:v>
                </c:pt>
              </c:strCache>
            </c:strRef>
          </c:cat>
          <c:val>
            <c:numRef>
              <c:f>'Q4. Living situation'!$B$37:$B$43</c:f>
              <c:numCache>
                <c:formatCode>0.0%</c:formatCode>
                <c:ptCount val="7"/>
                <c:pt idx="0">
                  <c:v>2.2403258655804479E-2</c:v>
                </c:pt>
                <c:pt idx="1">
                  <c:v>4.2769857433808553E-2</c:v>
                </c:pt>
                <c:pt idx="2">
                  <c:v>6.5173116089613028E-2</c:v>
                </c:pt>
                <c:pt idx="3">
                  <c:v>7.5356415478615074E-2</c:v>
                </c:pt>
                <c:pt idx="4">
                  <c:v>0.10386965376782077</c:v>
                </c:pt>
                <c:pt idx="5">
                  <c:v>0.25865580448065173</c:v>
                </c:pt>
                <c:pt idx="6">
                  <c:v>0.41751527494908353</c:v>
                </c:pt>
              </c:numCache>
            </c:numRef>
          </c:val>
          <c:extLst>
            <c:ext xmlns:c16="http://schemas.microsoft.com/office/drawing/2014/chart" uri="{C3380CC4-5D6E-409C-BE32-E72D297353CC}">
              <c16:uniqueId val="{00000000-CA4D-40BF-85A3-77040896AA0B}"/>
            </c:ext>
          </c:extLst>
        </c:ser>
        <c:dLbls>
          <c:showLegendKey val="0"/>
          <c:showVal val="0"/>
          <c:showCatName val="0"/>
          <c:showSerName val="0"/>
          <c:showPercent val="0"/>
          <c:showBubbleSize val="0"/>
        </c:dLbls>
        <c:gapWidth val="182"/>
        <c:axId val="521603488"/>
        <c:axId val="521603816"/>
      </c:barChart>
      <c:catAx>
        <c:axId val="5216034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21603816"/>
        <c:crosses val="autoZero"/>
        <c:auto val="1"/>
        <c:lblAlgn val="ctr"/>
        <c:lblOffset val="100"/>
        <c:noMultiLvlLbl val="0"/>
      </c:catAx>
      <c:valAx>
        <c:axId val="521603816"/>
        <c:scaling>
          <c:orientation val="minMax"/>
        </c:scaling>
        <c:delete val="1"/>
        <c:axPos val="b"/>
        <c:numFmt formatCode="0.0%" sourceLinked="1"/>
        <c:majorTickMark val="none"/>
        <c:minorTickMark val="none"/>
        <c:tickLblPos val="nextTo"/>
        <c:crossAx val="521603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dirty="0">
                <a:latin typeface="Arial" panose="020B0604020202020204" pitchFamily="34" charset="0"/>
                <a:cs typeface="Arial" panose="020B0604020202020204" pitchFamily="34" charset="0"/>
              </a:rPr>
              <a:t>Have you ever</a:t>
            </a:r>
            <a:r>
              <a:rPr lang="en-US" sz="1200" baseline="0" dirty="0">
                <a:latin typeface="Arial" panose="020B0604020202020204" pitchFamily="34" charset="0"/>
                <a:cs typeface="Arial" panose="020B0604020202020204" pitchFamily="34" charset="0"/>
              </a:rPr>
              <a:t> approached Winchester City Council for housing advice?</a:t>
            </a:r>
            <a:endParaRPr lang="en-US" sz="1200" dirty="0">
              <a:latin typeface="Arial" panose="020B0604020202020204" pitchFamily="34" charset="0"/>
              <a:cs typeface="Arial" panose="020B0604020202020204" pitchFamily="34" charset="0"/>
            </a:endParaRPr>
          </a:p>
        </c:rich>
      </c:tx>
      <c:layout>
        <c:manualLayout>
          <c:xMode val="edge"/>
          <c:yMode val="edge"/>
          <c:x val="0.24198067632850245"/>
          <c:y val="2.837717209190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'Q19'!$A$50</c:f>
              <c:strCache>
                <c:ptCount val="1"/>
                <c:pt idx="0">
                  <c:v>No</c:v>
                </c:pt>
              </c:strCache>
            </c:strRef>
          </c:tx>
          <c:spPr>
            <a:solidFill>
              <a:srgbClr val="7D22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('Q19'!$B$49:$E$49,'Q19'!$J$49)</c:f>
              <c:strCache>
                <c:ptCount val="5"/>
                <c:pt idx="0">
                  <c:v>33-35</c:v>
                </c:pt>
                <c:pt idx="1">
                  <c:v>28-32</c:v>
                </c:pt>
                <c:pt idx="2">
                  <c:v>23-27</c:v>
                </c:pt>
                <c:pt idx="3">
                  <c:v>18-22</c:v>
                </c:pt>
                <c:pt idx="4">
                  <c:v>Total</c:v>
                </c:pt>
              </c:strCache>
            </c:strRef>
          </c:cat>
          <c:val>
            <c:numRef>
              <c:f>('Q19'!$B$50:$E$50,'Q19'!$J$50)</c:f>
              <c:numCache>
                <c:formatCode>0.0%</c:formatCode>
                <c:ptCount val="5"/>
                <c:pt idx="0">
                  <c:v>0.79661016949152541</c:v>
                </c:pt>
                <c:pt idx="1">
                  <c:v>0.80180180180180183</c:v>
                </c:pt>
                <c:pt idx="2">
                  <c:v>0.81751824817518248</c:v>
                </c:pt>
                <c:pt idx="3">
                  <c:v>0.91712707182320441</c:v>
                </c:pt>
                <c:pt idx="4">
                  <c:v>0.84867075664621672</c:v>
                </c:pt>
              </c:numCache>
            </c:numRef>
          </c:val>
          <c:extLst>
            <c:ext xmlns:c16="http://schemas.microsoft.com/office/drawing/2014/chart" uri="{C3380CC4-5D6E-409C-BE32-E72D297353CC}">
              <c16:uniqueId val="{00000000-ADC5-49F2-A942-7AADE519EDAB}"/>
            </c:ext>
          </c:extLst>
        </c:ser>
        <c:ser>
          <c:idx val="1"/>
          <c:order val="1"/>
          <c:tx>
            <c:strRef>
              <c:f>'Q19'!$A$51</c:f>
              <c:strCache>
                <c:ptCount val="1"/>
                <c:pt idx="0">
                  <c:v>Yes</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('Q19'!$B$49:$E$49,'Q19'!$J$49)</c:f>
              <c:strCache>
                <c:ptCount val="5"/>
                <c:pt idx="0">
                  <c:v>33-35</c:v>
                </c:pt>
                <c:pt idx="1">
                  <c:v>28-32</c:v>
                </c:pt>
                <c:pt idx="2">
                  <c:v>23-27</c:v>
                </c:pt>
                <c:pt idx="3">
                  <c:v>18-22</c:v>
                </c:pt>
                <c:pt idx="4">
                  <c:v>Total</c:v>
                </c:pt>
              </c:strCache>
            </c:strRef>
          </c:cat>
          <c:val>
            <c:numRef>
              <c:f>('Q19'!$B$51:$E$51,'Q19'!$J$51)</c:f>
              <c:numCache>
                <c:formatCode>0.0%</c:formatCode>
                <c:ptCount val="5"/>
                <c:pt idx="0">
                  <c:v>0.20338983050847459</c:v>
                </c:pt>
                <c:pt idx="1">
                  <c:v>0.1981981981981982</c:v>
                </c:pt>
                <c:pt idx="2">
                  <c:v>0.18248175182481752</c:v>
                </c:pt>
                <c:pt idx="3">
                  <c:v>8.2872928176795577E-2</c:v>
                </c:pt>
                <c:pt idx="4">
                  <c:v>0.15132924335378323</c:v>
                </c:pt>
              </c:numCache>
            </c:numRef>
          </c:val>
          <c:extLst>
            <c:ext xmlns:c16="http://schemas.microsoft.com/office/drawing/2014/chart" uri="{C3380CC4-5D6E-409C-BE32-E72D297353CC}">
              <c16:uniqueId val="{00000001-ADC5-49F2-A942-7AADE519EDAB}"/>
            </c:ext>
          </c:extLst>
        </c:ser>
        <c:dLbls>
          <c:showLegendKey val="0"/>
          <c:showVal val="0"/>
          <c:showCatName val="0"/>
          <c:showSerName val="0"/>
          <c:showPercent val="0"/>
          <c:showBubbleSize val="0"/>
        </c:dLbls>
        <c:gapWidth val="150"/>
        <c:overlap val="100"/>
        <c:axId val="596877448"/>
        <c:axId val="596869904"/>
      </c:barChart>
      <c:catAx>
        <c:axId val="596877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96869904"/>
        <c:crosses val="autoZero"/>
        <c:auto val="1"/>
        <c:lblAlgn val="ctr"/>
        <c:lblOffset val="100"/>
        <c:noMultiLvlLbl val="0"/>
      </c:catAx>
      <c:valAx>
        <c:axId val="596869904"/>
        <c:scaling>
          <c:orientation val="minMax"/>
        </c:scaling>
        <c:delete val="1"/>
        <c:axPos val="b"/>
        <c:numFmt formatCode="0%" sourceLinked="1"/>
        <c:majorTickMark val="none"/>
        <c:minorTickMark val="none"/>
        <c:tickLblPos val="nextTo"/>
        <c:crossAx val="596877448"/>
        <c:crosses val="autoZero"/>
        <c:crossBetween val="between"/>
      </c:valAx>
      <c:spPr>
        <a:noFill/>
        <a:ln>
          <a:noFill/>
        </a:ln>
        <a:effectLst/>
      </c:spPr>
    </c:plotArea>
    <c:legend>
      <c:legendPos val="b"/>
      <c:layout>
        <c:manualLayout>
          <c:xMode val="edge"/>
          <c:yMode val="edge"/>
          <c:x val="0.40487123892122179"/>
          <c:y val="0.9192989721281799"/>
          <c:w val="0.1902575221575564"/>
          <c:h val="8.0701027871820097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b="0" dirty="0" smtClean="0">
                <a:latin typeface="Arial" panose="020B0604020202020204" pitchFamily="34" charset="0"/>
                <a:cs typeface="Arial" panose="020B0604020202020204" pitchFamily="34" charset="0"/>
              </a:rPr>
              <a:t>Subject</a:t>
            </a:r>
            <a:r>
              <a:rPr lang="en-GB" sz="1200" b="0" baseline="0" dirty="0" smtClean="0">
                <a:latin typeface="Arial" panose="020B0604020202020204" pitchFamily="34" charset="0"/>
                <a:cs typeface="Arial" panose="020B0604020202020204" pitchFamily="34" charset="0"/>
              </a:rPr>
              <a:t> matter of free text comments </a:t>
            </a:r>
            <a:endParaRPr lang="en-GB" sz="1200" b="0"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7D22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Sheet3!$A$22:$A$38</c:f>
              <c:strCache>
                <c:ptCount val="17"/>
                <c:pt idx="0">
                  <c:v>Affordability - buying</c:v>
                </c:pt>
                <c:pt idx="1">
                  <c:v>Affordablility - renting</c:v>
                </c:pt>
                <c:pt idx="2">
                  <c:v>Miscellaneous </c:v>
                </c:pt>
                <c:pt idx="3">
                  <c:v>Need for more council housing</c:v>
                </c:pt>
                <c:pt idx="4">
                  <c:v>Desired property</c:v>
                </c:pt>
                <c:pt idx="5">
                  <c:v>Need for more shared ownership/ help to buy</c:v>
                </c:pt>
                <c:pt idx="6">
                  <c:v>Transport</c:v>
                </c:pt>
                <c:pt idx="7">
                  <c:v>Unable to afford to stay near friends and family/ area they grew up</c:v>
                </c:pt>
                <c:pt idx="8">
                  <c:v>More options for single people</c:v>
                </c:pt>
                <c:pt idx="9">
                  <c:v>Self build options</c:v>
                </c:pt>
                <c:pt idx="10">
                  <c:v>Work/ jobs/finding employment </c:v>
                </c:pt>
                <c:pt idx="11">
                  <c:v>Housing for people with special needs/ disablity </c:v>
                </c:pt>
                <c:pt idx="12">
                  <c:v>Parking</c:v>
                </c:pt>
                <c:pt idx="13">
                  <c:v>Pets </c:v>
                </c:pt>
                <c:pt idx="14">
                  <c:v>Focus group</c:v>
                </c:pt>
                <c:pt idx="15">
                  <c:v>Planning</c:v>
                </c:pt>
                <c:pt idx="16">
                  <c:v>Unable to take the next step on the ladder</c:v>
                </c:pt>
              </c:strCache>
            </c:strRef>
          </c:cat>
          <c:val>
            <c:numRef>
              <c:f>Sheet3!$B$22:$B$38</c:f>
              <c:numCache>
                <c:formatCode>0.0%</c:formatCode>
                <c:ptCount val="17"/>
                <c:pt idx="0">
                  <c:v>0.24778761061946902</c:v>
                </c:pt>
                <c:pt idx="1">
                  <c:v>0.11504424778761062</c:v>
                </c:pt>
                <c:pt idx="2">
                  <c:v>8.8495575221238937E-2</c:v>
                </c:pt>
                <c:pt idx="3">
                  <c:v>6.1946902654867256E-2</c:v>
                </c:pt>
                <c:pt idx="4">
                  <c:v>6.1946902654867256E-2</c:v>
                </c:pt>
                <c:pt idx="5">
                  <c:v>4.4247787610619468E-2</c:v>
                </c:pt>
                <c:pt idx="6">
                  <c:v>4.4247787610619468E-2</c:v>
                </c:pt>
                <c:pt idx="7">
                  <c:v>4.4247787610619468E-2</c:v>
                </c:pt>
                <c:pt idx="8">
                  <c:v>4.4247787610619468E-2</c:v>
                </c:pt>
                <c:pt idx="9">
                  <c:v>4.4247787610619468E-2</c:v>
                </c:pt>
                <c:pt idx="10">
                  <c:v>3.5398230088495575E-2</c:v>
                </c:pt>
                <c:pt idx="11">
                  <c:v>3.5398230088495575E-2</c:v>
                </c:pt>
                <c:pt idx="12">
                  <c:v>3.5398230088495575E-2</c:v>
                </c:pt>
                <c:pt idx="13">
                  <c:v>2.6548672566371681E-2</c:v>
                </c:pt>
                <c:pt idx="14">
                  <c:v>2.6548672566371681E-2</c:v>
                </c:pt>
                <c:pt idx="15">
                  <c:v>2.6548672566371681E-2</c:v>
                </c:pt>
                <c:pt idx="16">
                  <c:v>1.7699115044247787E-2</c:v>
                </c:pt>
              </c:numCache>
            </c:numRef>
          </c:val>
          <c:extLst>
            <c:ext xmlns:c16="http://schemas.microsoft.com/office/drawing/2014/chart" uri="{C3380CC4-5D6E-409C-BE32-E72D297353CC}">
              <c16:uniqueId val="{00000000-B484-4647-B8FF-71D9147CFA21}"/>
            </c:ext>
          </c:extLst>
        </c:ser>
        <c:dLbls>
          <c:showLegendKey val="0"/>
          <c:showVal val="0"/>
          <c:showCatName val="0"/>
          <c:showSerName val="0"/>
          <c:showPercent val="0"/>
          <c:showBubbleSize val="0"/>
        </c:dLbls>
        <c:gapWidth val="219"/>
        <c:overlap val="-27"/>
        <c:axId val="376340704"/>
        <c:axId val="374559656"/>
      </c:barChart>
      <c:catAx>
        <c:axId val="376340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74559656"/>
        <c:crosses val="autoZero"/>
        <c:auto val="1"/>
        <c:lblAlgn val="ctr"/>
        <c:lblOffset val="100"/>
        <c:noMultiLvlLbl val="0"/>
      </c:catAx>
      <c:valAx>
        <c:axId val="374559656"/>
        <c:scaling>
          <c:orientation val="minMax"/>
        </c:scaling>
        <c:delete val="1"/>
        <c:axPos val="l"/>
        <c:numFmt formatCode="0.0%" sourceLinked="1"/>
        <c:majorTickMark val="none"/>
        <c:minorTickMark val="none"/>
        <c:tickLblPos val="nextTo"/>
        <c:crossAx val="376340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b="1" dirty="0" smtClean="0">
                <a:solidFill>
                  <a:schemeClr val="tx1"/>
                </a:solidFill>
                <a:latin typeface="Arial" panose="020B0604020202020204" pitchFamily="34" charset="0"/>
                <a:cs typeface="Arial" panose="020B0604020202020204" pitchFamily="34" charset="0"/>
              </a:rPr>
              <a:t>AGE</a:t>
            </a:r>
            <a:endParaRPr lang="en-GB" sz="1200" b="1"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'Q3. Age'!$F$3</c:f>
              <c:strCache>
                <c:ptCount val="1"/>
                <c:pt idx="0">
                  <c:v>NGW Survey</c:v>
                </c:pt>
              </c:strCache>
            </c:strRef>
          </c:tx>
          <c:spPr>
            <a:solidFill>
              <a:srgbClr val="7D22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 Age'!$E$4:$E$8</c:f>
              <c:strCache>
                <c:ptCount val="5"/>
                <c:pt idx="0">
                  <c:v>18-22</c:v>
                </c:pt>
                <c:pt idx="1">
                  <c:v>23-27</c:v>
                </c:pt>
                <c:pt idx="2">
                  <c:v>28-32</c:v>
                </c:pt>
                <c:pt idx="3">
                  <c:v>33-35</c:v>
                </c:pt>
                <c:pt idx="4">
                  <c:v>Not answered</c:v>
                </c:pt>
              </c:strCache>
            </c:strRef>
          </c:cat>
          <c:val>
            <c:numRef>
              <c:f>'Q3. Age'!$F$4:$F$8</c:f>
              <c:numCache>
                <c:formatCode>0.0%</c:formatCode>
                <c:ptCount val="5"/>
                <c:pt idx="0">
                  <c:v>0.36899999999999999</c:v>
                </c:pt>
                <c:pt idx="1">
                  <c:v>0.27900000000000003</c:v>
                </c:pt>
                <c:pt idx="2">
                  <c:v>0.23</c:v>
                </c:pt>
                <c:pt idx="3">
                  <c:v>0.12</c:v>
                </c:pt>
                <c:pt idx="4">
                  <c:v>2E-3</c:v>
                </c:pt>
              </c:numCache>
            </c:numRef>
          </c:val>
          <c:extLst>
            <c:ext xmlns:c16="http://schemas.microsoft.com/office/drawing/2014/chart" uri="{C3380CC4-5D6E-409C-BE32-E72D297353CC}">
              <c16:uniqueId val="{00000000-06F2-45C4-92F8-B3D688235BA9}"/>
            </c:ext>
          </c:extLst>
        </c:ser>
        <c:dLbls>
          <c:showLegendKey val="0"/>
          <c:showVal val="0"/>
          <c:showCatName val="0"/>
          <c:showSerName val="0"/>
          <c:showPercent val="0"/>
          <c:showBubbleSize val="0"/>
        </c:dLbls>
        <c:gapWidth val="219"/>
        <c:overlap val="-27"/>
        <c:axId val="536789048"/>
        <c:axId val="536791344"/>
      </c:barChart>
      <c:catAx>
        <c:axId val="536789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6791344"/>
        <c:crosses val="autoZero"/>
        <c:auto val="1"/>
        <c:lblAlgn val="ctr"/>
        <c:lblOffset val="100"/>
        <c:noMultiLvlLbl val="0"/>
      </c:catAx>
      <c:valAx>
        <c:axId val="536791344"/>
        <c:scaling>
          <c:orientation val="minMax"/>
        </c:scaling>
        <c:delete val="1"/>
        <c:axPos val="l"/>
        <c:numFmt formatCode="0.0%" sourceLinked="1"/>
        <c:majorTickMark val="none"/>
        <c:minorTickMark val="none"/>
        <c:tickLblPos val="nextTo"/>
        <c:crossAx val="536789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34946828016136E-2"/>
          <c:y val="2.3457418005874735E-2"/>
          <c:w val="0.45910564308067542"/>
          <c:h val="0.91384558488065626"/>
        </c:manualLayout>
      </c:layout>
      <c:barChart>
        <c:barDir val="bar"/>
        <c:grouping val="clustered"/>
        <c:varyColors val="0"/>
        <c:ser>
          <c:idx val="0"/>
          <c:order val="0"/>
          <c:tx>
            <c:strRef>
              <c:f>'Q26. Ethnic group'!$B$20</c:f>
              <c:strCache>
                <c:ptCount val="1"/>
                <c:pt idx="0">
                  <c:v>NGW Survey</c:v>
                </c:pt>
              </c:strCache>
            </c:strRef>
          </c:tx>
          <c:spPr>
            <a:solidFill>
              <a:srgbClr val="7D2248"/>
            </a:solidFill>
            <a:ln>
              <a:noFill/>
            </a:ln>
            <a:effectLst/>
          </c:spPr>
          <c:invertIfNegative val="0"/>
          <c:dLbls>
            <c:dLbl>
              <c:idx val="0"/>
              <c:layout>
                <c:manualLayout>
                  <c:x val="0"/>
                  <c:y val="-6.989300866288070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376-495B-B977-C8EBD9699776}"/>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'Q26. Ethnic group'!$A$21:$A$26</c:f>
              <c:strCache>
                <c:ptCount val="6"/>
                <c:pt idx="0">
                  <c:v>White</c:v>
                </c:pt>
                <c:pt idx="1">
                  <c:v>Mixed/multiple ethnic groups</c:v>
                </c:pt>
                <c:pt idx="2">
                  <c:v>Asian/Asian British</c:v>
                </c:pt>
                <c:pt idx="3">
                  <c:v>Black/African/Caribbean/Black British</c:v>
                </c:pt>
                <c:pt idx="4">
                  <c:v>Prefer not to say</c:v>
                </c:pt>
                <c:pt idx="5">
                  <c:v>Other ethnic group</c:v>
                </c:pt>
              </c:strCache>
            </c:strRef>
          </c:cat>
          <c:val>
            <c:numRef>
              <c:f>'Q26. Ethnic group'!$B$21:$B$26</c:f>
              <c:numCache>
                <c:formatCode>0.0%</c:formatCode>
                <c:ptCount val="6"/>
                <c:pt idx="0">
                  <c:v>0.93047034764826175</c:v>
                </c:pt>
                <c:pt idx="1">
                  <c:v>2.2494887525562373E-2</c:v>
                </c:pt>
                <c:pt idx="2">
                  <c:v>1.6359918200408999E-2</c:v>
                </c:pt>
                <c:pt idx="3">
                  <c:v>1.2269938650306749E-2</c:v>
                </c:pt>
                <c:pt idx="4">
                  <c:v>1.4314928425357873E-2</c:v>
                </c:pt>
                <c:pt idx="5">
                  <c:v>4.0899795501022499E-3</c:v>
                </c:pt>
              </c:numCache>
            </c:numRef>
          </c:val>
          <c:extLst>
            <c:ext xmlns:c16="http://schemas.microsoft.com/office/drawing/2014/chart" uri="{C3380CC4-5D6E-409C-BE32-E72D297353CC}">
              <c16:uniqueId val="{00000000-2376-495B-B977-C8EBD9699776}"/>
            </c:ext>
          </c:extLst>
        </c:ser>
        <c:dLbls>
          <c:showLegendKey val="0"/>
          <c:showVal val="0"/>
          <c:showCatName val="0"/>
          <c:showSerName val="0"/>
          <c:showPercent val="0"/>
          <c:showBubbleSize val="0"/>
        </c:dLbls>
        <c:gapWidth val="219"/>
        <c:axId val="682962688"/>
        <c:axId val="682957112"/>
      </c:barChart>
      <c:catAx>
        <c:axId val="6829626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82957112"/>
        <c:crosses val="autoZero"/>
        <c:auto val="1"/>
        <c:lblAlgn val="ctr"/>
        <c:lblOffset val="100"/>
        <c:noMultiLvlLbl val="0"/>
      </c:catAx>
      <c:valAx>
        <c:axId val="682957112"/>
        <c:scaling>
          <c:orientation val="minMax"/>
        </c:scaling>
        <c:delete val="1"/>
        <c:axPos val="b"/>
        <c:numFmt formatCode="0.0%" sourceLinked="1"/>
        <c:majorTickMark val="none"/>
        <c:minorTickMark val="none"/>
        <c:tickLblPos val="nextTo"/>
        <c:crossAx val="682962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dirty="0" smtClean="0">
                <a:solidFill>
                  <a:schemeClr val="tx1"/>
                </a:solidFill>
                <a:latin typeface="Arial" panose="020B0604020202020204" pitchFamily="34" charset="0"/>
                <a:cs typeface="Arial" panose="020B0604020202020204" pitchFamily="34" charset="0"/>
              </a:rPr>
              <a:t>LIMITED</a:t>
            </a:r>
            <a:r>
              <a:rPr lang="en-US" sz="1200" b="1" baseline="0" dirty="0" smtClean="0">
                <a:solidFill>
                  <a:schemeClr val="tx1"/>
                </a:solidFill>
                <a:latin typeface="Arial" panose="020B0604020202020204" pitchFamily="34" charset="0"/>
                <a:cs typeface="Arial" panose="020B0604020202020204" pitchFamily="34" charset="0"/>
              </a:rPr>
              <a:t> DAY TO DAY ACTIVITIES </a:t>
            </a:r>
            <a:endParaRPr lang="en-US" sz="1200" b="1"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'Q24 Disability'!$B$22</c:f>
              <c:strCache>
                <c:ptCount val="1"/>
                <c:pt idx="0">
                  <c:v>NGW Survey</c:v>
                </c:pt>
              </c:strCache>
            </c:strRef>
          </c:tx>
          <c:spPr>
            <a:solidFill>
              <a:srgbClr val="7D22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'Q24 Disability'!$A$23:$A$26</c:f>
              <c:strCache>
                <c:ptCount val="4"/>
                <c:pt idx="0">
                  <c:v>No</c:v>
                </c:pt>
                <c:pt idx="1">
                  <c:v>Yes, limited</c:v>
                </c:pt>
                <c:pt idx="2">
                  <c:v>Prefer not to say</c:v>
                </c:pt>
                <c:pt idx="3">
                  <c:v>Other</c:v>
                </c:pt>
              </c:strCache>
            </c:strRef>
          </c:cat>
          <c:val>
            <c:numRef>
              <c:f>'Q24 Disability'!$B$23:$B$26</c:f>
              <c:numCache>
                <c:formatCode>0.0%</c:formatCode>
                <c:ptCount val="4"/>
                <c:pt idx="0">
                  <c:v>0.81670061099796332</c:v>
                </c:pt>
                <c:pt idx="1">
                  <c:v>5.0999999999999997E-2</c:v>
                </c:pt>
                <c:pt idx="2">
                  <c:v>3.4623217922606926E-2</c:v>
                </c:pt>
                <c:pt idx="3">
                  <c:v>9.775967413441955E-2</c:v>
                </c:pt>
              </c:numCache>
            </c:numRef>
          </c:val>
          <c:extLst>
            <c:ext xmlns:c16="http://schemas.microsoft.com/office/drawing/2014/chart" uri="{C3380CC4-5D6E-409C-BE32-E72D297353CC}">
              <c16:uniqueId val="{00000000-F952-4157-A058-E5EED477B9A4}"/>
            </c:ext>
          </c:extLst>
        </c:ser>
        <c:dLbls>
          <c:showLegendKey val="0"/>
          <c:showVal val="0"/>
          <c:showCatName val="0"/>
          <c:showSerName val="0"/>
          <c:showPercent val="0"/>
          <c:showBubbleSize val="0"/>
        </c:dLbls>
        <c:gapWidth val="219"/>
        <c:overlap val="-27"/>
        <c:axId val="536789048"/>
        <c:axId val="536791344"/>
      </c:barChart>
      <c:catAx>
        <c:axId val="536789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6791344"/>
        <c:crosses val="autoZero"/>
        <c:auto val="1"/>
        <c:lblAlgn val="ctr"/>
        <c:lblOffset val="100"/>
        <c:noMultiLvlLbl val="0"/>
      </c:catAx>
      <c:valAx>
        <c:axId val="536791344"/>
        <c:scaling>
          <c:orientation val="minMax"/>
        </c:scaling>
        <c:delete val="1"/>
        <c:axPos val="l"/>
        <c:numFmt formatCode="0.0%" sourceLinked="1"/>
        <c:majorTickMark val="none"/>
        <c:minorTickMark val="none"/>
        <c:tickLblPos val="nextTo"/>
        <c:crossAx val="536789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D22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'Q5. Postcode1'!$C$80:$C$92</c:f>
              <c:strCache>
                <c:ptCount val="13"/>
                <c:pt idx="0">
                  <c:v>SO22</c:v>
                </c:pt>
                <c:pt idx="1">
                  <c:v>SO23</c:v>
                </c:pt>
                <c:pt idx="2">
                  <c:v>SO24</c:v>
                </c:pt>
                <c:pt idx="3">
                  <c:v>SO21</c:v>
                </c:pt>
                <c:pt idx="4">
                  <c:v>PO17</c:v>
                </c:pt>
                <c:pt idx="5">
                  <c:v>SO32</c:v>
                </c:pt>
                <c:pt idx="6">
                  <c:v>SO50 </c:v>
                </c:pt>
                <c:pt idx="7">
                  <c:v>SO51</c:v>
                </c:pt>
                <c:pt idx="8">
                  <c:v>SO32 </c:v>
                </c:pt>
                <c:pt idx="9">
                  <c:v>SO53 </c:v>
                </c:pt>
                <c:pt idx="10">
                  <c:v>PO7</c:v>
                </c:pt>
                <c:pt idx="12">
                  <c:v>Other </c:v>
                </c:pt>
              </c:strCache>
            </c:strRef>
          </c:cat>
          <c:val>
            <c:numRef>
              <c:f>'Q5. Postcode1'!$D$80:$D$92</c:f>
              <c:numCache>
                <c:formatCode>0.0%</c:formatCode>
                <c:ptCount val="13"/>
                <c:pt idx="0">
                  <c:v>0.26804123711340205</c:v>
                </c:pt>
                <c:pt idx="1">
                  <c:v>0.2020618556701031</c:v>
                </c:pt>
                <c:pt idx="2">
                  <c:v>0.10309278350515463</c:v>
                </c:pt>
                <c:pt idx="3">
                  <c:v>8.247422680412371E-2</c:v>
                </c:pt>
                <c:pt idx="4">
                  <c:v>5.7731958762886601E-2</c:v>
                </c:pt>
                <c:pt idx="5">
                  <c:v>4.1237113402061855E-2</c:v>
                </c:pt>
                <c:pt idx="6">
                  <c:v>2.0618556701030927E-2</c:v>
                </c:pt>
                <c:pt idx="7">
                  <c:v>2.0618556701030927E-2</c:v>
                </c:pt>
                <c:pt idx="8">
                  <c:v>1.6494845360824743E-2</c:v>
                </c:pt>
                <c:pt idx="9">
                  <c:v>1.443298969072165E-2</c:v>
                </c:pt>
                <c:pt idx="10">
                  <c:v>1.0309278350515464E-2</c:v>
                </c:pt>
                <c:pt idx="12">
                  <c:v>0.16288659793814433</c:v>
                </c:pt>
              </c:numCache>
            </c:numRef>
          </c:val>
          <c:extLst>
            <c:ext xmlns:c16="http://schemas.microsoft.com/office/drawing/2014/chart" uri="{C3380CC4-5D6E-409C-BE32-E72D297353CC}">
              <c16:uniqueId val="{00000000-D28A-4D73-9096-7F32509C09CB}"/>
            </c:ext>
          </c:extLst>
        </c:ser>
        <c:dLbls>
          <c:showLegendKey val="0"/>
          <c:showVal val="0"/>
          <c:showCatName val="0"/>
          <c:showSerName val="0"/>
          <c:showPercent val="0"/>
          <c:showBubbleSize val="0"/>
        </c:dLbls>
        <c:gapWidth val="219"/>
        <c:overlap val="-27"/>
        <c:axId val="721638536"/>
        <c:axId val="721643128"/>
      </c:barChart>
      <c:catAx>
        <c:axId val="721638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21643128"/>
        <c:crosses val="autoZero"/>
        <c:auto val="0"/>
        <c:lblAlgn val="ctr"/>
        <c:lblOffset val="100"/>
        <c:noMultiLvlLbl val="0"/>
      </c:catAx>
      <c:valAx>
        <c:axId val="721643128"/>
        <c:scaling>
          <c:orientation val="minMax"/>
        </c:scaling>
        <c:delete val="1"/>
        <c:axPos val="l"/>
        <c:numFmt formatCode="0.0%" sourceLinked="1"/>
        <c:majorTickMark val="none"/>
        <c:minorTickMark val="none"/>
        <c:tickLblPos val="nextTo"/>
        <c:crossAx val="721638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5102786004960389"/>
          <c:y val="0.11583941605839417"/>
          <c:w val="0.33811301996341364"/>
          <c:h val="0.85739659367396592"/>
        </c:manualLayout>
      </c:layout>
      <c:barChart>
        <c:barDir val="bar"/>
        <c:grouping val="clustered"/>
        <c:varyColors val="0"/>
        <c:ser>
          <c:idx val="0"/>
          <c:order val="0"/>
          <c:tx>
            <c:strRef>
              <c:f>'Q6. Live in the district'!$B$136</c:f>
              <c:strCache>
                <c:ptCount val="1"/>
                <c:pt idx="0">
                  <c:v>Have you lived in or do you currently live in the district </c:v>
                </c:pt>
              </c:strCache>
            </c:strRef>
          </c:tx>
          <c:spPr>
            <a:solidFill>
              <a:srgbClr val="7D22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 Live in the district'!$A$137:$A$141</c:f>
              <c:strCache>
                <c:ptCount val="5"/>
                <c:pt idx="0">
                  <c:v>No, but my parent(s)/guardians live in the district</c:v>
                </c:pt>
                <c:pt idx="1">
                  <c:v>Other </c:v>
                </c:pt>
                <c:pt idx="2">
                  <c:v>No, but I have previously lived in the district</c:v>
                </c:pt>
                <c:pt idx="3">
                  <c:v>No, I neither live nor have I lived in the district</c:v>
                </c:pt>
                <c:pt idx="4">
                  <c:v>Yes, I currently live in the district</c:v>
                </c:pt>
              </c:strCache>
            </c:strRef>
          </c:cat>
          <c:val>
            <c:numRef>
              <c:f>'Q6. Live in the district'!$B$137:$B$141</c:f>
              <c:numCache>
                <c:formatCode>0.0%</c:formatCode>
                <c:ptCount val="5"/>
                <c:pt idx="0">
                  <c:v>2.0366598778004074E-2</c:v>
                </c:pt>
                <c:pt idx="1">
                  <c:v>2.4439918533604887E-2</c:v>
                </c:pt>
                <c:pt idx="2">
                  <c:v>6.9246435845213852E-2</c:v>
                </c:pt>
                <c:pt idx="3">
                  <c:v>0.11201629327902241</c:v>
                </c:pt>
                <c:pt idx="4">
                  <c:v>0.77393075356415475</c:v>
                </c:pt>
              </c:numCache>
            </c:numRef>
          </c:val>
          <c:extLst>
            <c:ext xmlns:c16="http://schemas.microsoft.com/office/drawing/2014/chart" uri="{C3380CC4-5D6E-409C-BE32-E72D297353CC}">
              <c16:uniqueId val="{00000000-1BEC-4ADF-BE30-D9C25AA1FF48}"/>
            </c:ext>
          </c:extLst>
        </c:ser>
        <c:dLbls>
          <c:showLegendKey val="0"/>
          <c:showVal val="0"/>
          <c:showCatName val="0"/>
          <c:showSerName val="0"/>
          <c:showPercent val="0"/>
          <c:showBubbleSize val="0"/>
        </c:dLbls>
        <c:gapWidth val="182"/>
        <c:axId val="755581408"/>
        <c:axId val="755575504"/>
      </c:barChart>
      <c:catAx>
        <c:axId val="7555814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55575504"/>
        <c:crosses val="autoZero"/>
        <c:auto val="1"/>
        <c:lblAlgn val="ctr"/>
        <c:lblOffset val="100"/>
        <c:noMultiLvlLbl val="0"/>
      </c:catAx>
      <c:valAx>
        <c:axId val="755575504"/>
        <c:scaling>
          <c:orientation val="minMax"/>
        </c:scaling>
        <c:delete val="1"/>
        <c:axPos val="b"/>
        <c:numFmt formatCode="0.0%" sourceLinked="1"/>
        <c:majorTickMark val="none"/>
        <c:minorTickMark val="none"/>
        <c:tickLblPos val="nextTo"/>
        <c:crossAx val="755581408"/>
        <c:crosses val="autoZero"/>
        <c:crossBetween val="between"/>
      </c:valAx>
      <c:spPr>
        <a:noFill/>
        <a:ln>
          <a:noFill/>
        </a:ln>
        <a:effectLst/>
      </c:spPr>
    </c:plotArea>
    <c:plotVisOnly val="1"/>
    <c:dispBlanksAs val="gap"/>
    <c:showDLblsOverMax val="0"/>
  </c:chart>
  <c:spPr>
    <a:noFill/>
    <a:ln>
      <a:solidFill>
        <a:srgbClr val="98989A"/>
      </a:solid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dirty="0">
                <a:latin typeface="Arial" panose="020B0604020202020204" pitchFamily="34" charset="0"/>
                <a:cs typeface="Arial" panose="020B0604020202020204" pitchFamily="34" charset="0"/>
              </a:rPr>
              <a:t>Have you or do you currently work/</a:t>
            </a:r>
            <a:r>
              <a:rPr lang="en-GB" sz="1200" baseline="0" dirty="0">
                <a:latin typeface="Arial" panose="020B0604020202020204" pitchFamily="34" charset="0"/>
                <a:cs typeface="Arial" panose="020B0604020202020204" pitchFamily="34" charset="0"/>
              </a:rPr>
              <a:t> study in the Winchester district?</a:t>
            </a:r>
            <a:endParaRPr lang="en-GB" sz="1200"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1649062152281037"/>
          <c:y val="0.11292547892720306"/>
          <c:w val="0.72799356223175971"/>
          <c:h val="0.86031206896551726"/>
        </c:manualLayout>
      </c:layout>
      <c:barChart>
        <c:barDir val="bar"/>
        <c:grouping val="clustered"/>
        <c:varyColors val="0"/>
        <c:ser>
          <c:idx val="0"/>
          <c:order val="0"/>
          <c:spPr>
            <a:solidFill>
              <a:srgbClr val="7D22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'Q7. Work or study in district'!$A$97:$A$99</c:f>
              <c:strCache>
                <c:ptCount val="3"/>
                <c:pt idx="0">
                  <c:v>Other </c:v>
                </c:pt>
                <c:pt idx="1">
                  <c:v>No</c:v>
                </c:pt>
                <c:pt idx="2">
                  <c:v>Yes</c:v>
                </c:pt>
              </c:strCache>
            </c:strRef>
          </c:cat>
          <c:val>
            <c:numRef>
              <c:f>'Q7. Work or study in district'!$B$97:$B$99</c:f>
              <c:numCache>
                <c:formatCode>0.0%</c:formatCode>
                <c:ptCount val="3"/>
                <c:pt idx="0">
                  <c:v>4.4897959183673466E-2</c:v>
                </c:pt>
                <c:pt idx="1">
                  <c:v>0.27142857142857141</c:v>
                </c:pt>
                <c:pt idx="2">
                  <c:v>0.68367346938775508</c:v>
                </c:pt>
              </c:numCache>
            </c:numRef>
          </c:val>
          <c:extLst>
            <c:ext xmlns:c16="http://schemas.microsoft.com/office/drawing/2014/chart" uri="{C3380CC4-5D6E-409C-BE32-E72D297353CC}">
              <c16:uniqueId val="{00000000-667E-4716-843C-039201138B32}"/>
            </c:ext>
          </c:extLst>
        </c:ser>
        <c:dLbls>
          <c:showLegendKey val="0"/>
          <c:showVal val="0"/>
          <c:showCatName val="0"/>
          <c:showSerName val="0"/>
          <c:showPercent val="0"/>
          <c:showBubbleSize val="0"/>
        </c:dLbls>
        <c:gapWidth val="182"/>
        <c:axId val="755581408"/>
        <c:axId val="755575504"/>
      </c:barChart>
      <c:catAx>
        <c:axId val="7555814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55575504"/>
        <c:crosses val="autoZero"/>
        <c:auto val="1"/>
        <c:lblAlgn val="ctr"/>
        <c:lblOffset val="100"/>
        <c:noMultiLvlLbl val="0"/>
      </c:catAx>
      <c:valAx>
        <c:axId val="755575504"/>
        <c:scaling>
          <c:orientation val="minMax"/>
        </c:scaling>
        <c:delete val="1"/>
        <c:axPos val="b"/>
        <c:numFmt formatCode="0.0%" sourceLinked="1"/>
        <c:majorTickMark val="none"/>
        <c:minorTickMark val="none"/>
        <c:tickLblPos val="nextTo"/>
        <c:crossAx val="755581408"/>
        <c:crosses val="autoZero"/>
        <c:crossBetween val="between"/>
      </c:valAx>
      <c:spPr>
        <a:noFill/>
        <a:ln>
          <a:noFill/>
        </a:ln>
        <a:effectLst/>
      </c:spPr>
    </c:plotArea>
    <c:plotVisOnly val="1"/>
    <c:dispBlanksAs val="gap"/>
    <c:showDLblsOverMax val="0"/>
  </c:chart>
  <c:spPr>
    <a:noFill/>
    <a:ln>
      <a:solidFill>
        <a:srgbClr val="98989A"/>
      </a:solid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dirty="0">
                <a:latin typeface="Arial" panose="020B0604020202020204" pitchFamily="34" charset="0"/>
                <a:cs typeface="Arial" panose="020B0604020202020204" pitchFamily="34" charset="0"/>
              </a:rPr>
              <a:t>Do you have a village or local parish connection?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rgbClr val="7D22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 Village or Parish connectio'!$A$97:$A$99</c:f>
              <c:strCache>
                <c:ptCount val="3"/>
                <c:pt idx="0">
                  <c:v>I don't know</c:v>
                </c:pt>
                <c:pt idx="1">
                  <c:v>No</c:v>
                </c:pt>
                <c:pt idx="2">
                  <c:v>Yes</c:v>
                </c:pt>
              </c:strCache>
            </c:strRef>
          </c:cat>
          <c:val>
            <c:numRef>
              <c:f>'Q8. Village or Parish connectio'!$B$97:$B$99</c:f>
              <c:numCache>
                <c:formatCode>0.0%</c:formatCode>
                <c:ptCount val="3"/>
                <c:pt idx="0">
                  <c:v>8.1799591002044994E-2</c:v>
                </c:pt>
                <c:pt idx="1">
                  <c:v>0.25766871165644173</c:v>
                </c:pt>
                <c:pt idx="2">
                  <c:v>0.66053169734151329</c:v>
                </c:pt>
              </c:numCache>
            </c:numRef>
          </c:val>
          <c:extLst>
            <c:ext xmlns:c16="http://schemas.microsoft.com/office/drawing/2014/chart" uri="{C3380CC4-5D6E-409C-BE32-E72D297353CC}">
              <c16:uniqueId val="{00000000-413A-4739-B86E-4E5405324FDC}"/>
            </c:ext>
          </c:extLst>
        </c:ser>
        <c:dLbls>
          <c:showLegendKey val="0"/>
          <c:showVal val="0"/>
          <c:showCatName val="0"/>
          <c:showSerName val="0"/>
          <c:showPercent val="0"/>
          <c:showBubbleSize val="0"/>
        </c:dLbls>
        <c:gapWidth val="182"/>
        <c:axId val="755581408"/>
        <c:axId val="755575504"/>
      </c:barChart>
      <c:catAx>
        <c:axId val="7555814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55575504"/>
        <c:crosses val="autoZero"/>
        <c:auto val="1"/>
        <c:lblAlgn val="ctr"/>
        <c:lblOffset val="100"/>
        <c:noMultiLvlLbl val="0"/>
      </c:catAx>
      <c:valAx>
        <c:axId val="755575504"/>
        <c:scaling>
          <c:orientation val="minMax"/>
        </c:scaling>
        <c:delete val="1"/>
        <c:axPos val="b"/>
        <c:numFmt formatCode="0.0%" sourceLinked="1"/>
        <c:majorTickMark val="none"/>
        <c:minorTickMark val="none"/>
        <c:tickLblPos val="nextTo"/>
        <c:crossAx val="755581408"/>
        <c:crosses val="autoZero"/>
        <c:crossBetween val="between"/>
      </c:valAx>
      <c:spPr>
        <a:noFill/>
        <a:ln>
          <a:noFill/>
        </a:ln>
        <a:effectLst/>
      </c:spPr>
    </c:plotArea>
    <c:plotVisOnly val="1"/>
    <c:dispBlanksAs val="gap"/>
    <c:showDLblsOverMax val="0"/>
  </c:chart>
  <c:spPr>
    <a:noFill/>
    <a:ln>
      <a:solidFill>
        <a:srgbClr val="98989A"/>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0.62988</cdr:x>
      <cdr:y>0.01281</cdr:y>
    </cdr:from>
    <cdr:to>
      <cdr:x>0.87262</cdr:x>
      <cdr:y>0.1333</cdr:y>
    </cdr:to>
    <cdr:sp macro="" textlink="">
      <cdr:nvSpPr>
        <cdr:cNvPr id="2" name="TextBox 1"/>
        <cdr:cNvSpPr txBox="1"/>
      </cdr:nvSpPr>
      <cdr:spPr>
        <a:xfrm xmlns:a="http://schemas.openxmlformats.org/drawingml/2006/main">
          <a:off x="2372841" y="23272"/>
          <a:ext cx="914400" cy="218941"/>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xmlns:a="http://schemas.openxmlformats.org/drawingml/2006/main">
          <a:r>
            <a:rPr lang="en-GB" sz="1200" b="1" dirty="0" smtClean="0">
              <a:latin typeface="Arial" panose="020B0604020202020204" pitchFamily="34" charset="0"/>
              <a:cs typeface="Arial" panose="020B0604020202020204" pitchFamily="34" charset="0"/>
            </a:rPr>
            <a:t>ETHNIC ORIGIN</a:t>
          </a:r>
          <a:endParaRPr lang="en-GB" sz="1200" b="1" dirty="0">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E4FB002-FAF6-744A-B6DB-734EEB54301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a:extLst>
              <a:ext uri="{FF2B5EF4-FFF2-40B4-BE49-F238E27FC236}">
                <a16:creationId xmlns:a16="http://schemas.microsoft.com/office/drawing/2014/main" id="{FE22B20E-1835-C74C-8918-19B587FA912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75D34BED-F57F-B34F-89A5-B39DAD5CA000}" type="datetimeFigureOut">
              <a:rPr lang="en-US"/>
              <a:pPr>
                <a:defRPr/>
              </a:pPr>
              <a:t>6/15/2021</a:t>
            </a:fld>
            <a:endParaRPr lang="en-US" dirty="0"/>
          </a:p>
        </p:txBody>
      </p:sp>
      <p:sp>
        <p:nvSpPr>
          <p:cNvPr id="4" name="Slide Image Placeholder 3">
            <a:extLst>
              <a:ext uri="{FF2B5EF4-FFF2-40B4-BE49-F238E27FC236}">
                <a16:creationId xmlns:a16="http://schemas.microsoft.com/office/drawing/2014/main" id="{39E894C1-D729-B64F-8355-D9C9ACC45FF6}"/>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84A2A258-A2B7-FE47-8596-7AB5B25D98E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2D04529-79ED-2E43-9CBD-7A90FEB6DFF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a:extLst>
              <a:ext uri="{FF2B5EF4-FFF2-40B4-BE49-F238E27FC236}">
                <a16:creationId xmlns:a16="http://schemas.microsoft.com/office/drawing/2014/main" id="{96CCF09D-3724-8F47-840B-F07E8B1EB0C2}"/>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FE0E1B61-40EE-6C48-91D4-53B5C88A1404}"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96AC4C-E27B-BB4F-8706-7B3EDE9C1E3D}"/>
              </a:ext>
            </a:extLst>
          </p:cNvPr>
          <p:cNvSpPr>
            <a:spLocks noGrp="1"/>
          </p:cNvSpPr>
          <p:nvPr>
            <p:ph type="title" hasCustomPrompt="1"/>
          </p:nvPr>
        </p:nvSpPr>
        <p:spPr>
          <a:xfrm>
            <a:off x="665595" y="2452543"/>
            <a:ext cx="7886700" cy="1325563"/>
          </a:xfrm>
          <a:prstGeom prst="rect">
            <a:avLst/>
          </a:prstGeom>
        </p:spPr>
        <p:txBody>
          <a:bodyPr/>
          <a:lstStyle/>
          <a:p>
            <a:r>
              <a:rPr lang="en-US" dirty="0"/>
              <a:t>HEADER</a:t>
            </a:r>
            <a:endParaRPr lang="en-GB" dirty="0"/>
          </a:p>
        </p:txBody>
      </p:sp>
    </p:spTree>
    <p:extLst>
      <p:ext uri="{BB962C8B-B14F-4D97-AF65-F5344CB8AC3E}">
        <p14:creationId xmlns:p14="http://schemas.microsoft.com/office/powerpoint/2010/main" val="1429588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10732"/>
            <a:ext cx="7886700" cy="1917700"/>
          </a:xfrm>
          <a:prstGeom prst="rect">
            <a:avLst/>
          </a:prstGeom>
        </p:spPr>
        <p:txBody>
          <a:bodyPr anchor="b"/>
          <a:lstStyle>
            <a:lvl1pPr>
              <a:defRPr sz="4800" b="1" i="0">
                <a:solidFill>
                  <a:srgbClr val="80224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3751263"/>
            <a:ext cx="7886700" cy="1481137"/>
          </a:xfrm>
          <a:prstGeom prst="rect">
            <a:avLst/>
          </a:prstGeom>
        </p:spPr>
        <p:txBody>
          <a:bodyPr/>
          <a:lstStyle>
            <a:lvl1pPr marL="0" indent="0">
              <a:buNone/>
              <a:defRPr sz="20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653188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lvl1pPr>
              <a:defRPr>
                <a:solidFill>
                  <a:srgbClr val="80224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lvl1pPr marL="228600" indent="-228600">
              <a:buFontTx/>
              <a:buBlip>
                <a:blip r:embed="rId2"/>
              </a:buBlip>
              <a:defRPr sz="2400">
                <a:latin typeface="Arial" panose="020B0604020202020204" pitchFamily="34" charset="0"/>
                <a:cs typeface="Arial" panose="020B0604020202020204" pitchFamily="34" charset="0"/>
              </a:defRPr>
            </a:lvl1pPr>
            <a:lvl2pPr marL="685800" indent="-228600">
              <a:buFontTx/>
              <a:buBlip>
                <a:blip r:embed="rId2"/>
              </a:buBlip>
              <a:defRPr sz="2200">
                <a:latin typeface="Arial" panose="020B0604020202020204" pitchFamily="34" charset="0"/>
                <a:cs typeface="Arial" panose="020B0604020202020204" pitchFamily="34" charset="0"/>
              </a:defRPr>
            </a:lvl2pPr>
            <a:lvl3pPr marL="1143000" indent="-228600">
              <a:buFontTx/>
              <a:buBlip>
                <a:blip r:embed="rId2"/>
              </a:buBlip>
              <a:defRPr sz="2000">
                <a:latin typeface="Arial" panose="020B0604020202020204" pitchFamily="34" charset="0"/>
                <a:cs typeface="Arial" panose="020B0604020202020204" pitchFamily="34" charset="0"/>
              </a:defRPr>
            </a:lvl3pPr>
            <a:lvl4pPr marL="1600200" indent="-228600">
              <a:buFontTx/>
              <a:buBlip>
                <a:blip r:embed="rId2"/>
              </a:buBlip>
              <a:defRPr sz="1800">
                <a:latin typeface="Arial" panose="020B0604020202020204" pitchFamily="34" charset="0"/>
                <a:cs typeface="Arial" panose="020B0604020202020204" pitchFamily="34" charset="0"/>
              </a:defRPr>
            </a:lvl4pPr>
            <a:lvl5pPr marL="2057400" indent="-228600">
              <a:buFontTx/>
              <a:buBlip>
                <a:blip r:embed="rId2"/>
              </a:buBlip>
              <a:defRPr sz="16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lvl1pPr marL="228600" indent="-228600">
              <a:buFontTx/>
              <a:buBlip>
                <a:blip r:embed="rId2"/>
              </a:buBlip>
              <a:defRPr sz="2400">
                <a:latin typeface="Arial" panose="020B0604020202020204" pitchFamily="34" charset="0"/>
                <a:cs typeface="Arial" panose="020B0604020202020204" pitchFamily="34" charset="0"/>
              </a:defRPr>
            </a:lvl1pPr>
            <a:lvl2pPr marL="685800" indent="-228600">
              <a:buFontTx/>
              <a:buBlip>
                <a:blip r:embed="rId2"/>
              </a:buBlip>
              <a:defRPr sz="2200">
                <a:latin typeface="Arial" panose="020B0604020202020204" pitchFamily="34" charset="0"/>
                <a:cs typeface="Arial" panose="020B0604020202020204" pitchFamily="34" charset="0"/>
              </a:defRPr>
            </a:lvl2pPr>
            <a:lvl3pPr marL="1143000" indent="-228600">
              <a:buFontTx/>
              <a:buBlip>
                <a:blip r:embed="rId2"/>
              </a:buBlip>
              <a:defRPr sz="2000">
                <a:latin typeface="Arial" panose="020B0604020202020204" pitchFamily="34" charset="0"/>
                <a:cs typeface="Arial" panose="020B0604020202020204" pitchFamily="34" charset="0"/>
              </a:defRPr>
            </a:lvl3pPr>
            <a:lvl4pPr marL="1600200" indent="-228600">
              <a:buFontTx/>
              <a:buBlip>
                <a:blip r:embed="rId2"/>
              </a:buBlip>
              <a:defRPr sz="1800">
                <a:latin typeface="Arial" panose="020B0604020202020204" pitchFamily="34" charset="0"/>
                <a:cs typeface="Arial" panose="020B0604020202020204" pitchFamily="34" charset="0"/>
              </a:defRPr>
            </a:lvl4pPr>
            <a:lvl5pPr marL="2057400" indent="-228600">
              <a:buFontTx/>
              <a:buBlip>
                <a:blip r:embed="rId2"/>
              </a:buBlip>
              <a:defRPr sz="16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56239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Layout">
    <p:spTree>
      <p:nvGrpSpPr>
        <p:cNvPr id="1" name=""/>
        <p:cNvGrpSpPr/>
        <p:nvPr/>
      </p:nvGrpSpPr>
      <p:grpSpPr>
        <a:xfrm>
          <a:off x="0" y="0"/>
          <a:ext cx="0" cy="0"/>
          <a:chOff x="0" y="0"/>
          <a:chExt cx="0" cy="0"/>
        </a:xfrm>
      </p:grpSpPr>
      <p:sp>
        <p:nvSpPr>
          <p:cNvPr id="13" name="Text Placeholder 12"/>
          <p:cNvSpPr>
            <a:spLocks noGrp="1"/>
          </p:cNvSpPr>
          <p:nvPr>
            <p:ph type="body" sz="quarter" idx="11"/>
          </p:nvPr>
        </p:nvSpPr>
        <p:spPr>
          <a:xfrm>
            <a:off x="876300" y="1103313"/>
            <a:ext cx="7607300" cy="4043362"/>
          </a:xfrm>
          <a:prstGeom prst="rect">
            <a:avLst/>
          </a:prstGeom>
        </p:spPr>
        <p:txBody>
          <a:bodyPr/>
          <a:lstStyle>
            <a:lvl1pPr marL="228600" indent="-228600">
              <a:buFontTx/>
              <a:buBlip>
                <a:blip r:embed="rId2"/>
              </a:buBlip>
              <a:defRPr sz="2400" baseline="0">
                <a:latin typeface="Arial" panose="020B0604020202020204" pitchFamily="34" charset="0"/>
                <a:cs typeface="Arial" panose="020B0604020202020204" pitchFamily="34" charset="0"/>
              </a:defRPr>
            </a:lvl1pPr>
            <a:lvl2pPr marL="685800" indent="-228600">
              <a:buFontTx/>
              <a:buBlip>
                <a:blip r:embed="rId2"/>
              </a:buBlip>
              <a:defRPr sz="2200" baseline="0">
                <a:latin typeface="Arial" panose="020B0604020202020204" pitchFamily="34" charset="0"/>
                <a:cs typeface="Arial" panose="020B0604020202020204" pitchFamily="34" charset="0"/>
              </a:defRPr>
            </a:lvl2pPr>
            <a:lvl3pPr marL="1143000" indent="-228600">
              <a:buFontTx/>
              <a:buBlip>
                <a:blip r:embed="rId2"/>
              </a:buBlip>
              <a:defRPr sz="2000" baseline="0">
                <a:latin typeface="Arial" panose="020B0604020202020204" pitchFamily="34" charset="0"/>
                <a:cs typeface="Arial" panose="020B0604020202020204" pitchFamily="34" charset="0"/>
              </a:defRPr>
            </a:lvl3pPr>
            <a:lvl4pPr marL="1600200" indent="-228600">
              <a:buFontTx/>
              <a:buBlip>
                <a:blip r:embed="rId2"/>
              </a:buBlip>
              <a:defRPr sz="1800" baseline="0">
                <a:latin typeface="Arial" panose="020B0604020202020204" pitchFamily="34" charset="0"/>
                <a:cs typeface="Arial" panose="020B0604020202020204" pitchFamily="34" charset="0"/>
              </a:defRPr>
            </a:lvl4pPr>
            <a:lvl5pPr marL="2057400" indent="-228600">
              <a:buFontTx/>
              <a:buBlip>
                <a:blip r:embed="rId2"/>
              </a:buBlip>
              <a:defRPr sz="1600" baseline="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008966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28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marL="228600" indent="-228600">
              <a:buFontTx/>
              <a:buBlip>
                <a:blip r:embed="rId2"/>
              </a:buBlip>
              <a:defRPr sz="2400"/>
            </a:lvl1pPr>
            <a:lvl2pPr marL="685800" indent="-228600">
              <a:buFontTx/>
              <a:buBlip>
                <a:blip r:embed="rId2"/>
              </a:buBlip>
              <a:defRPr sz="2200"/>
            </a:lvl2pPr>
            <a:lvl3pPr marL="1143000" indent="-228600">
              <a:buFontTx/>
              <a:buBlip>
                <a:blip r:embed="rId2"/>
              </a:buBlip>
              <a:defRPr sz="2000"/>
            </a:lvl3pPr>
            <a:lvl4pPr marL="1600200" indent="-228600">
              <a:buFontTx/>
              <a:buBlip>
                <a:blip r:embed="rId2"/>
              </a:buBlip>
              <a:defRPr sz="1800"/>
            </a:lvl4pPr>
            <a:lvl5pPr marL="2057400" indent="-228600">
              <a:buFontTx/>
              <a:buBlip>
                <a:blip r:embed="rId2"/>
              </a:buBlip>
              <a:defRPr sz="16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8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409268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2800">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3887788" y="987425"/>
            <a:ext cx="4629150" cy="4873625"/>
          </a:xfrm>
          <a:prstGeom prst="rect">
            <a:avLst/>
          </a:prstGeom>
          <a:effectLst>
            <a:reflection blurRad="6350" stA="52000" endA="300" endPos="35000" dir="5400000" sy="-100000" algn="bl" rotWithShape="0"/>
          </a:effectLst>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8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4223399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rgbClr val="98989A">
            <a:alpha val="8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4296" y="407844"/>
            <a:ext cx="7886700" cy="728229"/>
          </a:xfrm>
          <a:prstGeom prst="rect">
            <a:avLst/>
          </a:prstGeom>
        </p:spPr>
        <p:txBody>
          <a:bodyPr/>
          <a:lstStyle>
            <a:lvl1pPr algn="l">
              <a:defRPr sz="3200"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HEADER</a:t>
            </a:r>
          </a:p>
        </p:txBody>
      </p:sp>
      <p:sp>
        <p:nvSpPr>
          <p:cNvPr id="4" name="TextBox 3">
            <a:extLst>
              <a:ext uri="{FF2B5EF4-FFF2-40B4-BE49-F238E27FC236}">
                <a16:creationId xmlns:a16="http://schemas.microsoft.com/office/drawing/2014/main" id="{FCFC43FA-7CC5-B042-AAF7-79B487A80BA9}"/>
              </a:ext>
            </a:extLst>
          </p:cNvPr>
          <p:cNvSpPr txBox="1"/>
          <p:nvPr userDrawn="1"/>
        </p:nvSpPr>
        <p:spPr>
          <a:xfrm>
            <a:off x="424296" y="1243986"/>
            <a:ext cx="6258123"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dirty="0">
                <a:solidFill>
                  <a:schemeClr val="bg1"/>
                </a:solidFill>
              </a:rPr>
              <a:t>You can use a grey background with white skyline and white logo</a:t>
            </a:r>
          </a:p>
          <a:p>
            <a:endParaRPr lang="en-GB" dirty="0"/>
          </a:p>
        </p:txBody>
      </p:sp>
    </p:spTree>
    <p:extLst>
      <p:ext uri="{BB962C8B-B14F-4D97-AF65-F5344CB8AC3E}">
        <p14:creationId xmlns:p14="http://schemas.microsoft.com/office/powerpoint/2010/main" val="926303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586982"/>
          </a:xfrm>
          <a:prstGeom prst="rect">
            <a:avLst/>
          </a:prstGeom>
        </p:spPr>
        <p:txBody>
          <a:bodyPr/>
          <a:lstStyle>
            <a:lvl1pPr>
              <a:defRPr sz="2800" b="1" i="0" cap="all"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28650" y="1187777"/>
            <a:ext cx="7886700" cy="4989186"/>
          </a:xfrm>
          <a:prstGeom prst="rect">
            <a:avLst/>
          </a:prstGeom>
        </p:spPr>
        <p:txBody>
          <a:bodyPr/>
          <a:lstStyle>
            <a:lvl1pPr marL="228600" indent="-228600">
              <a:buFontTx/>
              <a:buBlip>
                <a:blip r:embed="rId2"/>
              </a:buBlip>
              <a:defRPr sz="240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685800" indent="-228600">
              <a:buFontTx/>
              <a:buBlip>
                <a:blip r:embed="rId2"/>
              </a:buBlip>
              <a:defRPr sz="2200" baseline="0">
                <a:solidFill>
                  <a:schemeClr val="bg1"/>
                </a:solidFill>
                <a:latin typeface="Arial" panose="020B0604020202020204" pitchFamily="34" charset="0"/>
                <a:ea typeface="Arial" panose="020B0604020202020204" pitchFamily="34" charset="0"/>
                <a:cs typeface="Arial" panose="020B0604020202020204" pitchFamily="34" charset="0"/>
              </a:defRPr>
            </a:lvl2pPr>
            <a:lvl3pPr marL="1143000" indent="-228600">
              <a:buFontTx/>
              <a:buBlip>
                <a:blip r:embed="rId2"/>
              </a:buBlip>
              <a:defRPr sz="2000" baseline="0">
                <a:solidFill>
                  <a:schemeClr val="bg1"/>
                </a:solidFill>
                <a:latin typeface="Arial" panose="020B0604020202020204" pitchFamily="34" charset="0"/>
                <a:ea typeface="Arial" panose="020B0604020202020204" pitchFamily="34" charset="0"/>
                <a:cs typeface="Arial" panose="020B0604020202020204" pitchFamily="34" charset="0"/>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93775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2152073"/>
            <a:ext cx="7886700" cy="1176359"/>
          </a:xfrm>
          <a:prstGeom prst="rect">
            <a:avLst/>
          </a:prstGeom>
        </p:spPr>
        <p:txBody>
          <a:bodyPr anchor="b"/>
          <a:lstStyle>
            <a:lvl1pPr>
              <a:defRPr sz="4000"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3751263"/>
            <a:ext cx="7886700" cy="1481137"/>
          </a:xfrm>
          <a:prstGeom prst="rect">
            <a:avLst/>
          </a:prstGeom>
        </p:spPr>
        <p:txBody>
          <a:bodyPr/>
          <a:lstStyle>
            <a:lvl1pPr marL="0" indent="0">
              <a:buNone/>
              <a:defRPr sz="20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4088151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5"/>
            <a:ext cx="7886700" cy="1325563"/>
          </a:xfrm>
          <a:prstGeom prst="rect">
            <a:avLst/>
          </a:prstGeom>
        </p:spPr>
        <p:txBody>
          <a:bodyPr/>
          <a:lstStyle>
            <a:lvl1pPr>
              <a:defRPr sz="36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lvl1pPr marL="228600" indent="-228600">
              <a:buFontTx/>
              <a:buBlip>
                <a:blip r:embed="rId2"/>
              </a:buBlip>
              <a:defRPr sz="2400">
                <a:solidFill>
                  <a:schemeClr val="bg1"/>
                </a:solidFill>
                <a:latin typeface="Arial" panose="020B0604020202020204" pitchFamily="34" charset="0"/>
                <a:cs typeface="Arial" panose="020B0604020202020204" pitchFamily="34" charset="0"/>
              </a:defRPr>
            </a:lvl1pPr>
            <a:lvl2pPr marL="685800" indent="-228600">
              <a:buFontTx/>
              <a:buBlip>
                <a:blip r:embed="rId2"/>
              </a:buBlip>
              <a:defRPr sz="2200">
                <a:solidFill>
                  <a:schemeClr val="bg1"/>
                </a:solidFill>
                <a:latin typeface="Arial" panose="020B0604020202020204" pitchFamily="34" charset="0"/>
                <a:cs typeface="Arial" panose="020B0604020202020204" pitchFamily="34" charset="0"/>
              </a:defRPr>
            </a:lvl2pPr>
            <a:lvl3pPr marL="1143000" indent="-228600">
              <a:buFontTx/>
              <a:buBlip>
                <a:blip r:embed="rId2"/>
              </a:buBlip>
              <a:defRPr sz="2000">
                <a:solidFill>
                  <a:schemeClr val="bg1"/>
                </a:solidFill>
                <a:latin typeface="Arial" panose="020B0604020202020204" pitchFamily="34" charset="0"/>
                <a:cs typeface="Arial" panose="020B0604020202020204" pitchFamily="34" charset="0"/>
              </a:defRPr>
            </a:lvl3pPr>
            <a:lvl4pPr marL="1600200" indent="-228600">
              <a:buFontTx/>
              <a:buBlip>
                <a:blip r:embed="rId2"/>
              </a:buBlip>
              <a:defRPr sz="1800">
                <a:solidFill>
                  <a:schemeClr val="bg1"/>
                </a:solidFill>
                <a:latin typeface="Arial" panose="020B0604020202020204" pitchFamily="34" charset="0"/>
                <a:cs typeface="Arial" panose="020B0604020202020204" pitchFamily="34" charset="0"/>
              </a:defRPr>
            </a:lvl4pPr>
            <a:lvl5pPr marL="2057400" indent="-228600">
              <a:buFontTx/>
              <a:buBlip>
                <a:blip r:embed="rId2"/>
              </a:buBlip>
              <a:defRPr sz="1600">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lvl1pPr marL="228600" indent="-228600">
              <a:buFontTx/>
              <a:buBlip>
                <a:blip r:embed="rId2"/>
              </a:buBlip>
              <a:defRPr sz="2400">
                <a:solidFill>
                  <a:schemeClr val="bg1"/>
                </a:solidFill>
                <a:latin typeface="Arial" panose="020B0604020202020204" pitchFamily="34" charset="0"/>
                <a:cs typeface="Arial" panose="020B0604020202020204" pitchFamily="34" charset="0"/>
              </a:defRPr>
            </a:lvl1pPr>
            <a:lvl2pPr marL="685800" indent="-228600">
              <a:buFontTx/>
              <a:buBlip>
                <a:blip r:embed="rId2"/>
              </a:buBlip>
              <a:defRPr sz="2200">
                <a:solidFill>
                  <a:schemeClr val="bg1"/>
                </a:solidFill>
                <a:latin typeface="Arial" panose="020B0604020202020204" pitchFamily="34" charset="0"/>
                <a:cs typeface="Arial" panose="020B0604020202020204" pitchFamily="34" charset="0"/>
              </a:defRPr>
            </a:lvl2pPr>
            <a:lvl3pPr marL="1143000" indent="-228600">
              <a:buFontTx/>
              <a:buBlip>
                <a:blip r:embed="rId2"/>
              </a:buBlip>
              <a:defRPr sz="2000">
                <a:solidFill>
                  <a:schemeClr val="bg1"/>
                </a:solidFill>
                <a:latin typeface="Arial" panose="020B0604020202020204" pitchFamily="34" charset="0"/>
                <a:cs typeface="Arial" panose="020B0604020202020204" pitchFamily="34" charset="0"/>
              </a:defRPr>
            </a:lvl3pPr>
            <a:lvl4pPr marL="1600200" indent="-228600">
              <a:buFontTx/>
              <a:buBlip>
                <a:blip r:embed="rId2"/>
              </a:buBlip>
              <a:defRPr sz="1800">
                <a:solidFill>
                  <a:schemeClr val="bg1"/>
                </a:solidFill>
                <a:latin typeface="Arial" panose="020B0604020202020204" pitchFamily="34" charset="0"/>
                <a:cs typeface="Arial" panose="020B0604020202020204" pitchFamily="34" charset="0"/>
              </a:defRPr>
            </a:lvl4pPr>
            <a:lvl5pPr marL="2057400" indent="-228600">
              <a:buFontTx/>
              <a:buBlip>
                <a:blip r:embed="rId2"/>
              </a:buBlip>
              <a:defRPr sz="1600">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5214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98989A">
            <a:alpha val="8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2150" y="2282825"/>
            <a:ext cx="7886700" cy="1325563"/>
          </a:xfrm>
          <a:prstGeom prst="rect">
            <a:avLst/>
          </a:prstGeom>
        </p:spPr>
        <p:txBody>
          <a:bodyPr/>
          <a:lstStyle>
            <a:lvl1pPr algn="ctr">
              <a:defRPr sz="3600"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32020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96AC4C-E27B-BB4F-8706-7B3EDE9C1E3D}"/>
              </a:ext>
            </a:extLst>
          </p:cNvPr>
          <p:cNvSpPr>
            <a:spLocks noGrp="1"/>
          </p:cNvSpPr>
          <p:nvPr>
            <p:ph type="title" hasCustomPrompt="1"/>
          </p:nvPr>
        </p:nvSpPr>
        <p:spPr>
          <a:xfrm>
            <a:off x="665595" y="2452543"/>
            <a:ext cx="7886700" cy="1325563"/>
          </a:xfrm>
          <a:prstGeom prst="rect">
            <a:avLst/>
          </a:prstGeom>
        </p:spPr>
        <p:txBody>
          <a:bodyPr/>
          <a:lstStyle/>
          <a:p>
            <a:r>
              <a:rPr lang="en-US" dirty="0"/>
              <a:t>HEADER</a:t>
            </a:r>
            <a:endParaRPr lang="en-GB" dirty="0"/>
          </a:p>
        </p:txBody>
      </p:sp>
    </p:spTree>
    <p:extLst>
      <p:ext uri="{BB962C8B-B14F-4D97-AF65-F5344CB8AC3E}">
        <p14:creationId xmlns:p14="http://schemas.microsoft.com/office/powerpoint/2010/main" val="8788896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Layout">
    <p:spTree>
      <p:nvGrpSpPr>
        <p:cNvPr id="1" name=""/>
        <p:cNvGrpSpPr/>
        <p:nvPr/>
      </p:nvGrpSpPr>
      <p:grpSpPr>
        <a:xfrm>
          <a:off x="0" y="0"/>
          <a:ext cx="0" cy="0"/>
          <a:chOff x="0" y="0"/>
          <a:chExt cx="0" cy="0"/>
        </a:xfrm>
      </p:grpSpPr>
      <p:sp>
        <p:nvSpPr>
          <p:cNvPr id="13" name="Text Placeholder 12"/>
          <p:cNvSpPr>
            <a:spLocks noGrp="1"/>
          </p:cNvSpPr>
          <p:nvPr>
            <p:ph type="body" sz="quarter" idx="11"/>
          </p:nvPr>
        </p:nvSpPr>
        <p:spPr>
          <a:xfrm>
            <a:off x="876300" y="1103313"/>
            <a:ext cx="7607300" cy="4043362"/>
          </a:xfrm>
          <a:prstGeom prst="rect">
            <a:avLst/>
          </a:prstGeom>
        </p:spPr>
        <p:txBody>
          <a:bodyPr/>
          <a:lstStyle>
            <a:lvl1pPr marL="228600" indent="-228600">
              <a:buFontTx/>
              <a:buBlip>
                <a:blip r:embed="rId2"/>
              </a:buBlip>
              <a:defRPr sz="2400" baseline="0">
                <a:solidFill>
                  <a:schemeClr val="bg1"/>
                </a:solidFill>
                <a:latin typeface="Arial" panose="020B0604020202020204" pitchFamily="34" charset="0"/>
                <a:cs typeface="Arial" panose="020B0604020202020204" pitchFamily="34" charset="0"/>
              </a:defRPr>
            </a:lvl1pPr>
            <a:lvl2pPr marL="685800" indent="-228600">
              <a:buFontTx/>
              <a:buBlip>
                <a:blip r:embed="rId2"/>
              </a:buBlip>
              <a:defRPr sz="2200" baseline="0">
                <a:solidFill>
                  <a:schemeClr val="bg1"/>
                </a:solidFill>
                <a:latin typeface="Arial" panose="020B0604020202020204" pitchFamily="34" charset="0"/>
                <a:cs typeface="Arial" panose="020B0604020202020204" pitchFamily="34" charset="0"/>
              </a:defRPr>
            </a:lvl2pPr>
            <a:lvl3pPr marL="1143000" indent="-228600">
              <a:buFontTx/>
              <a:buBlip>
                <a:blip r:embed="rId2"/>
              </a:buBlip>
              <a:defRPr sz="2000" baseline="0">
                <a:solidFill>
                  <a:schemeClr val="bg1"/>
                </a:solidFill>
                <a:latin typeface="Arial" panose="020B0604020202020204" pitchFamily="34" charset="0"/>
                <a:cs typeface="Arial" panose="020B0604020202020204" pitchFamily="34" charset="0"/>
              </a:defRPr>
            </a:lvl3pPr>
            <a:lvl4pPr marL="1600200" indent="-228600">
              <a:buFontTx/>
              <a:buBlip>
                <a:blip r:embed="rId2"/>
              </a:buBlip>
              <a:defRPr sz="1800" baseline="0">
                <a:solidFill>
                  <a:schemeClr val="bg1"/>
                </a:solidFill>
                <a:latin typeface="Arial" panose="020B0604020202020204" pitchFamily="34" charset="0"/>
                <a:cs typeface="Arial" panose="020B0604020202020204" pitchFamily="34" charset="0"/>
              </a:defRPr>
            </a:lvl4pPr>
            <a:lvl5pPr marL="2057400" indent="-228600">
              <a:buFontTx/>
              <a:buBlip>
                <a:blip r:embed="rId2"/>
              </a:buBlip>
              <a:defRPr sz="1600" baseline="0">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44390274"/>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457200"/>
            <a:ext cx="2949575" cy="1600200"/>
          </a:xfrm>
          <a:prstGeom prst="rect">
            <a:avLst/>
          </a:prstGeom>
        </p:spPr>
        <p:txBody>
          <a:bodyPr anchor="b"/>
          <a:lstStyle>
            <a:lvl1pPr>
              <a:defRPr sz="28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marL="228600" indent="-228600">
              <a:buFontTx/>
              <a:buBlip>
                <a:blip r:embed="rId2"/>
              </a:buBlip>
              <a:defRPr sz="2400">
                <a:solidFill>
                  <a:schemeClr val="bg1"/>
                </a:solidFill>
              </a:defRPr>
            </a:lvl1pPr>
            <a:lvl2pPr marL="685800" indent="-228600">
              <a:buFontTx/>
              <a:buBlip>
                <a:blip r:embed="rId2"/>
              </a:buBlip>
              <a:defRPr sz="2200">
                <a:solidFill>
                  <a:schemeClr val="bg1"/>
                </a:solidFill>
              </a:defRPr>
            </a:lvl2pPr>
            <a:lvl3pPr marL="1143000" indent="-228600">
              <a:buFontTx/>
              <a:buBlip>
                <a:blip r:embed="rId2"/>
              </a:buBlip>
              <a:defRPr sz="2000">
                <a:solidFill>
                  <a:schemeClr val="bg1"/>
                </a:solidFill>
              </a:defRPr>
            </a:lvl3pPr>
            <a:lvl4pPr marL="1600200" indent="-228600">
              <a:buFontTx/>
              <a:buBlip>
                <a:blip r:embed="rId2"/>
              </a:buBlip>
              <a:defRPr sz="1800">
                <a:solidFill>
                  <a:schemeClr val="bg1"/>
                </a:solidFill>
              </a:defRPr>
            </a:lvl4pPr>
            <a:lvl5pPr marL="2057400" indent="-228600">
              <a:buFontTx/>
              <a:buBlip>
                <a:blip r:embed="rId2"/>
              </a:buBlip>
              <a:defRPr sz="1600">
                <a:solidFill>
                  <a:schemeClr val="bg1"/>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8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16700569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rgbClr val="98989A">
            <a:alpha val="8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3604" y="426316"/>
            <a:ext cx="7886700" cy="1325563"/>
          </a:xfrm>
          <a:prstGeom prst="rect">
            <a:avLst/>
          </a:prstGeom>
        </p:spPr>
        <p:txBody>
          <a:bodyPr/>
          <a:lstStyle>
            <a:lvl1pPr algn="l">
              <a:defRPr sz="3600"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HEADER</a:t>
            </a:r>
          </a:p>
        </p:txBody>
      </p:sp>
      <p:sp>
        <p:nvSpPr>
          <p:cNvPr id="4" name="TextBox 3">
            <a:extLst>
              <a:ext uri="{FF2B5EF4-FFF2-40B4-BE49-F238E27FC236}">
                <a16:creationId xmlns:a16="http://schemas.microsoft.com/office/drawing/2014/main" id="{FCFC43FA-7CC5-B042-AAF7-79B487A80BA9}"/>
              </a:ext>
            </a:extLst>
          </p:cNvPr>
          <p:cNvSpPr txBox="1"/>
          <p:nvPr userDrawn="1"/>
        </p:nvSpPr>
        <p:spPr>
          <a:xfrm>
            <a:off x="553604" y="1428713"/>
            <a:ext cx="4574266"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dirty="0">
                <a:solidFill>
                  <a:schemeClr val="bg1"/>
                </a:solidFill>
              </a:rPr>
              <a:t>You can use a grey background with white logo</a:t>
            </a:r>
          </a:p>
          <a:p>
            <a:endParaRPr lang="en-GB" dirty="0"/>
          </a:p>
        </p:txBody>
      </p:sp>
    </p:spTree>
    <p:extLst>
      <p:ext uri="{BB962C8B-B14F-4D97-AF65-F5344CB8AC3E}">
        <p14:creationId xmlns:p14="http://schemas.microsoft.com/office/powerpoint/2010/main" val="171262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586982"/>
          </a:xfrm>
          <a:prstGeom prst="rect">
            <a:avLst/>
          </a:prstGeom>
        </p:spPr>
        <p:txBody>
          <a:bodyPr/>
          <a:lstStyle>
            <a:lvl1pPr>
              <a:defRPr sz="2800" b="1" i="0" cap="all"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28650" y="1187777"/>
            <a:ext cx="7886700" cy="4989186"/>
          </a:xfrm>
          <a:prstGeom prst="rect">
            <a:avLst/>
          </a:prstGeom>
        </p:spPr>
        <p:txBody>
          <a:bodyPr/>
          <a:lstStyle>
            <a:lvl1pPr marL="228600" indent="-228600">
              <a:buFontTx/>
              <a:buBlip>
                <a:blip r:embed="rId2"/>
              </a:buBlip>
              <a:defRPr sz="240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685800" indent="-228600">
              <a:buFontTx/>
              <a:buBlip>
                <a:blip r:embed="rId2"/>
              </a:buBlip>
              <a:defRPr sz="2200" baseline="0">
                <a:solidFill>
                  <a:schemeClr val="bg1"/>
                </a:solidFill>
                <a:latin typeface="Arial" panose="020B0604020202020204" pitchFamily="34" charset="0"/>
                <a:ea typeface="Arial" panose="020B0604020202020204" pitchFamily="34" charset="0"/>
                <a:cs typeface="Arial" panose="020B0604020202020204" pitchFamily="34" charset="0"/>
              </a:defRPr>
            </a:lvl2pPr>
            <a:lvl3pPr marL="1143000" indent="-228600">
              <a:buFontTx/>
              <a:buBlip>
                <a:blip r:embed="rId2"/>
              </a:buBlip>
              <a:defRPr sz="2000" baseline="0">
                <a:solidFill>
                  <a:schemeClr val="bg1"/>
                </a:solidFill>
                <a:latin typeface="Arial" panose="020B0604020202020204" pitchFamily="34" charset="0"/>
                <a:ea typeface="Arial" panose="020B0604020202020204" pitchFamily="34" charset="0"/>
                <a:cs typeface="Arial" panose="020B0604020202020204" pitchFamily="34" charset="0"/>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656292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410732"/>
            <a:ext cx="7886700" cy="1917700"/>
          </a:xfrm>
          <a:prstGeom prst="rect">
            <a:avLst/>
          </a:prstGeom>
        </p:spPr>
        <p:txBody>
          <a:bodyPr anchor="b"/>
          <a:lstStyle>
            <a:lvl1pPr>
              <a:defRPr sz="36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3751263"/>
            <a:ext cx="7886700" cy="1481137"/>
          </a:xfrm>
          <a:prstGeom prst="rect">
            <a:avLst/>
          </a:prstGeom>
        </p:spPr>
        <p:txBody>
          <a:bodyPr/>
          <a:lstStyle>
            <a:lvl1pPr marL="0" indent="0">
              <a:buNone/>
              <a:defRPr sz="20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814428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5"/>
            <a:ext cx="7886700" cy="1325563"/>
          </a:xfrm>
          <a:prstGeom prst="rect">
            <a:avLst/>
          </a:prstGeom>
        </p:spPr>
        <p:txBody>
          <a:bodyPr/>
          <a:lstStyle>
            <a:lvl1pPr>
              <a:defRPr sz="36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lvl1pPr marL="228600" indent="-228600">
              <a:buFontTx/>
              <a:buBlip>
                <a:blip r:embed="rId2"/>
              </a:buBlip>
              <a:defRPr sz="2400">
                <a:solidFill>
                  <a:schemeClr val="bg1"/>
                </a:solidFill>
                <a:latin typeface="Arial" panose="020B0604020202020204" pitchFamily="34" charset="0"/>
                <a:cs typeface="Arial" panose="020B0604020202020204" pitchFamily="34" charset="0"/>
              </a:defRPr>
            </a:lvl1pPr>
            <a:lvl2pPr marL="685800" indent="-228600">
              <a:buFontTx/>
              <a:buBlip>
                <a:blip r:embed="rId2"/>
              </a:buBlip>
              <a:defRPr sz="2200">
                <a:solidFill>
                  <a:schemeClr val="bg1"/>
                </a:solidFill>
                <a:latin typeface="Arial" panose="020B0604020202020204" pitchFamily="34" charset="0"/>
                <a:cs typeface="Arial" panose="020B0604020202020204" pitchFamily="34" charset="0"/>
              </a:defRPr>
            </a:lvl2pPr>
            <a:lvl3pPr marL="1143000" indent="-228600">
              <a:buFontTx/>
              <a:buBlip>
                <a:blip r:embed="rId2"/>
              </a:buBlip>
              <a:defRPr sz="2000">
                <a:solidFill>
                  <a:schemeClr val="bg1"/>
                </a:solidFill>
                <a:latin typeface="Arial" panose="020B0604020202020204" pitchFamily="34" charset="0"/>
                <a:cs typeface="Arial" panose="020B0604020202020204" pitchFamily="34" charset="0"/>
              </a:defRPr>
            </a:lvl3pPr>
            <a:lvl4pPr marL="1600200" indent="-228600">
              <a:buFontTx/>
              <a:buBlip>
                <a:blip r:embed="rId2"/>
              </a:buBlip>
              <a:defRPr sz="1800">
                <a:solidFill>
                  <a:schemeClr val="bg1"/>
                </a:solidFill>
                <a:latin typeface="Arial" panose="020B0604020202020204" pitchFamily="34" charset="0"/>
                <a:cs typeface="Arial" panose="020B0604020202020204" pitchFamily="34" charset="0"/>
              </a:defRPr>
            </a:lvl4pPr>
            <a:lvl5pPr marL="2057400" indent="-228600">
              <a:buFontTx/>
              <a:buBlip>
                <a:blip r:embed="rId2"/>
              </a:buBlip>
              <a:defRPr sz="1600">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lvl1pPr marL="228600" indent="-228600">
              <a:buFontTx/>
              <a:buBlip>
                <a:blip r:embed="rId2"/>
              </a:buBlip>
              <a:defRPr sz="2400">
                <a:solidFill>
                  <a:schemeClr val="bg1"/>
                </a:solidFill>
                <a:latin typeface="Arial" panose="020B0604020202020204" pitchFamily="34" charset="0"/>
                <a:cs typeface="Arial" panose="020B0604020202020204" pitchFamily="34" charset="0"/>
              </a:defRPr>
            </a:lvl1pPr>
            <a:lvl2pPr marL="685800" indent="-228600">
              <a:buFontTx/>
              <a:buBlip>
                <a:blip r:embed="rId2"/>
              </a:buBlip>
              <a:defRPr sz="2200">
                <a:solidFill>
                  <a:schemeClr val="bg1"/>
                </a:solidFill>
                <a:latin typeface="Arial" panose="020B0604020202020204" pitchFamily="34" charset="0"/>
                <a:cs typeface="Arial" panose="020B0604020202020204" pitchFamily="34" charset="0"/>
              </a:defRPr>
            </a:lvl2pPr>
            <a:lvl3pPr marL="1143000" indent="-228600">
              <a:buFontTx/>
              <a:buBlip>
                <a:blip r:embed="rId2"/>
              </a:buBlip>
              <a:defRPr sz="2000">
                <a:solidFill>
                  <a:schemeClr val="bg1"/>
                </a:solidFill>
                <a:latin typeface="Arial" panose="020B0604020202020204" pitchFamily="34" charset="0"/>
                <a:cs typeface="Arial" panose="020B0604020202020204" pitchFamily="34" charset="0"/>
              </a:defRPr>
            </a:lvl3pPr>
            <a:lvl4pPr marL="1600200" indent="-228600">
              <a:buFontTx/>
              <a:buBlip>
                <a:blip r:embed="rId2"/>
              </a:buBlip>
              <a:defRPr sz="1800">
                <a:solidFill>
                  <a:schemeClr val="bg1"/>
                </a:solidFill>
                <a:latin typeface="Arial" panose="020B0604020202020204" pitchFamily="34" charset="0"/>
                <a:cs typeface="Arial" panose="020B0604020202020204" pitchFamily="34" charset="0"/>
              </a:defRPr>
            </a:lvl4pPr>
            <a:lvl5pPr marL="2057400" indent="-228600">
              <a:buFontTx/>
              <a:buBlip>
                <a:blip r:embed="rId2"/>
              </a:buBlip>
              <a:defRPr sz="1600">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71193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98989A">
            <a:alpha val="8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2150" y="2282825"/>
            <a:ext cx="7886700" cy="1325563"/>
          </a:xfrm>
          <a:prstGeom prst="rect">
            <a:avLst/>
          </a:prstGeom>
        </p:spPr>
        <p:txBody>
          <a:bodyPr/>
          <a:lstStyle>
            <a:lvl1pPr algn="ctr">
              <a:defRPr sz="3600"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7886638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Layout">
    <p:spTree>
      <p:nvGrpSpPr>
        <p:cNvPr id="1" name=""/>
        <p:cNvGrpSpPr/>
        <p:nvPr/>
      </p:nvGrpSpPr>
      <p:grpSpPr>
        <a:xfrm>
          <a:off x="0" y="0"/>
          <a:ext cx="0" cy="0"/>
          <a:chOff x="0" y="0"/>
          <a:chExt cx="0" cy="0"/>
        </a:xfrm>
      </p:grpSpPr>
      <p:sp>
        <p:nvSpPr>
          <p:cNvPr id="13" name="Text Placeholder 12"/>
          <p:cNvSpPr>
            <a:spLocks noGrp="1"/>
          </p:cNvSpPr>
          <p:nvPr>
            <p:ph type="body" sz="quarter" idx="11"/>
          </p:nvPr>
        </p:nvSpPr>
        <p:spPr>
          <a:xfrm>
            <a:off x="876300" y="1103313"/>
            <a:ext cx="7607300" cy="4043362"/>
          </a:xfrm>
          <a:prstGeom prst="rect">
            <a:avLst/>
          </a:prstGeom>
        </p:spPr>
        <p:txBody>
          <a:bodyPr/>
          <a:lstStyle>
            <a:lvl1pPr marL="228600" indent="-228600">
              <a:buFontTx/>
              <a:buBlip>
                <a:blip r:embed="rId2"/>
              </a:buBlip>
              <a:defRPr sz="2400" baseline="0">
                <a:solidFill>
                  <a:schemeClr val="bg1"/>
                </a:solidFill>
                <a:latin typeface="Arial" panose="020B0604020202020204" pitchFamily="34" charset="0"/>
                <a:cs typeface="Arial" panose="020B0604020202020204" pitchFamily="34" charset="0"/>
              </a:defRPr>
            </a:lvl1pPr>
            <a:lvl2pPr marL="685800" indent="-228600">
              <a:buFontTx/>
              <a:buBlip>
                <a:blip r:embed="rId2"/>
              </a:buBlip>
              <a:defRPr sz="2200" baseline="0">
                <a:solidFill>
                  <a:schemeClr val="bg1"/>
                </a:solidFill>
                <a:latin typeface="Arial" panose="020B0604020202020204" pitchFamily="34" charset="0"/>
                <a:cs typeface="Arial" panose="020B0604020202020204" pitchFamily="34" charset="0"/>
              </a:defRPr>
            </a:lvl2pPr>
            <a:lvl3pPr marL="1143000" indent="-228600">
              <a:buFontTx/>
              <a:buBlip>
                <a:blip r:embed="rId2"/>
              </a:buBlip>
              <a:defRPr sz="2000" baseline="0">
                <a:solidFill>
                  <a:schemeClr val="bg1"/>
                </a:solidFill>
                <a:latin typeface="Arial" panose="020B0604020202020204" pitchFamily="34" charset="0"/>
                <a:cs typeface="Arial" panose="020B0604020202020204" pitchFamily="34" charset="0"/>
              </a:defRPr>
            </a:lvl3pPr>
            <a:lvl4pPr marL="1600200" indent="-228600">
              <a:buFontTx/>
              <a:buBlip>
                <a:blip r:embed="rId2"/>
              </a:buBlip>
              <a:defRPr sz="1800" baseline="0">
                <a:solidFill>
                  <a:schemeClr val="bg1"/>
                </a:solidFill>
                <a:latin typeface="Arial" panose="020B0604020202020204" pitchFamily="34" charset="0"/>
                <a:cs typeface="Arial" panose="020B0604020202020204" pitchFamily="34" charset="0"/>
              </a:defRPr>
            </a:lvl4pPr>
            <a:lvl5pPr marL="2057400" indent="-228600">
              <a:buFontTx/>
              <a:buBlip>
                <a:blip r:embed="rId2"/>
              </a:buBlip>
              <a:defRPr sz="1600" baseline="0">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33643052"/>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457200"/>
            <a:ext cx="2949575" cy="1600200"/>
          </a:xfrm>
          <a:prstGeom prst="rect">
            <a:avLst/>
          </a:prstGeom>
        </p:spPr>
        <p:txBody>
          <a:bodyPr anchor="b"/>
          <a:lstStyle>
            <a:lvl1pPr>
              <a:defRPr sz="28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marL="228600" indent="-228600">
              <a:buFontTx/>
              <a:buBlip>
                <a:blip r:embed="rId2"/>
              </a:buBlip>
              <a:defRPr sz="2400">
                <a:solidFill>
                  <a:schemeClr val="bg1"/>
                </a:solidFill>
              </a:defRPr>
            </a:lvl1pPr>
            <a:lvl2pPr marL="685800" indent="-228600">
              <a:buFontTx/>
              <a:buBlip>
                <a:blip r:embed="rId2"/>
              </a:buBlip>
              <a:defRPr sz="2200">
                <a:solidFill>
                  <a:schemeClr val="bg1"/>
                </a:solidFill>
              </a:defRPr>
            </a:lvl2pPr>
            <a:lvl3pPr marL="1143000" indent="-228600">
              <a:buFontTx/>
              <a:buBlip>
                <a:blip r:embed="rId2"/>
              </a:buBlip>
              <a:defRPr sz="2000">
                <a:solidFill>
                  <a:schemeClr val="bg1"/>
                </a:solidFill>
              </a:defRPr>
            </a:lvl3pPr>
            <a:lvl4pPr marL="1600200" indent="-228600">
              <a:buFontTx/>
              <a:buBlip>
                <a:blip r:embed="rId2"/>
              </a:buBlip>
              <a:defRPr sz="1800">
                <a:solidFill>
                  <a:schemeClr val="bg1"/>
                </a:solidFill>
              </a:defRPr>
            </a:lvl4pPr>
            <a:lvl5pPr marL="2057400" indent="-228600">
              <a:buFontTx/>
              <a:buBlip>
                <a:blip r:embed="rId2"/>
              </a:buBlip>
              <a:defRPr sz="1600">
                <a:solidFill>
                  <a:schemeClr val="bg1"/>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8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746631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586982"/>
          </a:xfrm>
          <a:prstGeom prst="rect">
            <a:avLst/>
          </a:prstGeom>
        </p:spPr>
        <p:txBody>
          <a:bodyPr/>
          <a:lstStyle>
            <a:lvl1pPr>
              <a:defRPr sz="2800" b="1" i="0" cap="all" baseline="0">
                <a:solidFill>
                  <a:srgbClr val="80224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28650" y="1187777"/>
            <a:ext cx="7886700" cy="4989186"/>
          </a:xfrm>
          <a:prstGeom prst="rect">
            <a:avLst/>
          </a:prstGeom>
        </p:spPr>
        <p:txBody>
          <a:bodyPr/>
          <a:lstStyle>
            <a:lvl1pPr marL="228600" indent="-228600">
              <a:buFontTx/>
              <a:buBlip>
                <a:blip r:embed="rId2"/>
              </a:buBlip>
              <a:defRPr sz="2400" baseline="0">
                <a:latin typeface="Arial" panose="020B0604020202020204" pitchFamily="34" charset="0"/>
                <a:ea typeface="Arial" panose="020B0604020202020204" pitchFamily="34" charset="0"/>
                <a:cs typeface="Arial" panose="020B0604020202020204" pitchFamily="34" charset="0"/>
              </a:defRPr>
            </a:lvl1pPr>
            <a:lvl2pPr marL="685800" indent="-228600">
              <a:buFontTx/>
              <a:buBlip>
                <a:blip r:embed="rId2"/>
              </a:buBlip>
              <a:defRPr sz="2200" baseline="0">
                <a:latin typeface="Arial" panose="020B0604020202020204" pitchFamily="34" charset="0"/>
                <a:ea typeface="Arial" panose="020B0604020202020204" pitchFamily="34" charset="0"/>
                <a:cs typeface="Arial" panose="020B0604020202020204" pitchFamily="34" charset="0"/>
              </a:defRPr>
            </a:lvl2pPr>
            <a:lvl3pPr marL="1143000" indent="-228600">
              <a:buFontTx/>
              <a:buBlip>
                <a:blip r:embed="rId2"/>
              </a:buBlip>
              <a:defRPr sz="2000" baseline="0">
                <a:latin typeface="Arial" panose="020B0604020202020204" pitchFamily="34" charset="0"/>
                <a:ea typeface="Arial" panose="020B0604020202020204" pitchFamily="34" charset="0"/>
                <a:cs typeface="Arial" panose="020B0604020202020204" pitchFamily="34" charset="0"/>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60615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10732"/>
            <a:ext cx="7886700" cy="1917700"/>
          </a:xfrm>
          <a:prstGeom prst="rect">
            <a:avLst/>
          </a:prstGeom>
        </p:spPr>
        <p:txBody>
          <a:bodyPr anchor="b"/>
          <a:lstStyle>
            <a:lvl1pPr>
              <a:defRPr sz="4800" b="1" i="0">
                <a:solidFill>
                  <a:srgbClr val="80224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3751263"/>
            <a:ext cx="7886700" cy="1481137"/>
          </a:xfrm>
          <a:prstGeom prst="rect">
            <a:avLst/>
          </a:prstGeom>
        </p:spPr>
        <p:txBody>
          <a:bodyPr/>
          <a:lstStyle>
            <a:lvl1pPr marL="0" indent="0">
              <a:buNone/>
              <a:defRPr sz="20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595739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lvl1pPr>
              <a:defRPr>
                <a:solidFill>
                  <a:srgbClr val="80224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lvl1pPr marL="228600" indent="-228600">
              <a:buFontTx/>
              <a:buBlip>
                <a:blip r:embed="rId2"/>
              </a:buBlip>
              <a:defRPr sz="2400">
                <a:latin typeface="Arial" panose="020B0604020202020204" pitchFamily="34" charset="0"/>
                <a:cs typeface="Arial" panose="020B0604020202020204" pitchFamily="34" charset="0"/>
              </a:defRPr>
            </a:lvl1pPr>
            <a:lvl2pPr marL="685800" indent="-228600">
              <a:buFontTx/>
              <a:buBlip>
                <a:blip r:embed="rId2"/>
              </a:buBlip>
              <a:defRPr sz="2200">
                <a:latin typeface="Arial" panose="020B0604020202020204" pitchFamily="34" charset="0"/>
                <a:cs typeface="Arial" panose="020B0604020202020204" pitchFamily="34" charset="0"/>
              </a:defRPr>
            </a:lvl2pPr>
            <a:lvl3pPr marL="1143000" indent="-228600">
              <a:buFontTx/>
              <a:buBlip>
                <a:blip r:embed="rId2"/>
              </a:buBlip>
              <a:defRPr sz="2000">
                <a:latin typeface="Arial" panose="020B0604020202020204" pitchFamily="34" charset="0"/>
                <a:cs typeface="Arial" panose="020B0604020202020204" pitchFamily="34" charset="0"/>
              </a:defRPr>
            </a:lvl3pPr>
            <a:lvl4pPr marL="1600200" indent="-228600">
              <a:buFontTx/>
              <a:buBlip>
                <a:blip r:embed="rId2"/>
              </a:buBlip>
              <a:defRPr sz="1800">
                <a:latin typeface="Arial" panose="020B0604020202020204" pitchFamily="34" charset="0"/>
                <a:cs typeface="Arial" panose="020B0604020202020204" pitchFamily="34" charset="0"/>
              </a:defRPr>
            </a:lvl4pPr>
            <a:lvl5pPr marL="2057400" indent="-228600">
              <a:buFontTx/>
              <a:buBlip>
                <a:blip r:embed="rId2"/>
              </a:buBlip>
              <a:defRPr sz="16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lvl1pPr marL="228600" indent="-228600">
              <a:buFontTx/>
              <a:buBlip>
                <a:blip r:embed="rId2"/>
              </a:buBlip>
              <a:defRPr sz="2400">
                <a:latin typeface="Arial" panose="020B0604020202020204" pitchFamily="34" charset="0"/>
                <a:cs typeface="Arial" panose="020B0604020202020204" pitchFamily="34" charset="0"/>
              </a:defRPr>
            </a:lvl1pPr>
            <a:lvl2pPr marL="685800" indent="-228600">
              <a:buFontTx/>
              <a:buBlip>
                <a:blip r:embed="rId2"/>
              </a:buBlip>
              <a:defRPr sz="2200">
                <a:latin typeface="Arial" panose="020B0604020202020204" pitchFamily="34" charset="0"/>
                <a:cs typeface="Arial" panose="020B0604020202020204" pitchFamily="34" charset="0"/>
              </a:defRPr>
            </a:lvl2pPr>
            <a:lvl3pPr marL="1143000" indent="-228600">
              <a:buFontTx/>
              <a:buBlip>
                <a:blip r:embed="rId2"/>
              </a:buBlip>
              <a:defRPr sz="2000">
                <a:latin typeface="Arial" panose="020B0604020202020204" pitchFamily="34" charset="0"/>
                <a:cs typeface="Arial" panose="020B0604020202020204" pitchFamily="34" charset="0"/>
              </a:defRPr>
            </a:lvl3pPr>
            <a:lvl4pPr marL="1600200" indent="-228600">
              <a:buFontTx/>
              <a:buBlip>
                <a:blip r:embed="rId2"/>
              </a:buBlip>
              <a:defRPr sz="1800">
                <a:latin typeface="Arial" panose="020B0604020202020204" pitchFamily="34" charset="0"/>
                <a:cs typeface="Arial" panose="020B0604020202020204" pitchFamily="34" charset="0"/>
              </a:defRPr>
            </a:lvl4pPr>
            <a:lvl5pPr marL="2057400" indent="-228600">
              <a:buFontTx/>
              <a:buBlip>
                <a:blip r:embed="rId2"/>
              </a:buBlip>
              <a:defRPr sz="16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5880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Layout">
    <p:spTree>
      <p:nvGrpSpPr>
        <p:cNvPr id="1" name=""/>
        <p:cNvGrpSpPr/>
        <p:nvPr/>
      </p:nvGrpSpPr>
      <p:grpSpPr>
        <a:xfrm>
          <a:off x="0" y="0"/>
          <a:ext cx="0" cy="0"/>
          <a:chOff x="0" y="0"/>
          <a:chExt cx="0" cy="0"/>
        </a:xfrm>
      </p:grpSpPr>
      <p:sp>
        <p:nvSpPr>
          <p:cNvPr id="13" name="Text Placeholder 12"/>
          <p:cNvSpPr>
            <a:spLocks noGrp="1"/>
          </p:cNvSpPr>
          <p:nvPr>
            <p:ph type="body" sz="quarter" idx="11"/>
          </p:nvPr>
        </p:nvSpPr>
        <p:spPr>
          <a:xfrm>
            <a:off x="876300" y="1103313"/>
            <a:ext cx="7607300" cy="4043362"/>
          </a:xfrm>
          <a:prstGeom prst="rect">
            <a:avLst/>
          </a:prstGeom>
        </p:spPr>
        <p:txBody>
          <a:bodyPr/>
          <a:lstStyle>
            <a:lvl1pPr marL="228600" indent="-228600">
              <a:buFontTx/>
              <a:buBlip>
                <a:blip r:embed="rId2"/>
              </a:buBlip>
              <a:defRPr sz="2400" baseline="0">
                <a:latin typeface="Arial" panose="020B0604020202020204" pitchFamily="34" charset="0"/>
                <a:cs typeface="Arial" panose="020B0604020202020204" pitchFamily="34" charset="0"/>
              </a:defRPr>
            </a:lvl1pPr>
            <a:lvl2pPr marL="685800" indent="-228600">
              <a:buFontTx/>
              <a:buBlip>
                <a:blip r:embed="rId2"/>
              </a:buBlip>
              <a:defRPr sz="2200" baseline="0">
                <a:latin typeface="Arial" panose="020B0604020202020204" pitchFamily="34" charset="0"/>
                <a:cs typeface="Arial" panose="020B0604020202020204" pitchFamily="34" charset="0"/>
              </a:defRPr>
            </a:lvl2pPr>
            <a:lvl3pPr marL="1143000" indent="-228600">
              <a:buFontTx/>
              <a:buBlip>
                <a:blip r:embed="rId2"/>
              </a:buBlip>
              <a:defRPr sz="2000" baseline="0">
                <a:latin typeface="Arial" panose="020B0604020202020204" pitchFamily="34" charset="0"/>
                <a:cs typeface="Arial" panose="020B0604020202020204" pitchFamily="34" charset="0"/>
              </a:defRPr>
            </a:lvl3pPr>
            <a:lvl4pPr marL="1600200" indent="-228600">
              <a:buFontTx/>
              <a:buBlip>
                <a:blip r:embed="rId2"/>
              </a:buBlip>
              <a:defRPr sz="1800" baseline="0">
                <a:latin typeface="Arial" panose="020B0604020202020204" pitchFamily="34" charset="0"/>
                <a:cs typeface="Arial" panose="020B0604020202020204" pitchFamily="34" charset="0"/>
              </a:defRPr>
            </a:lvl4pPr>
            <a:lvl5pPr marL="2057400" indent="-228600">
              <a:buFontTx/>
              <a:buBlip>
                <a:blip r:embed="rId2"/>
              </a:buBlip>
              <a:defRPr sz="1600" baseline="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078134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28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marL="228600" indent="-228600">
              <a:buFontTx/>
              <a:buBlip>
                <a:blip r:embed="rId2"/>
              </a:buBlip>
              <a:defRPr sz="2400"/>
            </a:lvl1pPr>
            <a:lvl2pPr marL="685800" indent="-228600">
              <a:buFontTx/>
              <a:buBlip>
                <a:blip r:embed="rId2"/>
              </a:buBlip>
              <a:defRPr sz="2200"/>
            </a:lvl2pPr>
            <a:lvl3pPr marL="1143000" indent="-228600">
              <a:buFontTx/>
              <a:buBlip>
                <a:blip r:embed="rId2"/>
              </a:buBlip>
              <a:defRPr sz="2000"/>
            </a:lvl3pPr>
            <a:lvl4pPr marL="1600200" indent="-228600">
              <a:buFontTx/>
              <a:buBlip>
                <a:blip r:embed="rId2"/>
              </a:buBlip>
              <a:defRPr sz="1800"/>
            </a:lvl4pPr>
            <a:lvl5pPr marL="2057400" indent="-228600">
              <a:buFontTx/>
              <a:buBlip>
                <a:blip r:embed="rId2"/>
              </a:buBlip>
              <a:defRPr sz="16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8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4264931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96AC4C-E27B-BB4F-8706-7B3EDE9C1E3D}"/>
              </a:ext>
            </a:extLst>
          </p:cNvPr>
          <p:cNvSpPr>
            <a:spLocks noGrp="1"/>
          </p:cNvSpPr>
          <p:nvPr>
            <p:ph type="title" hasCustomPrompt="1"/>
          </p:nvPr>
        </p:nvSpPr>
        <p:spPr>
          <a:xfrm>
            <a:off x="665595" y="2452543"/>
            <a:ext cx="7886700" cy="1325563"/>
          </a:xfrm>
          <a:prstGeom prst="rect">
            <a:avLst/>
          </a:prstGeom>
        </p:spPr>
        <p:txBody>
          <a:bodyPr/>
          <a:lstStyle/>
          <a:p>
            <a:r>
              <a:rPr lang="en-US" dirty="0"/>
              <a:t>HEADER</a:t>
            </a:r>
            <a:endParaRPr lang="en-GB" dirty="0"/>
          </a:p>
        </p:txBody>
      </p:sp>
    </p:spTree>
    <p:extLst>
      <p:ext uri="{BB962C8B-B14F-4D97-AF65-F5344CB8AC3E}">
        <p14:creationId xmlns:p14="http://schemas.microsoft.com/office/powerpoint/2010/main" val="1760409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586982"/>
          </a:xfrm>
          <a:prstGeom prst="rect">
            <a:avLst/>
          </a:prstGeom>
        </p:spPr>
        <p:txBody>
          <a:bodyPr/>
          <a:lstStyle>
            <a:lvl1pPr>
              <a:defRPr sz="2800" b="1" i="0" cap="all" baseline="0">
                <a:solidFill>
                  <a:srgbClr val="80224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28650" y="1187777"/>
            <a:ext cx="7886700" cy="4989186"/>
          </a:xfrm>
          <a:prstGeom prst="rect">
            <a:avLst/>
          </a:prstGeom>
        </p:spPr>
        <p:txBody>
          <a:bodyPr/>
          <a:lstStyle>
            <a:lvl1pPr marL="228600" indent="-228600">
              <a:buFontTx/>
              <a:buBlip>
                <a:blip r:embed="rId2"/>
              </a:buBlip>
              <a:defRPr sz="2400" baseline="0">
                <a:latin typeface="Arial" panose="020B0604020202020204" pitchFamily="34" charset="0"/>
                <a:ea typeface="Arial" panose="020B0604020202020204" pitchFamily="34" charset="0"/>
                <a:cs typeface="Arial" panose="020B0604020202020204" pitchFamily="34" charset="0"/>
              </a:defRPr>
            </a:lvl1pPr>
            <a:lvl2pPr marL="685800" indent="-228600">
              <a:buFontTx/>
              <a:buBlip>
                <a:blip r:embed="rId2"/>
              </a:buBlip>
              <a:defRPr sz="2200" baseline="0">
                <a:latin typeface="Arial" panose="020B0604020202020204" pitchFamily="34" charset="0"/>
                <a:ea typeface="Arial" panose="020B0604020202020204" pitchFamily="34" charset="0"/>
                <a:cs typeface="Arial" panose="020B0604020202020204" pitchFamily="34" charset="0"/>
              </a:defRPr>
            </a:lvl2pPr>
            <a:lvl3pPr marL="1143000" indent="-228600">
              <a:buFontTx/>
              <a:buBlip>
                <a:blip r:embed="rId2"/>
              </a:buBlip>
              <a:defRPr sz="2000" baseline="0">
                <a:latin typeface="Arial" panose="020B0604020202020204" pitchFamily="34" charset="0"/>
                <a:ea typeface="Arial" panose="020B0604020202020204" pitchFamily="34" charset="0"/>
                <a:cs typeface="Arial" panose="020B0604020202020204" pitchFamily="34" charset="0"/>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250121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5.xml"/><Relationship Id="rId7"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1.xml"/><Relationship Id="rId7"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2.png"/><Relationship Id="rId4" Type="http://schemas.openxmlformats.org/officeDocument/2006/relationships/slideLayout" Target="../slideLayouts/slideLayout18.xml"/><Relationship Id="rId9"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7D2248"/>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3D32953-4CD2-0B45-9E4A-3089C24A82C1}"/>
              </a:ext>
            </a:extLst>
          </p:cNvPr>
          <p:cNvSpPr txBox="1">
            <a:spLocks/>
          </p:cNvSpPr>
          <p:nvPr/>
        </p:nvSpPr>
        <p:spPr>
          <a:xfrm>
            <a:off x="685800" y="1122363"/>
            <a:ext cx="7772400" cy="2387600"/>
          </a:xfrm>
          <a:prstGeom prst="rect">
            <a:avLst/>
          </a:prstGeom>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endParaRPr lang="en-US" sz="5400" dirty="0">
              <a:latin typeface="Arial" charset="0"/>
              <a:ea typeface="Arial" charset="0"/>
              <a:cs typeface="Arial" charset="0"/>
            </a:endParaRPr>
          </a:p>
        </p:txBody>
      </p:sp>
      <p:sp>
        <p:nvSpPr>
          <p:cNvPr id="9" name="Subtitle 2">
            <a:extLst>
              <a:ext uri="{FF2B5EF4-FFF2-40B4-BE49-F238E27FC236}">
                <a16:creationId xmlns:a16="http://schemas.microsoft.com/office/drawing/2014/main" id="{05AFB76D-0888-A546-B828-5BE5966ED6B3}"/>
              </a:ext>
            </a:extLst>
          </p:cNvPr>
          <p:cNvSpPr txBox="1">
            <a:spLocks/>
          </p:cNvSpPr>
          <p:nvPr/>
        </p:nvSpPr>
        <p:spPr>
          <a:xfrm>
            <a:off x="1143000" y="3602038"/>
            <a:ext cx="6858000" cy="1655762"/>
          </a:xfrm>
          <a:prstGeom prst="rect">
            <a:avLst/>
          </a:prstGeom>
        </p:spPr>
        <p:txBody>
          <a:bodyPr anchor="ct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fontAlgn="auto">
              <a:spcAft>
                <a:spcPts val="0"/>
              </a:spcAft>
              <a:defRPr/>
            </a:pPr>
            <a:endParaRPr lang="en-US" dirty="0">
              <a:latin typeface="Arial" charset="0"/>
              <a:ea typeface="Arial" charset="0"/>
              <a:cs typeface="Arial" charset="0"/>
            </a:endParaRPr>
          </a:p>
        </p:txBody>
      </p:sp>
      <p:pic>
        <p:nvPicPr>
          <p:cNvPr id="7" name="Picture 6">
            <a:extLst>
              <a:ext uri="{FF2B5EF4-FFF2-40B4-BE49-F238E27FC236}">
                <a16:creationId xmlns:a16="http://schemas.microsoft.com/office/drawing/2014/main" id="{76AFEFDC-0386-774C-962C-019FC46BDC5A}"/>
              </a:ext>
            </a:extLst>
          </p:cNvPr>
          <p:cNvPicPr>
            <a:picLocks noChangeAspect="1"/>
          </p:cNvPicPr>
          <p:nvPr userDrawn="1"/>
        </p:nvPicPr>
        <p:blipFill>
          <a:blip r:embed="rId3"/>
          <a:stretch>
            <a:fillRect/>
          </a:stretch>
        </p:blipFill>
        <p:spPr>
          <a:xfrm>
            <a:off x="6539344" y="5597517"/>
            <a:ext cx="3491346" cy="1962923"/>
          </a:xfrm>
          <a:prstGeom prst="rect">
            <a:avLst/>
          </a:prstGeom>
        </p:spPr>
      </p:pic>
      <p:pic>
        <p:nvPicPr>
          <p:cNvPr id="11" name="Picture 10">
            <a:extLst>
              <a:ext uri="{FF2B5EF4-FFF2-40B4-BE49-F238E27FC236}">
                <a16:creationId xmlns:a16="http://schemas.microsoft.com/office/drawing/2014/main" id="{8EA93A86-51C9-D343-89B2-9592834D29B9}"/>
              </a:ext>
            </a:extLst>
          </p:cNvPr>
          <p:cNvPicPr>
            <a:picLocks noChangeAspect="1"/>
          </p:cNvPicPr>
          <p:nvPr userDrawn="1"/>
        </p:nvPicPr>
        <p:blipFill>
          <a:blip r:embed="rId4"/>
          <a:stretch>
            <a:fillRect/>
          </a:stretch>
        </p:blipFill>
        <p:spPr>
          <a:xfrm>
            <a:off x="0" y="5257800"/>
            <a:ext cx="9172765" cy="1161486"/>
          </a:xfrm>
          <a:prstGeom prst="rect">
            <a:avLst/>
          </a:prstGeom>
        </p:spPr>
      </p:pic>
    </p:spTree>
    <p:extLst>
      <p:ext uri="{BB962C8B-B14F-4D97-AF65-F5344CB8AC3E}">
        <p14:creationId xmlns:p14="http://schemas.microsoft.com/office/powerpoint/2010/main" val="3286402686"/>
      </p:ext>
    </p:extLst>
  </p:cSld>
  <p:clrMap bg1="lt1" tx1="dk1" bg2="lt2" tx2="dk2" accent1="accent1" accent2="accent2" accent3="accent3" accent4="accent4" accent5="accent5" accent6="accent6" hlink="hlink" folHlink="folHlink"/>
  <p:sldLayoutIdLst>
    <p:sldLayoutId id="2147483694" r:id="rId1"/>
  </p:sldLayoutIdLst>
  <p:txStyles>
    <p:titleStyle>
      <a:lvl1pPr algn="ctr" rtl="0" eaLnBrk="1" fontAlgn="base" hangingPunct="1">
        <a:lnSpc>
          <a:spcPct val="90000"/>
        </a:lnSpc>
        <a:spcBef>
          <a:spcPct val="0"/>
        </a:spcBef>
        <a:spcAft>
          <a:spcPct val="0"/>
        </a:spcAft>
        <a:defRPr sz="4400" kern="1200">
          <a:solidFill>
            <a:schemeClr val="bg1"/>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7D2248"/>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3D32953-4CD2-0B45-9E4A-3089C24A82C1}"/>
              </a:ext>
            </a:extLst>
          </p:cNvPr>
          <p:cNvSpPr txBox="1">
            <a:spLocks/>
          </p:cNvSpPr>
          <p:nvPr/>
        </p:nvSpPr>
        <p:spPr>
          <a:xfrm>
            <a:off x="685800" y="1122363"/>
            <a:ext cx="7772400" cy="2387600"/>
          </a:xfrm>
          <a:prstGeom prst="rect">
            <a:avLst/>
          </a:prstGeom>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endParaRPr lang="en-US" sz="5400" dirty="0">
              <a:latin typeface="Arial" charset="0"/>
              <a:ea typeface="Arial" charset="0"/>
              <a:cs typeface="Arial" charset="0"/>
            </a:endParaRPr>
          </a:p>
        </p:txBody>
      </p:sp>
      <p:sp>
        <p:nvSpPr>
          <p:cNvPr id="9" name="Subtitle 2">
            <a:extLst>
              <a:ext uri="{FF2B5EF4-FFF2-40B4-BE49-F238E27FC236}">
                <a16:creationId xmlns:a16="http://schemas.microsoft.com/office/drawing/2014/main" id="{05AFB76D-0888-A546-B828-5BE5966ED6B3}"/>
              </a:ext>
            </a:extLst>
          </p:cNvPr>
          <p:cNvSpPr txBox="1">
            <a:spLocks/>
          </p:cNvSpPr>
          <p:nvPr/>
        </p:nvSpPr>
        <p:spPr>
          <a:xfrm>
            <a:off x="1143000" y="3602038"/>
            <a:ext cx="6858000" cy="1655762"/>
          </a:xfrm>
          <a:prstGeom prst="rect">
            <a:avLst/>
          </a:prstGeom>
        </p:spPr>
        <p:txBody>
          <a:bodyPr anchor="ct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fontAlgn="auto">
              <a:spcAft>
                <a:spcPts val="0"/>
              </a:spcAft>
              <a:defRPr/>
            </a:pPr>
            <a:endParaRPr lang="en-US" dirty="0">
              <a:latin typeface="Arial" charset="0"/>
              <a:ea typeface="Arial" charset="0"/>
              <a:cs typeface="Arial" charset="0"/>
            </a:endParaRPr>
          </a:p>
        </p:txBody>
      </p:sp>
      <p:pic>
        <p:nvPicPr>
          <p:cNvPr id="7" name="Picture 6">
            <a:extLst>
              <a:ext uri="{FF2B5EF4-FFF2-40B4-BE49-F238E27FC236}">
                <a16:creationId xmlns:a16="http://schemas.microsoft.com/office/drawing/2014/main" id="{76AFEFDC-0386-774C-962C-019FC46BDC5A}"/>
              </a:ext>
            </a:extLst>
          </p:cNvPr>
          <p:cNvPicPr>
            <a:picLocks noChangeAspect="1"/>
          </p:cNvPicPr>
          <p:nvPr userDrawn="1"/>
        </p:nvPicPr>
        <p:blipFill>
          <a:blip r:embed="rId3"/>
          <a:stretch>
            <a:fillRect/>
          </a:stretch>
        </p:blipFill>
        <p:spPr>
          <a:xfrm>
            <a:off x="6539344" y="5597517"/>
            <a:ext cx="3491346" cy="1962923"/>
          </a:xfrm>
          <a:prstGeom prst="rect">
            <a:avLst/>
          </a:prstGeom>
        </p:spPr>
      </p:pic>
    </p:spTree>
    <p:extLst>
      <p:ext uri="{BB962C8B-B14F-4D97-AF65-F5344CB8AC3E}">
        <p14:creationId xmlns:p14="http://schemas.microsoft.com/office/powerpoint/2010/main" val="2860807207"/>
      </p:ext>
    </p:extLst>
  </p:cSld>
  <p:clrMap bg1="lt1" tx1="dk1" bg2="lt2" tx2="dk2" accent1="accent1" accent2="accent2" accent3="accent3" accent4="accent4" accent5="accent5" accent6="accent6" hlink="hlink" folHlink="folHlink"/>
  <p:sldLayoutIdLst>
    <p:sldLayoutId id="2147483714" r:id="rId1"/>
  </p:sldLayoutIdLst>
  <p:txStyles>
    <p:titleStyle>
      <a:lvl1pPr algn="ctr" rtl="0" eaLnBrk="1" fontAlgn="base" hangingPunct="1">
        <a:lnSpc>
          <a:spcPct val="90000"/>
        </a:lnSpc>
        <a:spcBef>
          <a:spcPct val="0"/>
        </a:spcBef>
        <a:spcAft>
          <a:spcPct val="0"/>
        </a:spcAft>
        <a:defRPr sz="4400" kern="1200">
          <a:solidFill>
            <a:schemeClr val="bg1"/>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3D32953-4CD2-0B45-9E4A-3089C24A82C1}"/>
              </a:ext>
            </a:extLst>
          </p:cNvPr>
          <p:cNvSpPr txBox="1">
            <a:spLocks/>
          </p:cNvSpPr>
          <p:nvPr/>
        </p:nvSpPr>
        <p:spPr>
          <a:xfrm>
            <a:off x="685800" y="1122363"/>
            <a:ext cx="7772400" cy="2387600"/>
          </a:xfrm>
          <a:prstGeom prst="rect">
            <a:avLst/>
          </a:prstGeom>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endParaRPr lang="en-US" sz="5400" dirty="0">
              <a:latin typeface="Arial" charset="0"/>
              <a:ea typeface="Arial" charset="0"/>
              <a:cs typeface="Arial" charset="0"/>
            </a:endParaRPr>
          </a:p>
        </p:txBody>
      </p:sp>
      <p:sp>
        <p:nvSpPr>
          <p:cNvPr id="9" name="Subtitle 2">
            <a:extLst>
              <a:ext uri="{FF2B5EF4-FFF2-40B4-BE49-F238E27FC236}">
                <a16:creationId xmlns:a16="http://schemas.microsoft.com/office/drawing/2014/main" id="{05AFB76D-0888-A546-B828-5BE5966ED6B3}"/>
              </a:ext>
            </a:extLst>
          </p:cNvPr>
          <p:cNvSpPr txBox="1">
            <a:spLocks/>
          </p:cNvSpPr>
          <p:nvPr/>
        </p:nvSpPr>
        <p:spPr>
          <a:xfrm>
            <a:off x="1143000" y="3602038"/>
            <a:ext cx="6858000" cy="1655762"/>
          </a:xfrm>
          <a:prstGeom prst="rect">
            <a:avLst/>
          </a:prstGeom>
        </p:spPr>
        <p:txBody>
          <a:bodyPr anchor="ct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fontAlgn="auto">
              <a:spcAft>
                <a:spcPts val="0"/>
              </a:spcAft>
              <a:defRPr/>
            </a:pPr>
            <a:endParaRPr lang="en-US" dirty="0">
              <a:latin typeface="Arial" charset="0"/>
              <a:ea typeface="Arial" charset="0"/>
              <a:cs typeface="Arial" charset="0"/>
            </a:endParaRPr>
          </a:p>
        </p:txBody>
      </p:sp>
      <p:pic>
        <p:nvPicPr>
          <p:cNvPr id="1029" name="Picture 3">
            <a:extLst>
              <a:ext uri="{FF2B5EF4-FFF2-40B4-BE49-F238E27FC236}">
                <a16:creationId xmlns:a16="http://schemas.microsoft.com/office/drawing/2014/main" id="{8936EF9D-9715-F74F-BC02-5E7D5B3419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39050" y="6438900"/>
            <a:ext cx="13414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56ED69E2-1F43-F841-966B-112A53E3E696}"/>
              </a:ext>
            </a:extLst>
          </p:cNvPr>
          <p:cNvPicPr>
            <a:picLocks noChangeAspect="1"/>
          </p:cNvPicPr>
          <p:nvPr userDrawn="1"/>
        </p:nvPicPr>
        <p:blipFill>
          <a:blip r:embed="rId9"/>
          <a:stretch>
            <a:fillRect/>
          </a:stretch>
        </p:blipFill>
        <p:spPr>
          <a:xfrm>
            <a:off x="0" y="5349875"/>
            <a:ext cx="9144000" cy="1162821"/>
          </a:xfrm>
          <a:prstGeom prst="rect">
            <a:avLst/>
          </a:prstGeom>
        </p:spPr>
      </p:pic>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90" r:id="rId4"/>
    <p:sldLayoutId id="2147483688" r:id="rId5"/>
    <p:sldLayoutId id="2147483722" r:id="rId6"/>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3D32953-4CD2-0B45-9E4A-3089C24A82C1}"/>
              </a:ext>
            </a:extLst>
          </p:cNvPr>
          <p:cNvSpPr txBox="1">
            <a:spLocks/>
          </p:cNvSpPr>
          <p:nvPr/>
        </p:nvSpPr>
        <p:spPr>
          <a:xfrm>
            <a:off x="685800" y="1122363"/>
            <a:ext cx="7772400" cy="2387600"/>
          </a:xfrm>
          <a:prstGeom prst="rect">
            <a:avLst/>
          </a:prstGeom>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endParaRPr lang="en-US" sz="5400" dirty="0">
              <a:latin typeface="Arial" charset="0"/>
              <a:ea typeface="Arial" charset="0"/>
              <a:cs typeface="Arial" charset="0"/>
            </a:endParaRPr>
          </a:p>
        </p:txBody>
      </p:sp>
      <p:sp>
        <p:nvSpPr>
          <p:cNvPr id="9" name="Subtitle 2">
            <a:extLst>
              <a:ext uri="{FF2B5EF4-FFF2-40B4-BE49-F238E27FC236}">
                <a16:creationId xmlns:a16="http://schemas.microsoft.com/office/drawing/2014/main" id="{05AFB76D-0888-A546-B828-5BE5966ED6B3}"/>
              </a:ext>
            </a:extLst>
          </p:cNvPr>
          <p:cNvSpPr txBox="1">
            <a:spLocks/>
          </p:cNvSpPr>
          <p:nvPr/>
        </p:nvSpPr>
        <p:spPr>
          <a:xfrm>
            <a:off x="1143000" y="3602038"/>
            <a:ext cx="6858000" cy="1655762"/>
          </a:xfrm>
          <a:prstGeom prst="rect">
            <a:avLst/>
          </a:prstGeom>
        </p:spPr>
        <p:txBody>
          <a:bodyPr anchor="ct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fontAlgn="auto">
              <a:spcAft>
                <a:spcPts val="0"/>
              </a:spcAft>
              <a:defRPr/>
            </a:pPr>
            <a:endParaRPr lang="en-US" dirty="0">
              <a:latin typeface="Arial" charset="0"/>
              <a:ea typeface="Arial" charset="0"/>
              <a:cs typeface="Arial" charset="0"/>
            </a:endParaRPr>
          </a:p>
        </p:txBody>
      </p:sp>
      <p:pic>
        <p:nvPicPr>
          <p:cNvPr id="1029" name="Picture 3">
            <a:extLst>
              <a:ext uri="{FF2B5EF4-FFF2-40B4-BE49-F238E27FC236}">
                <a16:creationId xmlns:a16="http://schemas.microsoft.com/office/drawing/2014/main" id="{8936EF9D-9715-F74F-BC02-5E7D5B3419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39050" y="6438900"/>
            <a:ext cx="13414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7804406"/>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98989A">
            <a:alpha val="80000"/>
          </a:srgbClr>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3D32953-4CD2-0B45-9E4A-3089C24A82C1}"/>
              </a:ext>
            </a:extLst>
          </p:cNvPr>
          <p:cNvSpPr txBox="1">
            <a:spLocks/>
          </p:cNvSpPr>
          <p:nvPr/>
        </p:nvSpPr>
        <p:spPr>
          <a:xfrm>
            <a:off x="685800" y="1122363"/>
            <a:ext cx="7772400" cy="2387600"/>
          </a:xfrm>
          <a:prstGeom prst="rect">
            <a:avLst/>
          </a:prstGeom>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endParaRPr lang="en-US" sz="5400" dirty="0">
              <a:latin typeface="Arial" charset="0"/>
              <a:ea typeface="Arial" charset="0"/>
              <a:cs typeface="Arial" charset="0"/>
            </a:endParaRPr>
          </a:p>
        </p:txBody>
      </p:sp>
      <p:sp>
        <p:nvSpPr>
          <p:cNvPr id="9" name="Subtitle 2">
            <a:extLst>
              <a:ext uri="{FF2B5EF4-FFF2-40B4-BE49-F238E27FC236}">
                <a16:creationId xmlns:a16="http://schemas.microsoft.com/office/drawing/2014/main" id="{05AFB76D-0888-A546-B828-5BE5966ED6B3}"/>
              </a:ext>
            </a:extLst>
          </p:cNvPr>
          <p:cNvSpPr txBox="1">
            <a:spLocks/>
          </p:cNvSpPr>
          <p:nvPr/>
        </p:nvSpPr>
        <p:spPr>
          <a:xfrm>
            <a:off x="1143000" y="3602038"/>
            <a:ext cx="6858000" cy="1655762"/>
          </a:xfrm>
          <a:prstGeom prst="rect">
            <a:avLst/>
          </a:prstGeom>
        </p:spPr>
        <p:txBody>
          <a:bodyPr anchor="ct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fontAlgn="auto">
              <a:spcAft>
                <a:spcPts val="0"/>
              </a:spcAft>
              <a:defRPr/>
            </a:pPr>
            <a:endParaRPr lang="en-US" dirty="0">
              <a:latin typeface="Arial" charset="0"/>
              <a:ea typeface="Arial" charset="0"/>
              <a:cs typeface="Arial" charset="0"/>
            </a:endParaRPr>
          </a:p>
        </p:txBody>
      </p:sp>
      <p:pic>
        <p:nvPicPr>
          <p:cNvPr id="5" name="Picture 4">
            <a:extLst>
              <a:ext uri="{FF2B5EF4-FFF2-40B4-BE49-F238E27FC236}">
                <a16:creationId xmlns:a16="http://schemas.microsoft.com/office/drawing/2014/main" id="{5F0857E5-65CE-2441-AA19-D00F7836D575}"/>
              </a:ext>
            </a:extLst>
          </p:cNvPr>
          <p:cNvPicPr>
            <a:picLocks noChangeAspect="1"/>
          </p:cNvPicPr>
          <p:nvPr userDrawn="1"/>
        </p:nvPicPr>
        <p:blipFill>
          <a:blip r:embed="rId9"/>
          <a:stretch>
            <a:fillRect/>
          </a:stretch>
        </p:blipFill>
        <p:spPr>
          <a:xfrm>
            <a:off x="6539344" y="5597517"/>
            <a:ext cx="3491346" cy="1962923"/>
          </a:xfrm>
          <a:prstGeom prst="rect">
            <a:avLst/>
          </a:prstGeom>
        </p:spPr>
      </p:pic>
      <p:pic>
        <p:nvPicPr>
          <p:cNvPr id="6" name="Picture 5">
            <a:extLst>
              <a:ext uri="{FF2B5EF4-FFF2-40B4-BE49-F238E27FC236}">
                <a16:creationId xmlns:a16="http://schemas.microsoft.com/office/drawing/2014/main" id="{2437EF31-757D-0849-A94B-2C1B120A233C}"/>
              </a:ext>
            </a:extLst>
          </p:cNvPr>
          <p:cNvPicPr>
            <a:picLocks noChangeAspect="1"/>
          </p:cNvPicPr>
          <p:nvPr userDrawn="1"/>
        </p:nvPicPr>
        <p:blipFill>
          <a:blip r:embed="rId10"/>
          <a:stretch>
            <a:fillRect/>
          </a:stretch>
        </p:blipFill>
        <p:spPr>
          <a:xfrm>
            <a:off x="0" y="5257800"/>
            <a:ext cx="9172765" cy="1161486"/>
          </a:xfrm>
          <a:prstGeom prst="rect">
            <a:avLst/>
          </a:prstGeom>
        </p:spPr>
      </p:pic>
    </p:spTree>
    <p:extLst>
      <p:ext uri="{BB962C8B-B14F-4D97-AF65-F5344CB8AC3E}">
        <p14:creationId xmlns:p14="http://schemas.microsoft.com/office/powerpoint/2010/main" val="3943922502"/>
      </p:ext>
    </p:extLst>
  </p:cSld>
  <p:clrMap bg1="lt1" tx1="dk1" bg2="lt2" tx2="dk2" accent1="accent1" accent2="accent2" accent3="accent3" accent4="accent4" accent5="accent5" accent6="accent6" hlink="hlink" folHlink="folHlink"/>
  <p:sldLayoutIdLst>
    <p:sldLayoutId id="2147483687" r:id="rId1"/>
    <p:sldLayoutId id="2147483697" r:id="rId2"/>
    <p:sldLayoutId id="2147483698" r:id="rId3"/>
    <p:sldLayoutId id="2147483699" r:id="rId4"/>
    <p:sldLayoutId id="2147483700" r:id="rId5"/>
    <p:sldLayoutId id="2147483701" r:id="rId6"/>
    <p:sldLayoutId id="2147483702" r:id="rId7"/>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98989A">
            <a:alpha val="80000"/>
          </a:srgbClr>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3D32953-4CD2-0B45-9E4A-3089C24A82C1}"/>
              </a:ext>
            </a:extLst>
          </p:cNvPr>
          <p:cNvSpPr txBox="1">
            <a:spLocks/>
          </p:cNvSpPr>
          <p:nvPr/>
        </p:nvSpPr>
        <p:spPr>
          <a:xfrm>
            <a:off x="685800" y="1122363"/>
            <a:ext cx="7772400" cy="2387600"/>
          </a:xfrm>
          <a:prstGeom prst="rect">
            <a:avLst/>
          </a:prstGeom>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endParaRPr lang="en-US" sz="5400" dirty="0">
              <a:latin typeface="Arial" charset="0"/>
              <a:ea typeface="Arial" charset="0"/>
              <a:cs typeface="Arial" charset="0"/>
            </a:endParaRPr>
          </a:p>
        </p:txBody>
      </p:sp>
      <p:sp>
        <p:nvSpPr>
          <p:cNvPr id="9" name="Subtitle 2">
            <a:extLst>
              <a:ext uri="{FF2B5EF4-FFF2-40B4-BE49-F238E27FC236}">
                <a16:creationId xmlns:a16="http://schemas.microsoft.com/office/drawing/2014/main" id="{05AFB76D-0888-A546-B828-5BE5966ED6B3}"/>
              </a:ext>
            </a:extLst>
          </p:cNvPr>
          <p:cNvSpPr txBox="1">
            <a:spLocks/>
          </p:cNvSpPr>
          <p:nvPr/>
        </p:nvSpPr>
        <p:spPr>
          <a:xfrm>
            <a:off x="1143000" y="3602038"/>
            <a:ext cx="6858000" cy="1655762"/>
          </a:xfrm>
          <a:prstGeom prst="rect">
            <a:avLst/>
          </a:prstGeom>
        </p:spPr>
        <p:txBody>
          <a:bodyPr anchor="ct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fontAlgn="auto">
              <a:spcAft>
                <a:spcPts val="0"/>
              </a:spcAft>
              <a:defRPr/>
            </a:pPr>
            <a:endParaRPr lang="en-US" dirty="0">
              <a:latin typeface="Arial" charset="0"/>
              <a:ea typeface="Arial" charset="0"/>
              <a:cs typeface="Arial" charset="0"/>
            </a:endParaRPr>
          </a:p>
        </p:txBody>
      </p:sp>
      <p:pic>
        <p:nvPicPr>
          <p:cNvPr id="5" name="Picture 4">
            <a:extLst>
              <a:ext uri="{FF2B5EF4-FFF2-40B4-BE49-F238E27FC236}">
                <a16:creationId xmlns:a16="http://schemas.microsoft.com/office/drawing/2014/main" id="{5F0857E5-65CE-2441-AA19-D00F7836D575}"/>
              </a:ext>
            </a:extLst>
          </p:cNvPr>
          <p:cNvPicPr>
            <a:picLocks noChangeAspect="1"/>
          </p:cNvPicPr>
          <p:nvPr userDrawn="1"/>
        </p:nvPicPr>
        <p:blipFill>
          <a:blip r:embed="rId9"/>
          <a:stretch>
            <a:fillRect/>
          </a:stretch>
        </p:blipFill>
        <p:spPr>
          <a:xfrm>
            <a:off x="6539344" y="5597517"/>
            <a:ext cx="3491346" cy="1962923"/>
          </a:xfrm>
          <a:prstGeom prst="rect">
            <a:avLst/>
          </a:prstGeom>
        </p:spPr>
      </p:pic>
    </p:spTree>
    <p:extLst>
      <p:ext uri="{BB962C8B-B14F-4D97-AF65-F5344CB8AC3E}">
        <p14:creationId xmlns:p14="http://schemas.microsoft.com/office/powerpoint/2010/main" val="3700795568"/>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9.xml"/><Relationship Id="rId4" Type="http://schemas.openxmlformats.org/officeDocument/2006/relationships/chart" Target="../charts/char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DCA348-9D13-484A-B704-3B9CC777EAE6}"/>
              </a:ext>
            </a:extLst>
          </p:cNvPr>
          <p:cNvSpPr>
            <a:spLocks noGrp="1"/>
          </p:cNvSpPr>
          <p:nvPr>
            <p:ph type="title"/>
          </p:nvPr>
        </p:nvSpPr>
        <p:spPr>
          <a:xfrm>
            <a:off x="665595" y="1637203"/>
            <a:ext cx="7886700" cy="1325563"/>
          </a:xfrm>
        </p:spPr>
        <p:txBody>
          <a:bodyPr/>
          <a:lstStyle/>
          <a:p>
            <a:r>
              <a:rPr lang="en-GB" sz="3600" b="1" dirty="0" smtClean="0"/>
              <a:t>NEXT GENERATION WINCHESTER</a:t>
            </a:r>
            <a:br>
              <a:rPr lang="en-GB" sz="3600" b="1" dirty="0" smtClean="0"/>
            </a:br>
            <a:r>
              <a:rPr lang="en-GB" sz="3600" b="1" dirty="0" smtClean="0"/>
              <a:t> </a:t>
            </a:r>
            <a:br>
              <a:rPr lang="en-GB" sz="3600" b="1" dirty="0" smtClean="0"/>
            </a:br>
            <a:r>
              <a:rPr lang="en-GB" sz="3600" b="1" dirty="0" smtClean="0"/>
              <a:t>SURVEY RESULTS</a:t>
            </a:r>
            <a:r>
              <a:rPr lang="en-GB" dirty="0" smtClean="0"/>
              <a:t/>
            </a:r>
            <a:br>
              <a:rPr lang="en-GB" dirty="0" smtClean="0"/>
            </a:br>
            <a:r>
              <a:rPr lang="en-GB" b="1" dirty="0"/>
              <a:t/>
            </a:r>
            <a:br>
              <a:rPr lang="en-GB" b="1" dirty="0"/>
            </a:br>
            <a:r>
              <a:rPr lang="en-GB" sz="3600" b="1" dirty="0" smtClean="0"/>
              <a:t>MARCH 2021</a:t>
            </a:r>
            <a:endParaRPr lang="en-GB" sz="36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1200" dirty="0" smtClean="0"/>
              <a:t>AFFORDABILITY IS THE MAIN BARRIER FOR 18-35 YEAR OLDS TO MOVE INTO THEIR OWN HOME -  ALMOST TWO-THIRDS (65.3%) STATE THAT THE COST OF BUYING/ RENTING/ LOCATION OF AFFORDABLE HOUSING ARE OBSTABLES </a:t>
            </a:r>
            <a:endParaRPr lang="en-GB" sz="1200" dirty="0"/>
          </a:p>
        </p:txBody>
      </p:sp>
      <p:graphicFrame>
        <p:nvGraphicFramePr>
          <p:cNvPr id="6" name="Content Placeholder 6"/>
          <p:cNvGraphicFramePr>
            <a:graphicFrameLocks noGrp="1"/>
          </p:cNvGraphicFramePr>
          <p:nvPr>
            <p:ph idx="1"/>
            <p:extLst>
              <p:ext uri="{D42A27DB-BD31-4B8C-83A1-F6EECF244321}">
                <p14:modId xmlns:p14="http://schemas.microsoft.com/office/powerpoint/2010/main" val="3447822495"/>
              </p:ext>
            </p:extLst>
          </p:nvPr>
        </p:nvGraphicFramePr>
        <p:xfrm>
          <a:off x="628650" y="1187450"/>
          <a:ext cx="7886700" cy="498951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28575" y="6502628"/>
            <a:ext cx="5848076" cy="338554"/>
          </a:xfrm>
          <a:prstGeom prst="rect">
            <a:avLst/>
          </a:prstGeom>
          <a:noFill/>
        </p:spPr>
        <p:txBody>
          <a:bodyPr wrap="none" rtlCol="0">
            <a:spAutoFit/>
          </a:bodyPr>
          <a:lstStyle/>
          <a:p>
            <a:r>
              <a:rPr lang="en-GB" sz="800" dirty="0" smtClean="0">
                <a:latin typeface="Arial" panose="020B0604020202020204" pitchFamily="34" charset="0"/>
                <a:cs typeface="Arial" panose="020B0604020202020204" pitchFamily="34" charset="0"/>
              </a:rPr>
              <a:t>Q9. Which of the following are the main barriers to moving into your own home in the Winchester City Council district area?</a:t>
            </a:r>
          </a:p>
          <a:p>
            <a:r>
              <a:rPr lang="en-GB" sz="800" dirty="0">
                <a:latin typeface="Arial" panose="020B0604020202020204" pitchFamily="34" charset="0"/>
                <a:cs typeface="Arial" panose="020B0604020202020204" pitchFamily="34" charset="0"/>
              </a:rPr>
              <a:t>Base all (</a:t>
            </a:r>
            <a:r>
              <a:rPr lang="en-GB" sz="800" dirty="0" smtClean="0">
                <a:latin typeface="Arial" panose="020B0604020202020204" pitchFamily="34" charset="0"/>
                <a:cs typeface="Arial" panose="020B0604020202020204" pitchFamily="34" charset="0"/>
              </a:rPr>
              <a:t>n=489, </a:t>
            </a:r>
            <a:r>
              <a:rPr lang="en-GB" sz="800" dirty="0">
                <a:latin typeface="Arial" panose="020B0604020202020204" pitchFamily="34" charset="0"/>
                <a:cs typeface="Arial" panose="020B0604020202020204" pitchFamily="34" charset="0"/>
              </a:rPr>
              <a:t>18-22 n=181, 23-27 n=137, 28-32 n=113, 33-35 n=59, female n=313, male n=176)</a:t>
            </a:r>
          </a:p>
        </p:txBody>
      </p:sp>
      <p:cxnSp>
        <p:nvCxnSpPr>
          <p:cNvPr id="8" name="Straight Connector 7"/>
          <p:cNvCxnSpPr/>
          <p:nvPr/>
        </p:nvCxnSpPr>
        <p:spPr>
          <a:xfrm>
            <a:off x="1242646" y="2214196"/>
            <a:ext cx="7080739" cy="11723"/>
          </a:xfrm>
          <a:prstGeom prst="line">
            <a:avLst/>
          </a:prstGeom>
          <a:ln w="19050">
            <a:solidFill>
              <a:srgbClr val="98989A"/>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242645" y="3463131"/>
            <a:ext cx="7080739" cy="11723"/>
          </a:xfrm>
          <a:prstGeom prst="line">
            <a:avLst/>
          </a:prstGeom>
          <a:ln w="19050">
            <a:solidFill>
              <a:srgbClr val="98989A"/>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4015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7650" y="279401"/>
            <a:ext cx="8896350" cy="586982"/>
          </a:xfrm>
        </p:spPr>
        <p:txBody>
          <a:bodyPr/>
          <a:lstStyle/>
          <a:p>
            <a:r>
              <a:rPr lang="en-GB" dirty="0" smtClean="0"/>
              <a:t>WHAT IS IMPORTANT WHEN CONSIDERING BUYING/RENTING IN THE WINCHESTER DISTRICT</a:t>
            </a:r>
            <a:endParaRPr lang="en-GB" dirty="0"/>
          </a:p>
        </p:txBody>
      </p:sp>
      <p:pic>
        <p:nvPicPr>
          <p:cNvPr id="6" name="Content Placeholder 5"/>
          <p:cNvPicPr>
            <a:picLocks noGrp="1" noChangeAspect="1"/>
          </p:cNvPicPr>
          <p:nvPr>
            <p:ph idx="1"/>
          </p:nvPr>
        </p:nvPicPr>
        <p:blipFill>
          <a:blip r:embed="rId2"/>
          <a:stretch>
            <a:fillRect/>
          </a:stretch>
        </p:blipFill>
        <p:spPr>
          <a:xfrm>
            <a:off x="628650" y="1269443"/>
            <a:ext cx="7886700" cy="4635026"/>
          </a:xfrm>
          <a:prstGeom prst="rect">
            <a:avLst/>
          </a:prstGeom>
        </p:spPr>
      </p:pic>
      <p:sp>
        <p:nvSpPr>
          <p:cNvPr id="7" name="Rectangle 6"/>
          <p:cNvSpPr/>
          <p:nvPr/>
        </p:nvSpPr>
        <p:spPr>
          <a:xfrm>
            <a:off x="7565136" y="5698482"/>
            <a:ext cx="950214" cy="3548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0" y="6512153"/>
            <a:ext cx="4269117" cy="338554"/>
          </a:xfrm>
          <a:prstGeom prst="rect">
            <a:avLst/>
          </a:prstGeom>
          <a:noFill/>
        </p:spPr>
        <p:txBody>
          <a:bodyPr wrap="none" rtlCol="0">
            <a:spAutoFit/>
          </a:bodyPr>
          <a:lstStyle/>
          <a:p>
            <a:r>
              <a:rPr lang="en-GB" sz="800" dirty="0" smtClean="0">
                <a:latin typeface="Arial" panose="020B0604020202020204" pitchFamily="34" charset="0"/>
                <a:cs typeface="Arial" panose="020B0604020202020204" pitchFamily="34" charset="0"/>
              </a:rPr>
              <a:t>Q10. What is important to you when considering buying/renting in the Winchester district?</a:t>
            </a:r>
          </a:p>
          <a:p>
            <a:r>
              <a:rPr lang="en-GB" sz="800" dirty="0" smtClean="0">
                <a:latin typeface="Arial" panose="020B0604020202020204" pitchFamily="34" charset="0"/>
                <a:cs typeface="Arial" panose="020B0604020202020204" pitchFamily="34" charset="0"/>
              </a:rPr>
              <a:t>Base: All (n=490)</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39192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222342"/>
            <a:ext cx="7886700" cy="586982"/>
          </a:xfrm>
        </p:spPr>
        <p:txBody>
          <a:bodyPr/>
          <a:lstStyle/>
          <a:p>
            <a:r>
              <a:rPr lang="en-GB" sz="1200" dirty="0" smtClean="0"/>
              <a:t>Again the cost of buying a renting is the main issue when thinking about buying in the district.</a:t>
            </a:r>
            <a:br>
              <a:rPr lang="en-GB" sz="1200" dirty="0" smtClean="0"/>
            </a:br>
            <a:r>
              <a:rPr lang="en-GB" sz="1200" dirty="0" smtClean="0"/>
              <a:t/>
            </a:r>
            <a:br>
              <a:rPr lang="en-GB" sz="1200" dirty="0" smtClean="0"/>
            </a:br>
            <a:r>
              <a:rPr lang="en-GB" sz="1200" dirty="0" smtClean="0"/>
              <a:t>FEELING SAFE IS THE SECOND MOST IMPORTANT thing WHEN CONSIDERING BUYING/RENTING - 1 in 10 females and 18-22 year olds named it as an influencing factor. </a:t>
            </a:r>
            <a:endParaRPr lang="en-GB" sz="1200" dirty="0"/>
          </a:p>
        </p:txBody>
      </p:sp>
      <p:sp>
        <p:nvSpPr>
          <p:cNvPr id="7" name="Rectangle 6"/>
          <p:cNvSpPr/>
          <p:nvPr/>
        </p:nvSpPr>
        <p:spPr>
          <a:xfrm>
            <a:off x="8092119" y="4861312"/>
            <a:ext cx="950214" cy="3548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0" y="6512153"/>
            <a:ext cx="4730782" cy="338554"/>
          </a:xfrm>
          <a:prstGeom prst="rect">
            <a:avLst/>
          </a:prstGeom>
          <a:noFill/>
        </p:spPr>
        <p:txBody>
          <a:bodyPr wrap="none" rtlCol="0">
            <a:spAutoFit/>
          </a:bodyPr>
          <a:lstStyle/>
          <a:p>
            <a:r>
              <a:rPr lang="en-GB" sz="800" dirty="0" smtClean="0">
                <a:latin typeface="Arial" panose="020B0604020202020204" pitchFamily="34" charset="0"/>
                <a:cs typeface="Arial" panose="020B0604020202020204" pitchFamily="34" charset="0"/>
              </a:rPr>
              <a:t>Q10. What is important to you when considering buying/renting in the Winchester district?</a:t>
            </a:r>
          </a:p>
          <a:p>
            <a:r>
              <a:rPr lang="en-GB" sz="800" dirty="0">
                <a:latin typeface="Arial" panose="020B0604020202020204" pitchFamily="34" charset="0"/>
                <a:cs typeface="Arial" panose="020B0604020202020204" pitchFamily="34" charset="0"/>
              </a:rPr>
              <a:t>Base all (</a:t>
            </a:r>
            <a:r>
              <a:rPr lang="en-GB" sz="800" dirty="0" smtClean="0">
                <a:latin typeface="Arial" panose="020B0604020202020204" pitchFamily="34" charset="0"/>
                <a:cs typeface="Arial" panose="020B0604020202020204" pitchFamily="34" charset="0"/>
              </a:rPr>
              <a:t>n=489, </a:t>
            </a:r>
            <a:r>
              <a:rPr lang="en-GB" sz="800" dirty="0">
                <a:latin typeface="Arial" panose="020B0604020202020204" pitchFamily="34" charset="0"/>
                <a:cs typeface="Arial" panose="020B0604020202020204" pitchFamily="34" charset="0"/>
              </a:rPr>
              <a:t>18-22 n=181, 23-27 n=137, 28-32 n=113, 33-35 n=59, female n=313, male n=176)</a:t>
            </a:r>
          </a:p>
        </p:txBody>
      </p:sp>
      <p:graphicFrame>
        <p:nvGraphicFramePr>
          <p:cNvPr id="8" name="Content Placeholder 6"/>
          <p:cNvGraphicFramePr>
            <a:graphicFrameLocks noGrp="1"/>
          </p:cNvGraphicFramePr>
          <p:nvPr>
            <p:ph idx="1"/>
            <p:extLst>
              <p:ext uri="{D42A27DB-BD31-4B8C-83A1-F6EECF244321}">
                <p14:modId xmlns:p14="http://schemas.microsoft.com/office/powerpoint/2010/main" val="4159114992"/>
              </p:ext>
            </p:extLst>
          </p:nvPr>
        </p:nvGraphicFramePr>
        <p:xfrm>
          <a:off x="628650" y="1187450"/>
          <a:ext cx="7886700" cy="4989513"/>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p:cNvCxnSpPr/>
          <p:nvPr/>
        </p:nvCxnSpPr>
        <p:spPr>
          <a:xfrm>
            <a:off x="1242646" y="2214196"/>
            <a:ext cx="7080739" cy="11723"/>
          </a:xfrm>
          <a:prstGeom prst="line">
            <a:avLst/>
          </a:prstGeom>
          <a:ln w="19050">
            <a:solidFill>
              <a:srgbClr val="98989A"/>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42645" y="3463131"/>
            <a:ext cx="7080739" cy="11723"/>
          </a:xfrm>
          <a:prstGeom prst="line">
            <a:avLst/>
          </a:prstGeom>
          <a:ln w="19050">
            <a:solidFill>
              <a:srgbClr val="98989A"/>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5432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WHERE IN THE WINCHESTER CITY COUNCIL DISTRICT WOULD TO LIVE?</a:t>
            </a:r>
            <a:endParaRPr lang="en-GB" dirty="0"/>
          </a:p>
        </p:txBody>
      </p:sp>
      <p:pic>
        <p:nvPicPr>
          <p:cNvPr id="3" name="Content Placeholder 2"/>
          <p:cNvPicPr>
            <a:picLocks noGrp="1" noChangeAspect="1"/>
          </p:cNvPicPr>
          <p:nvPr>
            <p:ph idx="1"/>
          </p:nvPr>
        </p:nvPicPr>
        <p:blipFill>
          <a:blip r:embed="rId2"/>
          <a:stretch>
            <a:fillRect/>
          </a:stretch>
        </p:blipFill>
        <p:spPr>
          <a:xfrm>
            <a:off x="2129301" y="1486393"/>
            <a:ext cx="4885397" cy="4989513"/>
          </a:xfrm>
          <a:prstGeom prst="rect">
            <a:avLst/>
          </a:prstGeom>
        </p:spPr>
      </p:pic>
      <p:sp>
        <p:nvSpPr>
          <p:cNvPr id="6" name="TextBox 5"/>
          <p:cNvSpPr txBox="1"/>
          <p:nvPr/>
        </p:nvSpPr>
        <p:spPr>
          <a:xfrm>
            <a:off x="0" y="6512153"/>
            <a:ext cx="3501280" cy="338554"/>
          </a:xfrm>
          <a:prstGeom prst="rect">
            <a:avLst/>
          </a:prstGeom>
          <a:noFill/>
        </p:spPr>
        <p:txBody>
          <a:bodyPr wrap="none" rtlCol="0">
            <a:spAutoFit/>
          </a:bodyPr>
          <a:lstStyle/>
          <a:p>
            <a:r>
              <a:rPr lang="en-GB" sz="800" dirty="0" smtClean="0">
                <a:latin typeface="Arial" panose="020B0604020202020204" pitchFamily="34" charset="0"/>
                <a:cs typeface="Arial" panose="020B0604020202020204" pitchFamily="34" charset="0"/>
              </a:rPr>
              <a:t>Q11. Where in the Winchester City Council district would you like to live?</a:t>
            </a:r>
          </a:p>
          <a:p>
            <a:r>
              <a:rPr lang="en-GB" sz="800" dirty="0" smtClean="0">
                <a:latin typeface="Arial" panose="020B0604020202020204" pitchFamily="34" charset="0"/>
                <a:cs typeface="Arial" panose="020B0604020202020204" pitchFamily="34" charset="0"/>
              </a:rPr>
              <a:t>Base: All (n=490)</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427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1200" dirty="0" smtClean="0"/>
              <a:t>NEARLY A QUARTER (23.6%) OF RESPONDENTS WOULD LIKE TO LIVE IN THE CITY. THIS FIGURE IS ALMOST THREE TIMES HIGHER THAN THE NEXT PREFERRED LOCATION.</a:t>
            </a:r>
            <a:endParaRPr lang="en-GB" sz="1200" dirty="0"/>
          </a:p>
        </p:txBody>
      </p:sp>
      <p:sp>
        <p:nvSpPr>
          <p:cNvPr id="6" name="TextBox 5"/>
          <p:cNvSpPr txBox="1"/>
          <p:nvPr/>
        </p:nvSpPr>
        <p:spPr>
          <a:xfrm>
            <a:off x="0" y="6512153"/>
            <a:ext cx="4730782" cy="338554"/>
          </a:xfrm>
          <a:prstGeom prst="rect">
            <a:avLst/>
          </a:prstGeom>
          <a:noFill/>
        </p:spPr>
        <p:txBody>
          <a:bodyPr wrap="none" rtlCol="0">
            <a:spAutoFit/>
          </a:bodyPr>
          <a:lstStyle/>
          <a:p>
            <a:r>
              <a:rPr lang="en-GB" sz="800" dirty="0" smtClean="0">
                <a:latin typeface="Arial" panose="020B0604020202020204" pitchFamily="34" charset="0"/>
                <a:cs typeface="Arial" panose="020B0604020202020204" pitchFamily="34" charset="0"/>
              </a:rPr>
              <a:t>Q11. Where in the Winchester City Council district would you like to live?</a:t>
            </a:r>
          </a:p>
          <a:p>
            <a:r>
              <a:rPr lang="en-GB" sz="800" dirty="0">
                <a:latin typeface="Arial" panose="020B0604020202020204" pitchFamily="34" charset="0"/>
                <a:cs typeface="Arial" panose="020B0604020202020204" pitchFamily="34" charset="0"/>
              </a:rPr>
              <a:t>Base all (</a:t>
            </a:r>
            <a:r>
              <a:rPr lang="en-GB" sz="800" dirty="0" smtClean="0">
                <a:latin typeface="Arial" panose="020B0604020202020204" pitchFamily="34" charset="0"/>
                <a:cs typeface="Arial" panose="020B0604020202020204" pitchFamily="34" charset="0"/>
              </a:rPr>
              <a:t>n=489, </a:t>
            </a:r>
            <a:r>
              <a:rPr lang="en-GB" sz="800" dirty="0">
                <a:latin typeface="Arial" panose="020B0604020202020204" pitchFamily="34" charset="0"/>
                <a:cs typeface="Arial" panose="020B0604020202020204" pitchFamily="34" charset="0"/>
              </a:rPr>
              <a:t>18-22 n=181, 23-27 n=137, 28-32 n=113, 33-35 n=59, female n=313, male n=176)</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5192008"/>
              </p:ext>
            </p:extLst>
          </p:nvPr>
        </p:nvGraphicFramePr>
        <p:xfrm>
          <a:off x="628650" y="1187450"/>
          <a:ext cx="7886700" cy="4989513"/>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1242646" y="2309446"/>
            <a:ext cx="7080739" cy="11723"/>
          </a:xfrm>
          <a:prstGeom prst="line">
            <a:avLst/>
          </a:prstGeom>
          <a:ln w="19050">
            <a:solidFill>
              <a:srgbClr val="98989A"/>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42645" y="3682206"/>
            <a:ext cx="7080739" cy="11723"/>
          </a:xfrm>
          <a:prstGeom prst="line">
            <a:avLst/>
          </a:prstGeom>
          <a:ln w="19050">
            <a:solidFill>
              <a:srgbClr val="98989A"/>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873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1200" b="1" dirty="0" smtClean="0"/>
              <a:t>There are high Aspirations among 18-35 year olds TO OWN Property.</a:t>
            </a:r>
            <a:endParaRPr lang="en-GB" sz="1200" b="1" dirty="0"/>
          </a:p>
        </p:txBody>
      </p:sp>
      <p:sp>
        <p:nvSpPr>
          <p:cNvPr id="2" name="Content Placeholder 1"/>
          <p:cNvSpPr>
            <a:spLocks noGrp="1"/>
          </p:cNvSpPr>
          <p:nvPr>
            <p:ph idx="1"/>
          </p:nvPr>
        </p:nvSpPr>
        <p:spPr/>
        <p:txBody>
          <a:bodyPr/>
          <a:lstStyle/>
          <a:p>
            <a:pPr marL="0" indent="0">
              <a:buNone/>
            </a:pPr>
            <a:endParaRPr lang="en-GB" dirty="0"/>
          </a:p>
          <a:p>
            <a:endParaRPr lang="en-GB" dirty="0"/>
          </a:p>
        </p:txBody>
      </p:sp>
      <p:sp>
        <p:nvSpPr>
          <p:cNvPr id="9" name="TextBox 8"/>
          <p:cNvSpPr txBox="1"/>
          <p:nvPr/>
        </p:nvSpPr>
        <p:spPr>
          <a:xfrm>
            <a:off x="508819" y="6342876"/>
            <a:ext cx="4730782" cy="338554"/>
          </a:xfrm>
          <a:prstGeom prst="rect">
            <a:avLst/>
          </a:prstGeom>
          <a:noFill/>
        </p:spPr>
        <p:txBody>
          <a:bodyPr wrap="none" rtlCol="0">
            <a:spAutoFit/>
          </a:bodyPr>
          <a:lstStyle/>
          <a:p>
            <a:r>
              <a:rPr lang="en-GB" sz="800" dirty="0" smtClean="0">
                <a:latin typeface="Arial" panose="020B0604020202020204" pitchFamily="34" charset="0"/>
                <a:cs typeface="Arial" panose="020B0604020202020204" pitchFamily="34" charset="0"/>
              </a:rPr>
              <a:t>Q12. Do you aspire to owning your own property?</a:t>
            </a:r>
          </a:p>
          <a:p>
            <a:r>
              <a:rPr lang="en-GB" sz="800" dirty="0">
                <a:latin typeface="Arial" panose="020B0604020202020204" pitchFamily="34" charset="0"/>
                <a:cs typeface="Arial" panose="020B0604020202020204" pitchFamily="34" charset="0"/>
              </a:rPr>
              <a:t>Base all (</a:t>
            </a:r>
            <a:r>
              <a:rPr lang="en-GB" sz="800" dirty="0" smtClean="0">
                <a:latin typeface="Arial" panose="020B0604020202020204" pitchFamily="34" charset="0"/>
                <a:cs typeface="Arial" panose="020B0604020202020204" pitchFamily="34" charset="0"/>
              </a:rPr>
              <a:t>n=489, </a:t>
            </a:r>
            <a:r>
              <a:rPr lang="en-GB" sz="800" dirty="0">
                <a:latin typeface="Arial" panose="020B0604020202020204" pitchFamily="34" charset="0"/>
                <a:cs typeface="Arial" panose="020B0604020202020204" pitchFamily="34" charset="0"/>
              </a:rPr>
              <a:t>18-22 n=181, 23-27 n=137, 28-32 n=113, 33-35 n=59, female n=313, male n=176)</a:t>
            </a:r>
          </a:p>
        </p:txBody>
      </p:sp>
      <p:graphicFrame>
        <p:nvGraphicFramePr>
          <p:cNvPr id="7" name="Content Placeholder 6"/>
          <p:cNvGraphicFramePr>
            <a:graphicFrameLocks noGrp="1"/>
          </p:cNvGraphicFramePr>
          <p:nvPr>
            <p:extLst>
              <p:ext uri="{D42A27DB-BD31-4B8C-83A1-F6EECF244321}">
                <p14:modId xmlns:p14="http://schemas.microsoft.com/office/powerpoint/2010/main" val="1064424999"/>
              </p:ext>
            </p:extLst>
          </p:nvPr>
        </p:nvGraphicFramePr>
        <p:xfrm>
          <a:off x="628650" y="1152736"/>
          <a:ext cx="7886700" cy="4989513"/>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1242646" y="2309446"/>
            <a:ext cx="7080739" cy="11723"/>
          </a:xfrm>
          <a:prstGeom prst="line">
            <a:avLst/>
          </a:prstGeom>
          <a:ln w="19050">
            <a:solidFill>
              <a:srgbClr val="98989A"/>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42645" y="3682206"/>
            <a:ext cx="7080739" cy="11723"/>
          </a:xfrm>
          <a:prstGeom prst="line">
            <a:avLst/>
          </a:prstGeom>
          <a:ln w="19050">
            <a:solidFill>
              <a:srgbClr val="98989A"/>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3276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1200" dirty="0" smtClean="0"/>
              <a:t>Over half (53.0%) of 18-22 and Almost two-thirds (64.2%) of 23-27 year olds are currently saving to move out. </a:t>
            </a:r>
            <a:br>
              <a:rPr lang="en-GB" sz="1200" dirty="0" smtClean="0"/>
            </a:br>
            <a:r>
              <a:rPr lang="en-GB" sz="1200" dirty="0"/>
              <a:t/>
            </a:r>
            <a:br>
              <a:rPr lang="en-GB" sz="1200" dirty="0"/>
            </a:br>
            <a:r>
              <a:rPr lang="en-GB" sz="1200" dirty="0" smtClean="0"/>
              <a:t> </a:t>
            </a:r>
            <a:endParaRPr lang="en-GB" sz="1200" b="1" dirty="0"/>
          </a:p>
        </p:txBody>
      </p:sp>
      <p:sp>
        <p:nvSpPr>
          <p:cNvPr id="6" name="TextBox 5"/>
          <p:cNvSpPr txBox="1"/>
          <p:nvPr/>
        </p:nvSpPr>
        <p:spPr>
          <a:xfrm>
            <a:off x="515155" y="6402429"/>
            <a:ext cx="4730782" cy="338554"/>
          </a:xfrm>
          <a:prstGeom prst="rect">
            <a:avLst/>
          </a:prstGeom>
          <a:noFill/>
        </p:spPr>
        <p:txBody>
          <a:bodyPr wrap="none" rtlCol="0">
            <a:spAutoFit/>
          </a:bodyPr>
          <a:lstStyle/>
          <a:p>
            <a:r>
              <a:rPr lang="en-GB" sz="800" dirty="0" smtClean="0">
                <a:latin typeface="Arial" panose="020B0604020202020204" pitchFamily="34" charset="0"/>
                <a:cs typeface="Arial" panose="020B0604020202020204" pitchFamily="34" charset="0"/>
              </a:rPr>
              <a:t>Q13. Are you currently saving to move out?</a:t>
            </a:r>
          </a:p>
          <a:p>
            <a:r>
              <a:rPr lang="en-GB" sz="800" dirty="0">
                <a:latin typeface="Arial" panose="020B0604020202020204" pitchFamily="34" charset="0"/>
                <a:cs typeface="Arial" panose="020B0604020202020204" pitchFamily="34" charset="0"/>
              </a:rPr>
              <a:t>Base all (</a:t>
            </a:r>
            <a:r>
              <a:rPr lang="en-GB" sz="800" dirty="0" smtClean="0">
                <a:latin typeface="Arial" panose="020B0604020202020204" pitchFamily="34" charset="0"/>
                <a:cs typeface="Arial" panose="020B0604020202020204" pitchFamily="34" charset="0"/>
              </a:rPr>
              <a:t>n=490, </a:t>
            </a:r>
            <a:r>
              <a:rPr lang="en-GB" sz="800" dirty="0">
                <a:latin typeface="Arial" panose="020B0604020202020204" pitchFamily="34" charset="0"/>
                <a:cs typeface="Arial" panose="020B0604020202020204" pitchFamily="34" charset="0"/>
              </a:rPr>
              <a:t>18-22 n=181, 23-27 n=137, 28-32 n=113, 33-35 n=59, female n=313, male n=176)</a:t>
            </a:r>
          </a:p>
        </p:txBody>
      </p:sp>
      <p:graphicFrame>
        <p:nvGraphicFramePr>
          <p:cNvPr id="9" name="Content Placeholder 6"/>
          <p:cNvGraphicFramePr>
            <a:graphicFrameLocks noGrp="1"/>
          </p:cNvGraphicFramePr>
          <p:nvPr>
            <p:ph idx="1"/>
            <p:extLst>
              <p:ext uri="{D42A27DB-BD31-4B8C-83A1-F6EECF244321}">
                <p14:modId xmlns:p14="http://schemas.microsoft.com/office/powerpoint/2010/main" val="329713345"/>
              </p:ext>
            </p:extLst>
          </p:nvPr>
        </p:nvGraphicFramePr>
        <p:xfrm>
          <a:off x="628650" y="1187450"/>
          <a:ext cx="7886700" cy="4989513"/>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p:cNvCxnSpPr/>
          <p:nvPr/>
        </p:nvCxnSpPr>
        <p:spPr>
          <a:xfrm>
            <a:off x="1242646" y="2309446"/>
            <a:ext cx="7080739" cy="11723"/>
          </a:xfrm>
          <a:prstGeom prst="line">
            <a:avLst/>
          </a:prstGeom>
          <a:ln w="19050">
            <a:solidFill>
              <a:srgbClr val="98989A"/>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42645" y="3682206"/>
            <a:ext cx="7080739" cy="11723"/>
          </a:xfrm>
          <a:prstGeom prst="line">
            <a:avLst/>
          </a:prstGeom>
          <a:ln w="19050">
            <a:solidFill>
              <a:srgbClr val="98989A"/>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118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WHAT PROPERTY TYPE WOULD YOU BE LOOKING FOR?</a:t>
            </a:r>
            <a:endParaRPr lang="en-GB" dirty="0"/>
          </a:p>
        </p:txBody>
      </p:sp>
      <p:pic>
        <p:nvPicPr>
          <p:cNvPr id="6" name="Content Placeholder 5"/>
          <p:cNvPicPr>
            <a:picLocks noGrp="1" noChangeAspect="1"/>
          </p:cNvPicPr>
          <p:nvPr>
            <p:ph idx="1"/>
          </p:nvPr>
        </p:nvPicPr>
        <p:blipFill>
          <a:blip r:embed="rId2"/>
          <a:stretch>
            <a:fillRect/>
          </a:stretch>
        </p:blipFill>
        <p:spPr>
          <a:xfrm>
            <a:off x="858632" y="1814538"/>
            <a:ext cx="7058025" cy="3381375"/>
          </a:xfrm>
          <a:prstGeom prst="rect">
            <a:avLst/>
          </a:prstGeom>
        </p:spPr>
      </p:pic>
      <p:sp>
        <p:nvSpPr>
          <p:cNvPr id="5" name="TextBox 4"/>
          <p:cNvSpPr txBox="1"/>
          <p:nvPr/>
        </p:nvSpPr>
        <p:spPr>
          <a:xfrm>
            <a:off x="515155" y="6402429"/>
            <a:ext cx="2510624" cy="338554"/>
          </a:xfrm>
          <a:prstGeom prst="rect">
            <a:avLst/>
          </a:prstGeom>
          <a:noFill/>
        </p:spPr>
        <p:txBody>
          <a:bodyPr wrap="none" rtlCol="0">
            <a:spAutoFit/>
          </a:bodyPr>
          <a:lstStyle/>
          <a:p>
            <a:r>
              <a:rPr lang="en-GB" sz="800" dirty="0" smtClean="0">
                <a:latin typeface="Arial" panose="020B0604020202020204" pitchFamily="34" charset="0"/>
                <a:cs typeface="Arial" panose="020B0604020202020204" pitchFamily="34" charset="0"/>
              </a:rPr>
              <a:t>Q14. What property type would you be looking for?</a:t>
            </a:r>
          </a:p>
          <a:p>
            <a:r>
              <a:rPr lang="en-GB" sz="800" dirty="0" smtClean="0">
                <a:latin typeface="Arial" panose="020B0604020202020204" pitchFamily="34" charset="0"/>
                <a:cs typeface="Arial" panose="020B0604020202020204" pitchFamily="34" charset="0"/>
              </a:rPr>
              <a:t>Base all (n=491)</a:t>
            </a:r>
          </a:p>
        </p:txBody>
      </p:sp>
    </p:spTree>
    <p:extLst>
      <p:ext uri="{BB962C8B-B14F-4D97-AF65-F5344CB8AC3E}">
        <p14:creationId xmlns:p14="http://schemas.microsoft.com/office/powerpoint/2010/main" val="2763602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1200" dirty="0" smtClean="0"/>
              <a:t>18-22 have more diverse property wants/ needs than older age groups.</a:t>
            </a:r>
            <a:br>
              <a:rPr lang="en-GB" sz="1200" dirty="0" smtClean="0"/>
            </a:br>
            <a:r>
              <a:rPr lang="en-GB" sz="1200" dirty="0"/>
              <a:t/>
            </a:r>
            <a:br>
              <a:rPr lang="en-GB" sz="1200" dirty="0"/>
            </a:br>
            <a:r>
              <a:rPr lang="en-GB" sz="1200" dirty="0" smtClean="0"/>
              <a:t>The desire for more inside and outside space increases with age. </a:t>
            </a:r>
            <a:endParaRPr lang="en-GB" sz="1200" dirty="0"/>
          </a:p>
        </p:txBody>
      </p:sp>
      <p:sp>
        <p:nvSpPr>
          <p:cNvPr id="5" name="TextBox 4"/>
          <p:cNvSpPr txBox="1"/>
          <p:nvPr/>
        </p:nvSpPr>
        <p:spPr>
          <a:xfrm>
            <a:off x="515155" y="6402429"/>
            <a:ext cx="4730782" cy="338554"/>
          </a:xfrm>
          <a:prstGeom prst="rect">
            <a:avLst/>
          </a:prstGeom>
          <a:noFill/>
        </p:spPr>
        <p:txBody>
          <a:bodyPr wrap="none" rtlCol="0">
            <a:spAutoFit/>
          </a:bodyPr>
          <a:lstStyle/>
          <a:p>
            <a:r>
              <a:rPr lang="en-GB" sz="800" dirty="0" smtClean="0">
                <a:latin typeface="Arial" panose="020B0604020202020204" pitchFamily="34" charset="0"/>
                <a:cs typeface="Arial" panose="020B0604020202020204" pitchFamily="34" charset="0"/>
              </a:rPr>
              <a:t>Q14. What property type would you be looking for?</a:t>
            </a:r>
          </a:p>
          <a:p>
            <a:r>
              <a:rPr lang="en-GB" sz="800" dirty="0">
                <a:latin typeface="Arial" panose="020B0604020202020204" pitchFamily="34" charset="0"/>
                <a:cs typeface="Arial" panose="020B0604020202020204" pitchFamily="34" charset="0"/>
              </a:rPr>
              <a:t>Base all (</a:t>
            </a:r>
            <a:r>
              <a:rPr lang="en-GB" sz="800" dirty="0" smtClean="0">
                <a:latin typeface="Arial" panose="020B0604020202020204" pitchFamily="34" charset="0"/>
                <a:cs typeface="Arial" panose="020B0604020202020204" pitchFamily="34" charset="0"/>
              </a:rPr>
              <a:t>n=489, </a:t>
            </a:r>
            <a:r>
              <a:rPr lang="en-GB" sz="800" dirty="0">
                <a:latin typeface="Arial" panose="020B0604020202020204" pitchFamily="34" charset="0"/>
                <a:cs typeface="Arial" panose="020B0604020202020204" pitchFamily="34" charset="0"/>
              </a:rPr>
              <a:t>18-22 n=181, 23-27 n=137, 28-32 n=113, 33-35 n=59, female n=313, male n=176)</a:t>
            </a:r>
          </a:p>
        </p:txBody>
      </p:sp>
      <p:graphicFrame>
        <p:nvGraphicFramePr>
          <p:cNvPr id="6" name="Content Placeholder 6"/>
          <p:cNvGraphicFramePr>
            <a:graphicFrameLocks noGrp="1"/>
          </p:cNvGraphicFramePr>
          <p:nvPr>
            <p:ph idx="1"/>
            <p:extLst>
              <p:ext uri="{D42A27DB-BD31-4B8C-83A1-F6EECF244321}">
                <p14:modId xmlns:p14="http://schemas.microsoft.com/office/powerpoint/2010/main" val="3005407222"/>
              </p:ext>
            </p:extLst>
          </p:nvPr>
        </p:nvGraphicFramePr>
        <p:xfrm>
          <a:off x="628650" y="1187450"/>
          <a:ext cx="7886700" cy="4989513"/>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1242646" y="2309446"/>
            <a:ext cx="7080739" cy="11723"/>
          </a:xfrm>
          <a:prstGeom prst="line">
            <a:avLst/>
          </a:prstGeom>
          <a:ln w="19050">
            <a:solidFill>
              <a:srgbClr val="98989A"/>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242645" y="3682206"/>
            <a:ext cx="7080739" cy="11723"/>
          </a:xfrm>
          <a:prstGeom prst="line">
            <a:avLst/>
          </a:prstGeom>
          <a:ln w="19050">
            <a:solidFill>
              <a:srgbClr val="98989A"/>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0544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241301"/>
            <a:ext cx="7886700" cy="586982"/>
          </a:xfrm>
        </p:spPr>
        <p:txBody>
          <a:bodyPr/>
          <a:lstStyle/>
          <a:p>
            <a:r>
              <a:rPr lang="en-GB" sz="1200" dirty="0" smtClean="0"/>
              <a:t>Space is the most important aspect when choosing a house but it is more important to the 28-35 demographic. </a:t>
            </a:r>
            <a:r>
              <a:rPr lang="en-GB" sz="1200" dirty="0"/>
              <a:t/>
            </a:r>
            <a:br>
              <a:rPr lang="en-GB" sz="1200" dirty="0"/>
            </a:br>
            <a:r>
              <a:rPr lang="en-GB" sz="1200" dirty="0" smtClean="0"/>
              <a:t/>
            </a:r>
            <a:br>
              <a:rPr lang="en-GB" sz="1200" dirty="0" smtClean="0"/>
            </a:br>
            <a:r>
              <a:rPr lang="en-GB" sz="1200" dirty="0" smtClean="0"/>
              <a:t>Overall the next most important variables are parking and being close to amenities but younger respondents place more importance on Security and safety </a:t>
            </a:r>
            <a:endParaRPr lang="en-GB" sz="1200" dirty="0"/>
          </a:p>
        </p:txBody>
      </p:sp>
      <p:sp>
        <p:nvSpPr>
          <p:cNvPr id="6" name="TextBox 5"/>
          <p:cNvSpPr txBox="1"/>
          <p:nvPr/>
        </p:nvSpPr>
        <p:spPr>
          <a:xfrm>
            <a:off x="515155" y="6402429"/>
            <a:ext cx="3631122" cy="338554"/>
          </a:xfrm>
          <a:prstGeom prst="rect">
            <a:avLst/>
          </a:prstGeom>
          <a:noFill/>
        </p:spPr>
        <p:txBody>
          <a:bodyPr wrap="none" rtlCol="0">
            <a:spAutoFit/>
          </a:bodyPr>
          <a:lstStyle/>
          <a:p>
            <a:r>
              <a:rPr lang="en-GB" sz="800" dirty="0" smtClean="0">
                <a:latin typeface="Arial" panose="020B0604020202020204" pitchFamily="34" charset="0"/>
                <a:cs typeface="Arial" panose="020B0604020202020204" pitchFamily="34" charset="0"/>
              </a:rPr>
              <a:t>Q15. What are the most important aspects to you when choosing housing?.</a:t>
            </a:r>
          </a:p>
          <a:p>
            <a:r>
              <a:rPr lang="en-GB" sz="800" dirty="0" smtClean="0">
                <a:latin typeface="Arial" panose="020B0604020202020204" pitchFamily="34" charset="0"/>
                <a:cs typeface="Arial" panose="020B0604020202020204" pitchFamily="34" charset="0"/>
              </a:rPr>
              <a:t>Base all (n=489)</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12247784"/>
              </p:ext>
            </p:extLst>
          </p:nvPr>
        </p:nvGraphicFramePr>
        <p:xfrm>
          <a:off x="628650" y="1187450"/>
          <a:ext cx="7886700" cy="4989513"/>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p:cNvCxnSpPr/>
          <p:nvPr/>
        </p:nvCxnSpPr>
        <p:spPr>
          <a:xfrm>
            <a:off x="1242646" y="2309446"/>
            <a:ext cx="7080739" cy="11723"/>
          </a:xfrm>
          <a:prstGeom prst="line">
            <a:avLst/>
          </a:prstGeom>
          <a:ln w="19050">
            <a:solidFill>
              <a:srgbClr val="98989A"/>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42645" y="3682206"/>
            <a:ext cx="7080739" cy="11723"/>
          </a:xfrm>
          <a:prstGeom prst="line">
            <a:avLst/>
          </a:prstGeom>
          <a:ln w="19050">
            <a:solidFill>
              <a:srgbClr val="98989A"/>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4386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Executive </a:t>
            </a:r>
            <a:r>
              <a:rPr lang="en-GB" dirty="0" smtClean="0"/>
              <a:t>summary</a:t>
            </a:r>
            <a:endParaRPr lang="en-GB" dirty="0"/>
          </a:p>
        </p:txBody>
      </p:sp>
      <p:sp>
        <p:nvSpPr>
          <p:cNvPr id="5" name="Content Placeholder 4"/>
          <p:cNvSpPr>
            <a:spLocks noGrp="1"/>
          </p:cNvSpPr>
          <p:nvPr>
            <p:ph idx="1"/>
          </p:nvPr>
        </p:nvSpPr>
        <p:spPr>
          <a:xfrm>
            <a:off x="628650" y="903512"/>
            <a:ext cx="7886700" cy="5405847"/>
          </a:xfrm>
        </p:spPr>
        <p:txBody>
          <a:bodyPr/>
          <a:lstStyle/>
          <a:p>
            <a:pPr marL="0" indent="0">
              <a:buNone/>
            </a:pPr>
            <a:r>
              <a:rPr lang="en-US" sz="1400" dirty="0"/>
              <a:t>Survey aim - </a:t>
            </a:r>
            <a:r>
              <a:rPr lang="en-GB" sz="1400" dirty="0"/>
              <a:t>Explore the challenges faced by younger people who want to work and live in the Winchester district and the options available to the council to ensure the housing mix meets the needs of these generations.</a:t>
            </a:r>
            <a:endParaRPr lang="en-US" sz="1400" dirty="0"/>
          </a:p>
          <a:p>
            <a:pPr marL="0" indent="0">
              <a:buNone/>
            </a:pPr>
            <a:r>
              <a:rPr lang="en-GB" sz="1400" dirty="0"/>
              <a:t>An online survey was carried out among 18-35 year olds who live, work and study in the Winchester </a:t>
            </a:r>
            <a:r>
              <a:rPr lang="en-GB" sz="1400" dirty="0" smtClean="0"/>
              <a:t>district </a:t>
            </a:r>
            <a:r>
              <a:rPr lang="en-GB" sz="1400" dirty="0"/>
              <a:t>between 15 January and 18 February 2021. 491 people took part.</a:t>
            </a:r>
          </a:p>
          <a:p>
            <a:pPr marL="0" indent="0">
              <a:buNone/>
            </a:pPr>
            <a:r>
              <a:rPr lang="en-GB" sz="1400" dirty="0" smtClean="0"/>
              <a:t>Results - There are some important variances between the needs and wants of the difference age groups, but the key findings from the survey are as follows:</a:t>
            </a:r>
          </a:p>
          <a:p>
            <a:r>
              <a:rPr lang="en-GB" sz="1400" dirty="0" smtClean="0"/>
              <a:t>The cost of buying/renting is the main barrier for moving into own home</a:t>
            </a:r>
          </a:p>
          <a:p>
            <a:r>
              <a:rPr lang="en-GB" sz="1400" dirty="0" smtClean="0"/>
              <a:t>The three most important things when considering buying/renting in Winchester district are:-</a:t>
            </a:r>
          </a:p>
          <a:p>
            <a:pPr lvl="1"/>
            <a:r>
              <a:rPr lang="en-GB" sz="1400" dirty="0" smtClean="0"/>
              <a:t>cost of buying/rent</a:t>
            </a:r>
          </a:p>
          <a:p>
            <a:pPr lvl="1"/>
            <a:r>
              <a:rPr lang="en-GB" sz="1400" dirty="0" smtClean="0"/>
              <a:t>feeling safe</a:t>
            </a:r>
          </a:p>
          <a:p>
            <a:pPr lvl="1"/>
            <a:r>
              <a:rPr lang="en-GB" sz="1400" dirty="0" smtClean="0"/>
              <a:t>deposit (buying or renting)</a:t>
            </a:r>
          </a:p>
          <a:p>
            <a:r>
              <a:rPr lang="en-GB" sz="1400" dirty="0" smtClean="0"/>
              <a:t>2+ bedroom house is the preferred property type</a:t>
            </a:r>
          </a:p>
          <a:p>
            <a:r>
              <a:rPr lang="en-GB" sz="1400" dirty="0" smtClean="0"/>
              <a:t>The three most important aspects when choosing a house are:-</a:t>
            </a:r>
          </a:p>
          <a:p>
            <a:pPr lvl="1"/>
            <a:r>
              <a:rPr lang="en-GB" sz="1400" dirty="0"/>
              <a:t>s</a:t>
            </a:r>
            <a:r>
              <a:rPr lang="en-GB" sz="1400" dirty="0" smtClean="0"/>
              <a:t>pace</a:t>
            </a:r>
          </a:p>
          <a:p>
            <a:pPr lvl="1"/>
            <a:r>
              <a:rPr lang="en-GB" sz="1400" dirty="0" smtClean="0"/>
              <a:t>parking</a:t>
            </a:r>
          </a:p>
          <a:p>
            <a:pPr lvl="1"/>
            <a:r>
              <a:rPr lang="en-GB" sz="1400" dirty="0"/>
              <a:t>g</a:t>
            </a:r>
            <a:r>
              <a:rPr lang="en-GB" sz="1400" dirty="0" smtClean="0"/>
              <a:t>reen space </a:t>
            </a:r>
          </a:p>
          <a:p>
            <a:r>
              <a:rPr lang="en-GB" sz="1400" dirty="0" smtClean="0"/>
              <a:t>53.4% said they were likely to use help to buy but only 20.4% said they were likely to use shared ownership</a:t>
            </a:r>
          </a:p>
          <a:p>
            <a:r>
              <a:rPr lang="en-GB" sz="1400" dirty="0"/>
              <a:t>1 in 6 have approached the council for housing advice</a:t>
            </a:r>
          </a:p>
        </p:txBody>
      </p:sp>
    </p:spTree>
    <p:extLst>
      <p:ext uri="{BB962C8B-B14F-4D97-AF65-F5344CB8AC3E}">
        <p14:creationId xmlns:p14="http://schemas.microsoft.com/office/powerpoint/2010/main" val="727649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HELP TO BUY/ SHARED OWNERSHIP</a:t>
            </a:r>
            <a:endParaRPr lang="en-GB" b="1" dirty="0"/>
          </a:p>
        </p:txBody>
      </p:sp>
    </p:spTree>
    <p:extLst>
      <p:ext uri="{BB962C8B-B14F-4D97-AF65-F5344CB8AC3E}">
        <p14:creationId xmlns:p14="http://schemas.microsoft.com/office/powerpoint/2010/main" val="2362688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5154" y="6427145"/>
            <a:ext cx="6837115" cy="338554"/>
          </a:xfrm>
          <a:prstGeom prst="rect">
            <a:avLst/>
          </a:prstGeom>
          <a:noFill/>
        </p:spPr>
        <p:txBody>
          <a:bodyPr wrap="square" rtlCol="0">
            <a:spAutoFit/>
          </a:bodyPr>
          <a:lstStyle/>
          <a:p>
            <a:r>
              <a:rPr lang="en-GB" sz="800" dirty="0" smtClean="0">
                <a:latin typeface="Arial" panose="020B0604020202020204" pitchFamily="34" charset="0"/>
                <a:cs typeface="Arial" panose="020B0604020202020204" pitchFamily="34" charset="0"/>
              </a:rPr>
              <a:t>Q16. I am well informed on government support schemes such as Help to Buy/ Shared Ownership</a:t>
            </a:r>
            <a:r>
              <a:rPr lang="en-GB" sz="800" dirty="0">
                <a:latin typeface="Arial" panose="020B0604020202020204" pitchFamily="34" charset="0"/>
                <a:cs typeface="Arial" panose="020B0604020202020204" pitchFamily="34" charset="0"/>
              </a:rPr>
              <a:t>?/ Q17. How likely would you be to use the government’s help to buy </a:t>
            </a:r>
            <a:r>
              <a:rPr lang="en-GB" sz="800" dirty="0" smtClean="0">
                <a:latin typeface="Arial" panose="020B0604020202020204" pitchFamily="34" charset="0"/>
                <a:cs typeface="Arial" panose="020B0604020202020204" pitchFamily="34" charset="0"/>
              </a:rPr>
              <a:t>scheme?</a:t>
            </a:r>
            <a:r>
              <a:rPr lang="en-GB" sz="800" dirty="0">
                <a:latin typeface="Arial" panose="020B0604020202020204" pitchFamily="34" charset="0"/>
                <a:cs typeface="Arial" panose="020B0604020202020204" pitchFamily="34" charset="0"/>
              </a:rPr>
              <a:t> </a:t>
            </a:r>
            <a:r>
              <a:rPr lang="en-GB" sz="800" dirty="0" smtClean="0">
                <a:latin typeface="Arial" panose="020B0604020202020204" pitchFamily="34" charset="0"/>
                <a:cs typeface="Arial" panose="020B0604020202020204" pitchFamily="34" charset="0"/>
              </a:rPr>
              <a:t>Base </a:t>
            </a:r>
            <a:r>
              <a:rPr lang="en-GB" sz="800" dirty="0">
                <a:latin typeface="Arial" panose="020B0604020202020204" pitchFamily="34" charset="0"/>
                <a:cs typeface="Arial" panose="020B0604020202020204" pitchFamily="34" charset="0"/>
              </a:rPr>
              <a:t>all (</a:t>
            </a:r>
            <a:r>
              <a:rPr lang="en-GB" sz="800" dirty="0" smtClean="0">
                <a:latin typeface="Arial" panose="020B0604020202020204" pitchFamily="34" charset="0"/>
                <a:cs typeface="Arial" panose="020B0604020202020204" pitchFamily="34" charset="0"/>
              </a:rPr>
              <a:t>n=489, </a:t>
            </a:r>
            <a:r>
              <a:rPr lang="en-GB" sz="800" dirty="0">
                <a:latin typeface="Arial" panose="020B0604020202020204" pitchFamily="34" charset="0"/>
                <a:cs typeface="Arial" panose="020B0604020202020204" pitchFamily="34" charset="0"/>
              </a:rPr>
              <a:t>18-22 n=181, 23-27 n=137, 28-32 n=113, 33-35 </a:t>
            </a:r>
            <a:r>
              <a:rPr lang="en-GB" sz="800" dirty="0" smtClean="0">
                <a:latin typeface="Arial" panose="020B0604020202020204" pitchFamily="34" charset="0"/>
                <a:cs typeface="Arial" panose="020B0604020202020204" pitchFamily="34" charset="0"/>
              </a:rPr>
              <a:t>n=59)</a:t>
            </a:r>
            <a:endParaRPr lang="en-GB" sz="800" dirty="0">
              <a:latin typeface="Arial" panose="020B0604020202020204" pitchFamily="34" charset="0"/>
              <a:cs typeface="Arial" panose="020B0604020202020204" pitchFamily="34" charset="0"/>
            </a:endParaRPr>
          </a:p>
        </p:txBody>
      </p:sp>
      <p:sp>
        <p:nvSpPr>
          <p:cNvPr id="11" name="TextBox 10"/>
          <p:cNvSpPr txBox="1"/>
          <p:nvPr/>
        </p:nvSpPr>
        <p:spPr>
          <a:xfrm>
            <a:off x="8278581" y="203422"/>
            <a:ext cx="764505" cy="276999"/>
          </a:xfrm>
          <a:prstGeom prst="rect">
            <a:avLst/>
          </a:prstGeom>
          <a:noFill/>
        </p:spPr>
        <p:txBody>
          <a:bodyPr wrap="none" rtlCol="0">
            <a:spAutoFit/>
          </a:bodyPr>
          <a:lstStyle/>
          <a:p>
            <a:r>
              <a:rPr lang="en-GB" sz="1200" dirty="0" smtClean="0">
                <a:latin typeface="Arial" panose="020B0604020202020204" pitchFamily="34" charset="0"/>
                <a:cs typeface="Arial" panose="020B0604020202020204" pitchFamily="34" charset="0"/>
              </a:rPr>
              <a:t>% Agree</a:t>
            </a:r>
            <a:endParaRPr lang="en-GB" sz="1200" dirty="0">
              <a:latin typeface="Arial" panose="020B0604020202020204" pitchFamily="34" charset="0"/>
              <a:cs typeface="Arial" panose="020B0604020202020204" pitchFamily="34" charset="0"/>
            </a:endParaRPr>
          </a:p>
        </p:txBody>
      </p:sp>
      <p:sp>
        <p:nvSpPr>
          <p:cNvPr id="12" name="Rectangle 11"/>
          <p:cNvSpPr/>
          <p:nvPr/>
        </p:nvSpPr>
        <p:spPr>
          <a:xfrm>
            <a:off x="8356979" y="719603"/>
            <a:ext cx="607709" cy="175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Arial" panose="020B0604020202020204" pitchFamily="34" charset="0"/>
                <a:cs typeface="Arial" panose="020B0604020202020204" pitchFamily="34" charset="0"/>
              </a:rPr>
              <a:t>46.4%</a:t>
            </a:r>
            <a:endParaRPr lang="en-GB" sz="1000" dirty="0">
              <a:solidFill>
                <a:schemeClr val="tx1"/>
              </a:solidFill>
              <a:latin typeface="Arial" panose="020B0604020202020204" pitchFamily="34" charset="0"/>
              <a:cs typeface="Arial" panose="020B0604020202020204" pitchFamily="34" charset="0"/>
            </a:endParaRPr>
          </a:p>
        </p:txBody>
      </p:sp>
      <p:sp>
        <p:nvSpPr>
          <p:cNvPr id="15" name="Rectangle 14"/>
          <p:cNvSpPr/>
          <p:nvPr/>
        </p:nvSpPr>
        <p:spPr>
          <a:xfrm>
            <a:off x="8356979" y="1226036"/>
            <a:ext cx="607709" cy="175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Arial" panose="020B0604020202020204" pitchFamily="34" charset="0"/>
                <a:cs typeface="Arial" panose="020B0604020202020204" pitchFamily="34" charset="0"/>
              </a:rPr>
              <a:t>31.0%</a:t>
            </a:r>
            <a:endParaRPr lang="en-GB" sz="1000" dirty="0">
              <a:solidFill>
                <a:schemeClr val="tx1"/>
              </a:solidFill>
              <a:latin typeface="Arial" panose="020B0604020202020204" pitchFamily="34" charset="0"/>
              <a:cs typeface="Arial" panose="020B0604020202020204" pitchFamily="34" charset="0"/>
            </a:endParaRPr>
          </a:p>
        </p:txBody>
      </p:sp>
      <p:sp>
        <p:nvSpPr>
          <p:cNvPr id="16" name="Rectangle 15"/>
          <p:cNvSpPr/>
          <p:nvPr/>
        </p:nvSpPr>
        <p:spPr>
          <a:xfrm>
            <a:off x="8356979" y="1718027"/>
            <a:ext cx="607709" cy="175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Arial" panose="020B0604020202020204" pitchFamily="34" charset="0"/>
                <a:cs typeface="Arial" panose="020B0604020202020204" pitchFamily="34" charset="0"/>
              </a:rPr>
              <a:t>56.2%</a:t>
            </a:r>
            <a:endParaRPr lang="en-GB" sz="1000" dirty="0">
              <a:solidFill>
                <a:schemeClr val="tx1"/>
              </a:solidFill>
              <a:latin typeface="Arial" panose="020B0604020202020204" pitchFamily="34" charset="0"/>
              <a:cs typeface="Arial" panose="020B0604020202020204" pitchFamily="34" charset="0"/>
            </a:endParaRPr>
          </a:p>
        </p:txBody>
      </p:sp>
      <p:sp>
        <p:nvSpPr>
          <p:cNvPr id="17" name="Rectangle 16"/>
          <p:cNvSpPr/>
          <p:nvPr/>
        </p:nvSpPr>
        <p:spPr>
          <a:xfrm>
            <a:off x="8356979" y="2193553"/>
            <a:ext cx="607709" cy="175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Arial" panose="020B0604020202020204" pitchFamily="34" charset="0"/>
                <a:cs typeface="Arial" panose="020B0604020202020204" pitchFamily="34" charset="0"/>
              </a:rPr>
              <a:t>52.3%</a:t>
            </a:r>
            <a:endParaRPr lang="en-GB" sz="1000"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8356979" y="2686061"/>
            <a:ext cx="607709" cy="175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Arial" panose="020B0604020202020204" pitchFamily="34" charset="0"/>
                <a:cs typeface="Arial" panose="020B0604020202020204" pitchFamily="34" charset="0"/>
              </a:rPr>
              <a:t>59.4%</a:t>
            </a:r>
            <a:endParaRPr lang="en-GB" sz="1000" dirty="0">
              <a:solidFill>
                <a:schemeClr val="tx1"/>
              </a:solidFill>
              <a:latin typeface="Arial" panose="020B0604020202020204" pitchFamily="34" charset="0"/>
              <a:cs typeface="Arial" panose="020B0604020202020204" pitchFamily="34" charset="0"/>
            </a:endParaRPr>
          </a:p>
        </p:txBody>
      </p:sp>
      <p:graphicFrame>
        <p:nvGraphicFramePr>
          <p:cNvPr id="19" name="Chart 18"/>
          <p:cNvGraphicFramePr>
            <a:graphicFrameLocks/>
          </p:cNvGraphicFramePr>
          <p:nvPr>
            <p:extLst>
              <p:ext uri="{D42A27DB-BD31-4B8C-83A1-F6EECF244321}">
                <p14:modId xmlns:p14="http://schemas.microsoft.com/office/powerpoint/2010/main" val="661815980"/>
              </p:ext>
            </p:extLst>
          </p:nvPr>
        </p:nvGraphicFramePr>
        <p:xfrm>
          <a:off x="460229" y="169229"/>
          <a:ext cx="7784757" cy="32909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Content Placeholder 6"/>
          <p:cNvGraphicFramePr>
            <a:graphicFrameLocks noGrp="1"/>
          </p:cNvGraphicFramePr>
          <p:nvPr>
            <p:extLst>
              <p:ext uri="{D42A27DB-BD31-4B8C-83A1-F6EECF244321}">
                <p14:modId xmlns:p14="http://schemas.microsoft.com/office/powerpoint/2010/main" val="2365434480"/>
              </p:ext>
            </p:extLst>
          </p:nvPr>
        </p:nvGraphicFramePr>
        <p:xfrm>
          <a:off x="402311" y="3615236"/>
          <a:ext cx="7900591" cy="2656866"/>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8283166" y="3606436"/>
            <a:ext cx="755335" cy="276999"/>
          </a:xfrm>
          <a:prstGeom prst="rect">
            <a:avLst/>
          </a:prstGeom>
          <a:noFill/>
        </p:spPr>
        <p:txBody>
          <a:bodyPr wrap="none" rtlCol="0">
            <a:spAutoFit/>
          </a:bodyPr>
          <a:lstStyle/>
          <a:p>
            <a:r>
              <a:rPr lang="en-GB" sz="1200" dirty="0" smtClean="0">
                <a:latin typeface="Arial" panose="020B0604020202020204" pitchFamily="34" charset="0"/>
                <a:cs typeface="Arial" panose="020B0604020202020204" pitchFamily="34" charset="0"/>
              </a:rPr>
              <a:t>% Likely</a:t>
            </a:r>
            <a:endParaRPr lang="en-GB" sz="1200" dirty="0">
              <a:latin typeface="Arial" panose="020B0604020202020204" pitchFamily="34" charset="0"/>
              <a:cs typeface="Arial" panose="020B0604020202020204" pitchFamily="34" charset="0"/>
            </a:endParaRPr>
          </a:p>
        </p:txBody>
      </p:sp>
      <p:sp>
        <p:nvSpPr>
          <p:cNvPr id="25" name="Rectangle 24"/>
          <p:cNvSpPr/>
          <p:nvPr/>
        </p:nvSpPr>
        <p:spPr>
          <a:xfrm>
            <a:off x="8356979" y="4135263"/>
            <a:ext cx="607709" cy="175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Arial" panose="020B0604020202020204" pitchFamily="34" charset="0"/>
                <a:cs typeface="Arial" panose="020B0604020202020204" pitchFamily="34" charset="0"/>
              </a:rPr>
              <a:t>53.4%</a:t>
            </a:r>
            <a:endParaRPr lang="en-GB" sz="1000" dirty="0">
              <a:solidFill>
                <a:schemeClr val="tx1"/>
              </a:solidFill>
              <a:latin typeface="Arial" panose="020B0604020202020204" pitchFamily="34" charset="0"/>
              <a:cs typeface="Arial" panose="020B0604020202020204" pitchFamily="34" charset="0"/>
            </a:endParaRPr>
          </a:p>
        </p:txBody>
      </p:sp>
      <p:sp>
        <p:nvSpPr>
          <p:cNvPr id="28" name="Rectangle 27"/>
          <p:cNvSpPr/>
          <p:nvPr/>
        </p:nvSpPr>
        <p:spPr>
          <a:xfrm>
            <a:off x="8356979" y="4486314"/>
            <a:ext cx="607709" cy="175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Arial" panose="020B0604020202020204" pitchFamily="34" charset="0"/>
                <a:cs typeface="Arial" panose="020B0604020202020204" pitchFamily="34" charset="0"/>
              </a:rPr>
              <a:t>42.4%</a:t>
            </a:r>
            <a:endParaRPr lang="en-GB" sz="1000" dirty="0">
              <a:solidFill>
                <a:schemeClr val="tx1"/>
              </a:solidFill>
              <a:latin typeface="Arial" panose="020B0604020202020204" pitchFamily="34" charset="0"/>
              <a:cs typeface="Arial" panose="020B0604020202020204" pitchFamily="34" charset="0"/>
            </a:endParaRPr>
          </a:p>
        </p:txBody>
      </p:sp>
      <p:sp>
        <p:nvSpPr>
          <p:cNvPr id="29" name="Rectangle 28"/>
          <p:cNvSpPr/>
          <p:nvPr/>
        </p:nvSpPr>
        <p:spPr>
          <a:xfrm>
            <a:off x="8356979" y="4856030"/>
            <a:ext cx="607709" cy="175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Arial" panose="020B0604020202020204" pitchFamily="34" charset="0"/>
                <a:cs typeface="Arial" panose="020B0604020202020204" pitchFamily="34" charset="0"/>
              </a:rPr>
              <a:t>41.6%</a:t>
            </a:r>
            <a:endParaRPr lang="en-GB" sz="1000" dirty="0">
              <a:solidFill>
                <a:schemeClr val="tx1"/>
              </a:solidFill>
              <a:latin typeface="Arial" panose="020B0604020202020204" pitchFamily="34" charset="0"/>
              <a:cs typeface="Arial" panose="020B0604020202020204" pitchFamily="34" charset="0"/>
            </a:endParaRPr>
          </a:p>
        </p:txBody>
      </p:sp>
      <p:sp>
        <p:nvSpPr>
          <p:cNvPr id="30" name="Rectangle 29"/>
          <p:cNvSpPr/>
          <p:nvPr/>
        </p:nvSpPr>
        <p:spPr>
          <a:xfrm>
            <a:off x="8356979" y="5212214"/>
            <a:ext cx="607709" cy="175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Arial" panose="020B0604020202020204" pitchFamily="34" charset="0"/>
                <a:cs typeface="Arial" panose="020B0604020202020204" pitchFamily="34" charset="0"/>
              </a:rPr>
              <a:t>59.1%</a:t>
            </a:r>
            <a:endParaRPr lang="en-GB" sz="1000" dirty="0">
              <a:solidFill>
                <a:schemeClr val="tx1"/>
              </a:solidFill>
              <a:latin typeface="Arial" panose="020B0604020202020204" pitchFamily="34" charset="0"/>
              <a:cs typeface="Arial" panose="020B0604020202020204" pitchFamily="34" charset="0"/>
            </a:endParaRPr>
          </a:p>
        </p:txBody>
      </p:sp>
      <p:sp>
        <p:nvSpPr>
          <p:cNvPr id="31" name="Rectangle 30"/>
          <p:cNvSpPr/>
          <p:nvPr/>
        </p:nvSpPr>
        <p:spPr>
          <a:xfrm>
            <a:off x="8356979" y="5591380"/>
            <a:ext cx="607709" cy="175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Arial" panose="020B0604020202020204" pitchFamily="34" charset="0"/>
                <a:cs typeface="Arial" panose="020B0604020202020204" pitchFamily="34" charset="0"/>
              </a:rPr>
              <a:t>59.7%</a:t>
            </a:r>
            <a:endParaRPr lang="en-GB" sz="1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529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5580" y="6423459"/>
            <a:ext cx="7556877" cy="338554"/>
          </a:xfrm>
          <a:prstGeom prst="rect">
            <a:avLst/>
          </a:prstGeom>
          <a:noFill/>
        </p:spPr>
        <p:txBody>
          <a:bodyPr wrap="none" rtlCol="0">
            <a:spAutoFit/>
          </a:bodyPr>
          <a:lstStyle/>
          <a:p>
            <a:r>
              <a:rPr lang="en-GB" sz="800" dirty="0" smtClean="0">
                <a:latin typeface="Arial" panose="020B0604020202020204" pitchFamily="34" charset="0"/>
                <a:cs typeface="Arial" panose="020B0604020202020204" pitchFamily="34" charset="0"/>
              </a:rPr>
              <a:t>Q18. How likely would you be to use the government’s shared ownership scheme</a:t>
            </a:r>
            <a:r>
              <a:rPr lang="en-GB" sz="800" dirty="0">
                <a:latin typeface="Arial" panose="020B0604020202020204" pitchFamily="34" charset="0"/>
                <a:cs typeface="Arial" panose="020B0604020202020204" pitchFamily="34" charset="0"/>
              </a:rPr>
              <a:t>?/ Q19. Have you ever approached Winchester City Council for housing advice</a:t>
            </a:r>
            <a:r>
              <a:rPr lang="en-GB" sz="800" dirty="0" smtClean="0">
                <a:latin typeface="Arial" panose="020B0604020202020204" pitchFamily="34" charset="0"/>
                <a:cs typeface="Arial" panose="020B0604020202020204" pitchFamily="34" charset="0"/>
              </a:rPr>
              <a:t>?</a:t>
            </a:r>
            <a:endParaRPr lang="en-GB" sz="800" dirty="0">
              <a:latin typeface="Arial" panose="020B0604020202020204" pitchFamily="34" charset="0"/>
              <a:cs typeface="Arial" panose="020B0604020202020204" pitchFamily="34" charset="0"/>
            </a:endParaRPr>
          </a:p>
          <a:p>
            <a:r>
              <a:rPr lang="en-GB" sz="800" dirty="0" smtClean="0">
                <a:latin typeface="Arial" panose="020B0604020202020204" pitchFamily="34" charset="0"/>
                <a:cs typeface="Arial" panose="020B0604020202020204" pitchFamily="34" charset="0"/>
              </a:rPr>
              <a:t>Base </a:t>
            </a:r>
            <a:r>
              <a:rPr lang="en-GB" sz="800" dirty="0">
                <a:latin typeface="Arial" panose="020B0604020202020204" pitchFamily="34" charset="0"/>
                <a:cs typeface="Arial" panose="020B0604020202020204" pitchFamily="34" charset="0"/>
              </a:rPr>
              <a:t>all (</a:t>
            </a:r>
            <a:r>
              <a:rPr lang="en-GB" sz="800" dirty="0" smtClean="0">
                <a:latin typeface="Arial" panose="020B0604020202020204" pitchFamily="34" charset="0"/>
                <a:cs typeface="Arial" panose="020B0604020202020204" pitchFamily="34" charset="0"/>
              </a:rPr>
              <a:t>n=489, </a:t>
            </a:r>
            <a:r>
              <a:rPr lang="en-GB" sz="800" dirty="0">
                <a:latin typeface="Arial" panose="020B0604020202020204" pitchFamily="34" charset="0"/>
                <a:cs typeface="Arial" panose="020B0604020202020204" pitchFamily="34" charset="0"/>
              </a:rPr>
              <a:t>18-22 n=181, 23-27 n=137, 28-32 n=113, 33-35 n=59, female n=313, male n=176)</a:t>
            </a:r>
          </a:p>
        </p:txBody>
      </p:sp>
      <p:sp>
        <p:nvSpPr>
          <p:cNvPr id="9" name="TextBox 8"/>
          <p:cNvSpPr txBox="1"/>
          <p:nvPr/>
        </p:nvSpPr>
        <p:spPr>
          <a:xfrm>
            <a:off x="8254156" y="229394"/>
            <a:ext cx="755335" cy="276999"/>
          </a:xfrm>
          <a:prstGeom prst="rect">
            <a:avLst/>
          </a:prstGeom>
          <a:noFill/>
        </p:spPr>
        <p:txBody>
          <a:bodyPr wrap="none" rtlCol="0">
            <a:spAutoFit/>
          </a:bodyPr>
          <a:lstStyle/>
          <a:p>
            <a:r>
              <a:rPr lang="en-GB" sz="1200" dirty="0" smtClean="0">
                <a:latin typeface="Arial" panose="020B0604020202020204" pitchFamily="34" charset="0"/>
                <a:cs typeface="Arial" panose="020B0604020202020204" pitchFamily="34" charset="0"/>
              </a:rPr>
              <a:t>% Likely</a:t>
            </a:r>
            <a:endParaRPr lang="en-GB" sz="1200" dirty="0">
              <a:latin typeface="Arial" panose="020B0604020202020204" pitchFamily="34" charset="0"/>
              <a:cs typeface="Arial" panose="020B0604020202020204" pitchFamily="34" charset="0"/>
            </a:endParaRPr>
          </a:p>
        </p:txBody>
      </p:sp>
      <p:sp>
        <p:nvSpPr>
          <p:cNvPr id="10" name="Rectangle 9"/>
          <p:cNvSpPr/>
          <p:nvPr/>
        </p:nvSpPr>
        <p:spPr>
          <a:xfrm>
            <a:off x="8327969" y="790006"/>
            <a:ext cx="607709" cy="175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Arial" panose="020B0604020202020204" pitchFamily="34" charset="0"/>
                <a:cs typeface="Arial" panose="020B0604020202020204" pitchFamily="34" charset="0"/>
              </a:rPr>
              <a:t>20.4%</a:t>
            </a:r>
            <a:endParaRPr lang="en-GB" sz="1000" dirty="0">
              <a:solidFill>
                <a:schemeClr val="tx1"/>
              </a:solidFill>
              <a:latin typeface="Arial" panose="020B0604020202020204" pitchFamily="34" charset="0"/>
              <a:cs typeface="Arial" panose="020B0604020202020204" pitchFamily="34" charset="0"/>
            </a:endParaRPr>
          </a:p>
        </p:txBody>
      </p:sp>
      <p:sp>
        <p:nvSpPr>
          <p:cNvPr id="13" name="Rectangle 12"/>
          <p:cNvSpPr/>
          <p:nvPr/>
        </p:nvSpPr>
        <p:spPr>
          <a:xfrm>
            <a:off x="8327969" y="1214806"/>
            <a:ext cx="607709" cy="175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Arial" panose="020B0604020202020204" pitchFamily="34" charset="0"/>
                <a:cs typeface="Arial" panose="020B0604020202020204" pitchFamily="34" charset="0"/>
              </a:rPr>
              <a:t>17.0%</a:t>
            </a:r>
            <a:endParaRPr lang="en-GB" sz="1000" dirty="0">
              <a:solidFill>
                <a:schemeClr val="tx1"/>
              </a:solidFill>
              <a:latin typeface="Arial" panose="020B0604020202020204" pitchFamily="34" charset="0"/>
              <a:cs typeface="Arial" panose="020B0604020202020204" pitchFamily="34" charset="0"/>
            </a:endParaRPr>
          </a:p>
        </p:txBody>
      </p:sp>
      <p:sp>
        <p:nvSpPr>
          <p:cNvPr id="14" name="Rectangle 13"/>
          <p:cNvSpPr/>
          <p:nvPr/>
        </p:nvSpPr>
        <p:spPr>
          <a:xfrm>
            <a:off x="8327967" y="1645223"/>
            <a:ext cx="607709" cy="175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Arial" panose="020B0604020202020204" pitchFamily="34" charset="0"/>
                <a:cs typeface="Arial" panose="020B0604020202020204" pitchFamily="34" charset="0"/>
              </a:rPr>
              <a:t>16.9%</a:t>
            </a:r>
            <a:endParaRPr lang="en-GB" sz="1000" dirty="0">
              <a:solidFill>
                <a:schemeClr val="tx1"/>
              </a:solidFill>
              <a:latin typeface="Arial" panose="020B0604020202020204" pitchFamily="34" charset="0"/>
              <a:cs typeface="Arial" panose="020B0604020202020204" pitchFamily="34" charset="0"/>
            </a:endParaRPr>
          </a:p>
        </p:txBody>
      </p:sp>
      <p:sp>
        <p:nvSpPr>
          <p:cNvPr id="15" name="Rectangle 14"/>
          <p:cNvSpPr/>
          <p:nvPr/>
        </p:nvSpPr>
        <p:spPr>
          <a:xfrm>
            <a:off x="8327969" y="2092666"/>
            <a:ext cx="607709" cy="175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Arial" panose="020B0604020202020204" pitchFamily="34" charset="0"/>
                <a:cs typeface="Arial" panose="020B0604020202020204" pitchFamily="34" charset="0"/>
              </a:rPr>
              <a:t>25.5%</a:t>
            </a:r>
            <a:endParaRPr lang="en-GB" sz="1000" dirty="0">
              <a:solidFill>
                <a:schemeClr val="tx1"/>
              </a:solidFill>
              <a:latin typeface="Arial" panose="020B0604020202020204" pitchFamily="34" charset="0"/>
              <a:cs typeface="Arial" panose="020B0604020202020204" pitchFamily="34" charset="0"/>
            </a:endParaRPr>
          </a:p>
        </p:txBody>
      </p:sp>
      <p:sp>
        <p:nvSpPr>
          <p:cNvPr id="16" name="Rectangle 15"/>
          <p:cNvSpPr/>
          <p:nvPr/>
        </p:nvSpPr>
        <p:spPr>
          <a:xfrm>
            <a:off x="8327968" y="2516878"/>
            <a:ext cx="607709" cy="175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Arial" panose="020B0604020202020204" pitchFamily="34" charset="0"/>
                <a:cs typeface="Arial" panose="020B0604020202020204" pitchFamily="34" charset="0"/>
              </a:rPr>
              <a:t>20.0%</a:t>
            </a:r>
            <a:endParaRPr lang="en-GB" sz="1000" dirty="0">
              <a:solidFill>
                <a:schemeClr val="tx1"/>
              </a:solidFill>
              <a:latin typeface="Arial" panose="020B0604020202020204" pitchFamily="34" charset="0"/>
              <a:cs typeface="Arial" panose="020B0604020202020204" pitchFamily="34" charset="0"/>
            </a:endParaRPr>
          </a:p>
        </p:txBody>
      </p:sp>
      <p:graphicFrame>
        <p:nvGraphicFramePr>
          <p:cNvPr id="17" name="Content Placeholder 6"/>
          <p:cNvGraphicFramePr>
            <a:graphicFrameLocks noGrp="1"/>
          </p:cNvGraphicFramePr>
          <p:nvPr>
            <p:extLst>
              <p:ext uri="{D42A27DB-BD31-4B8C-83A1-F6EECF244321}">
                <p14:modId xmlns:p14="http://schemas.microsoft.com/office/powerpoint/2010/main" val="4286480103"/>
              </p:ext>
            </p:extLst>
          </p:nvPr>
        </p:nvGraphicFramePr>
        <p:xfrm>
          <a:off x="295274" y="229394"/>
          <a:ext cx="7667625" cy="30472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ontent Placeholder 6"/>
          <p:cNvGraphicFramePr>
            <a:graphicFrameLocks noGrp="1"/>
          </p:cNvGraphicFramePr>
          <p:nvPr>
            <p:extLst>
              <p:ext uri="{D42A27DB-BD31-4B8C-83A1-F6EECF244321}">
                <p14:modId xmlns:p14="http://schemas.microsoft.com/office/powerpoint/2010/main" val="4253097386"/>
              </p:ext>
            </p:extLst>
          </p:nvPr>
        </p:nvGraphicFramePr>
        <p:xfrm>
          <a:off x="295274" y="3507401"/>
          <a:ext cx="7886700" cy="26852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4497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SUMMARY AND KEY THEMES</a:t>
            </a:r>
            <a:endParaRPr lang="en-GB" b="1" dirty="0"/>
          </a:p>
        </p:txBody>
      </p:sp>
    </p:spTree>
    <p:extLst>
      <p:ext uri="{BB962C8B-B14F-4D97-AF65-F5344CB8AC3E}">
        <p14:creationId xmlns:p14="http://schemas.microsoft.com/office/powerpoint/2010/main" val="3616001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6"/>
            <a:ext cx="8515350" cy="586982"/>
          </a:xfrm>
        </p:spPr>
        <p:txBody>
          <a:bodyPr/>
          <a:lstStyle/>
          <a:p>
            <a:r>
              <a:rPr lang="en-GB" dirty="0" smtClean="0"/>
              <a:t>Summary and key themes: affordability</a:t>
            </a:r>
            <a:endParaRPr lang="en-GB" dirty="0"/>
          </a:p>
        </p:txBody>
      </p:sp>
      <p:sp>
        <p:nvSpPr>
          <p:cNvPr id="2" name="Content Placeholder 1"/>
          <p:cNvSpPr>
            <a:spLocks noGrp="1"/>
          </p:cNvSpPr>
          <p:nvPr>
            <p:ph idx="1"/>
          </p:nvPr>
        </p:nvSpPr>
        <p:spPr>
          <a:xfrm>
            <a:off x="628649" y="967908"/>
            <a:ext cx="8296409" cy="4989186"/>
          </a:xfrm>
        </p:spPr>
        <p:txBody>
          <a:bodyPr/>
          <a:lstStyle/>
          <a:p>
            <a:r>
              <a:rPr lang="en-GB" dirty="0"/>
              <a:t>T</a:t>
            </a:r>
            <a:r>
              <a:rPr lang="en-GB" dirty="0" smtClean="0"/>
              <a:t>he common theme running throughout the survey is the prohibitive cost of buying and renting in the Winchester district. This is an issue irrespective of the age</a:t>
            </a:r>
            <a:br>
              <a:rPr lang="en-GB" dirty="0" smtClean="0"/>
            </a:br>
            <a:endParaRPr lang="en-GB" dirty="0" smtClean="0"/>
          </a:p>
          <a:p>
            <a:r>
              <a:rPr lang="en-GB" dirty="0" smtClean="0"/>
              <a:t>Various factors contribute to the affordability problem:</a:t>
            </a:r>
          </a:p>
          <a:p>
            <a:pPr lvl="1"/>
            <a:r>
              <a:rPr lang="en-GB" dirty="0" smtClean="0"/>
              <a:t>The high cost of property in the district</a:t>
            </a:r>
          </a:p>
          <a:p>
            <a:pPr lvl="1"/>
            <a:r>
              <a:rPr lang="en-GB" dirty="0" smtClean="0"/>
              <a:t>The high cost of rent – hampering the ability to save a deposit to buy or move into larger rented accommodation</a:t>
            </a:r>
          </a:p>
          <a:p>
            <a:pPr lvl="1"/>
            <a:r>
              <a:rPr lang="en-GB" dirty="0" smtClean="0"/>
              <a:t>Career/ job opportunities (or lack of)</a:t>
            </a:r>
          </a:p>
          <a:p>
            <a:pPr lvl="1"/>
            <a:r>
              <a:rPr lang="en-GB" dirty="0" smtClean="0"/>
              <a:t>Salary </a:t>
            </a:r>
            <a:br>
              <a:rPr lang="en-GB" dirty="0" smtClean="0"/>
            </a:br>
            <a:endParaRPr lang="en-GB" dirty="0" smtClean="0"/>
          </a:p>
          <a:p>
            <a:r>
              <a:rPr lang="en-GB" dirty="0" smtClean="0"/>
              <a:t>Affordability is not just a problem when trying to get on the ladder, it can hinder the ability to take the next step</a:t>
            </a:r>
          </a:p>
          <a:p>
            <a:pPr marL="0" indent="0">
              <a:buNone/>
            </a:pPr>
            <a:endParaRPr lang="en-GB" dirty="0" smtClean="0"/>
          </a:p>
          <a:p>
            <a:pPr marL="457200" lvl="1" indent="0">
              <a:buNone/>
            </a:pPr>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1496844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Summary and key themes: </a:t>
            </a:r>
            <a:r>
              <a:rPr lang="en-GB" dirty="0" smtClean="0"/>
              <a:t>age</a:t>
            </a:r>
            <a:endParaRPr lang="en-GB" dirty="0"/>
          </a:p>
        </p:txBody>
      </p:sp>
      <p:sp>
        <p:nvSpPr>
          <p:cNvPr id="6" name="Content Placeholder 5"/>
          <p:cNvSpPr>
            <a:spLocks noGrp="1"/>
          </p:cNvSpPr>
          <p:nvPr>
            <p:ph idx="1"/>
          </p:nvPr>
        </p:nvSpPr>
        <p:spPr>
          <a:xfrm>
            <a:off x="718802" y="942150"/>
            <a:ext cx="7886700" cy="4989186"/>
          </a:xfrm>
        </p:spPr>
        <p:txBody>
          <a:bodyPr/>
          <a:lstStyle/>
          <a:p>
            <a:r>
              <a:rPr lang="en-GB" dirty="0" smtClean="0"/>
              <a:t>There are differences in the priorities, needs and wants of the different age brackets</a:t>
            </a:r>
          </a:p>
          <a:p>
            <a:r>
              <a:rPr lang="en-GB" dirty="0" smtClean="0"/>
              <a:t>Subtle differences in the barriers, the younger groups are  concerned with higher rent and career opportunities whilst over a third of 33-35 cite the cost of buying as the main barrier</a:t>
            </a:r>
          </a:p>
          <a:p>
            <a:r>
              <a:rPr lang="en-GB" dirty="0" smtClean="0"/>
              <a:t>Accommodation needs vary. </a:t>
            </a:r>
            <a:r>
              <a:rPr lang="en-GB" dirty="0"/>
              <a:t>A</a:t>
            </a:r>
            <a:r>
              <a:rPr lang="en-GB" dirty="0" smtClean="0"/>
              <a:t>s age increases the need for larger housing with green/open space becomes more important. 18-22 are more willing to consider flats as well as houses and smaller properties </a:t>
            </a:r>
          </a:p>
          <a:p>
            <a:r>
              <a:rPr lang="en-GB" dirty="0" smtClean="0"/>
              <a:t>18-22 year olds are less likely to ask for housing advice despite this group consisting of the highest percentage aspiring to own property and over half of them currently saving to move out</a:t>
            </a:r>
          </a:p>
          <a:p>
            <a:pPr marL="0" indent="0">
              <a:buNone/>
            </a:pPr>
            <a:endParaRPr lang="en-GB" dirty="0"/>
          </a:p>
        </p:txBody>
      </p:sp>
    </p:spTree>
    <p:extLst>
      <p:ext uri="{BB962C8B-B14F-4D97-AF65-F5344CB8AC3E}">
        <p14:creationId xmlns:p14="http://schemas.microsoft.com/office/powerpoint/2010/main" val="2146279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65126"/>
            <a:ext cx="7981950" cy="586982"/>
          </a:xfrm>
        </p:spPr>
        <p:txBody>
          <a:bodyPr/>
          <a:lstStyle/>
          <a:p>
            <a:r>
              <a:rPr lang="en-GB" sz="2400" dirty="0"/>
              <a:t>Summary and key themes: </a:t>
            </a:r>
            <a:r>
              <a:rPr lang="en-GB" sz="2400" dirty="0" smtClean="0"/>
              <a:t>help and support</a:t>
            </a:r>
            <a:endParaRPr lang="en-GB" sz="2400" dirty="0"/>
          </a:p>
        </p:txBody>
      </p:sp>
      <p:sp>
        <p:nvSpPr>
          <p:cNvPr id="5" name="Content Placeholder 4"/>
          <p:cNvSpPr>
            <a:spLocks noGrp="1"/>
          </p:cNvSpPr>
          <p:nvPr>
            <p:ph idx="1"/>
          </p:nvPr>
        </p:nvSpPr>
        <p:spPr/>
        <p:txBody>
          <a:bodyPr/>
          <a:lstStyle/>
          <a:p>
            <a:r>
              <a:rPr lang="en-GB" dirty="0" smtClean="0"/>
              <a:t>The 18-22 are group are least likely to be informed about the government’s support schemes </a:t>
            </a:r>
            <a:br>
              <a:rPr lang="en-GB" dirty="0" smtClean="0"/>
            </a:br>
            <a:endParaRPr lang="en-GB" dirty="0" smtClean="0"/>
          </a:p>
          <a:p>
            <a:r>
              <a:rPr lang="en-GB" dirty="0" smtClean="0"/>
              <a:t>They are less likely to use shared ownership than help to buy</a:t>
            </a:r>
            <a:br>
              <a:rPr lang="en-GB" dirty="0" smtClean="0"/>
            </a:br>
            <a:endParaRPr lang="en-GB" dirty="0" smtClean="0"/>
          </a:p>
          <a:p>
            <a:r>
              <a:rPr lang="en-GB" dirty="0" smtClean="0"/>
              <a:t>28-32 and 33-35 are more likely to use help to buy and shared ownership schemes. </a:t>
            </a:r>
            <a:r>
              <a:rPr lang="en-GB" dirty="0"/>
              <a:t>B</a:t>
            </a:r>
            <a:r>
              <a:rPr lang="en-GB" dirty="0" smtClean="0"/>
              <a:t>etter education among 18-22 and 23-27 might change this </a:t>
            </a:r>
            <a:br>
              <a:rPr lang="en-GB" dirty="0" smtClean="0"/>
            </a:br>
            <a:endParaRPr lang="en-GB" dirty="0" smtClean="0"/>
          </a:p>
          <a:p>
            <a:r>
              <a:rPr lang="en-GB" dirty="0" smtClean="0"/>
              <a:t>1 in 6 have asked the council for housing advice. There is room for the council to offer more support  </a:t>
            </a:r>
            <a:br>
              <a:rPr lang="en-GB" dirty="0" smtClean="0"/>
            </a:br>
            <a:endParaRPr lang="en-GB" dirty="0" smtClean="0"/>
          </a:p>
          <a:p>
            <a:endParaRPr lang="en-GB" dirty="0" smtClean="0"/>
          </a:p>
        </p:txBody>
      </p:sp>
    </p:spTree>
    <p:extLst>
      <p:ext uri="{BB962C8B-B14F-4D97-AF65-F5344CB8AC3E}">
        <p14:creationId xmlns:p14="http://schemas.microsoft.com/office/powerpoint/2010/main" val="3232841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65595" y="2452543"/>
            <a:ext cx="7886700" cy="755477"/>
          </a:xfrm>
        </p:spPr>
        <p:txBody>
          <a:bodyPr/>
          <a:lstStyle/>
          <a:p>
            <a:r>
              <a:rPr lang="en-GB" b="1" dirty="0" smtClean="0"/>
              <a:t>ADDITIONAL COMMENTS</a:t>
            </a:r>
            <a:endParaRPr lang="en-GB" b="1" dirty="0"/>
          </a:p>
        </p:txBody>
      </p:sp>
    </p:spTree>
    <p:extLst>
      <p:ext uri="{BB962C8B-B14F-4D97-AF65-F5344CB8AC3E}">
        <p14:creationId xmlns:p14="http://schemas.microsoft.com/office/powerpoint/2010/main" val="8255254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1200" dirty="0" smtClean="0"/>
              <a:t>113 ADDITIONAL free text COMMENTS WERE received</a:t>
            </a:r>
            <a:br>
              <a:rPr lang="en-GB" sz="1200" dirty="0" smtClean="0"/>
            </a:br>
            <a:r>
              <a:rPr lang="en-GB" sz="1200" dirty="0" smtClean="0"/>
              <a:t/>
            </a:r>
            <a:br>
              <a:rPr lang="en-GB" sz="1200" dirty="0" smtClean="0"/>
            </a:br>
            <a:r>
              <a:rPr lang="en-GB" sz="1200" dirty="0" smtClean="0"/>
              <a:t>OVER A THIRD OF These WERE ABOUT THE AFFORDABILITY OF BUYING AND RENTING IN THE DISTRICT. </a:t>
            </a:r>
            <a:endParaRPr lang="en-GB" sz="1200" dirty="0"/>
          </a:p>
        </p:txBody>
      </p:sp>
      <p:graphicFrame>
        <p:nvGraphicFramePr>
          <p:cNvPr id="11" name="Content Placeholder 10"/>
          <p:cNvGraphicFramePr>
            <a:graphicFrameLocks noGrp="1"/>
          </p:cNvGraphicFramePr>
          <p:nvPr>
            <p:ph idx="1"/>
            <p:extLst/>
          </p:nvPr>
        </p:nvGraphicFramePr>
        <p:xfrm>
          <a:off x="628650" y="1270641"/>
          <a:ext cx="7886700" cy="498951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15155" y="6402429"/>
            <a:ext cx="2690160" cy="338554"/>
          </a:xfrm>
          <a:prstGeom prst="rect">
            <a:avLst/>
          </a:prstGeom>
          <a:noFill/>
        </p:spPr>
        <p:txBody>
          <a:bodyPr wrap="none" rtlCol="0">
            <a:spAutoFit/>
          </a:bodyPr>
          <a:lstStyle/>
          <a:p>
            <a:r>
              <a:rPr lang="en-GB" sz="800" dirty="0" smtClean="0">
                <a:latin typeface="Arial" panose="020B0604020202020204" pitchFamily="34" charset="0"/>
                <a:cs typeface="Arial" panose="020B0604020202020204" pitchFamily="34" charset="0"/>
              </a:rPr>
              <a:t>Q21. Any other comments about your housing needs?.</a:t>
            </a:r>
          </a:p>
          <a:p>
            <a:r>
              <a:rPr lang="en-GB" sz="800" dirty="0">
                <a:latin typeface="Arial" panose="020B0604020202020204" pitchFamily="34" charset="0"/>
                <a:cs typeface="Arial" panose="020B0604020202020204" pitchFamily="34" charset="0"/>
              </a:rPr>
              <a:t>Base all (</a:t>
            </a:r>
            <a:r>
              <a:rPr lang="en-GB" sz="800" dirty="0" smtClean="0">
                <a:latin typeface="Arial" panose="020B0604020202020204" pitchFamily="34" charset="0"/>
                <a:cs typeface="Arial" panose="020B0604020202020204" pitchFamily="34" charset="0"/>
              </a:rPr>
              <a:t>n=113)</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3344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65595" y="2452543"/>
            <a:ext cx="7886700" cy="755477"/>
          </a:xfrm>
        </p:spPr>
        <p:txBody>
          <a:bodyPr/>
          <a:lstStyle/>
          <a:p>
            <a:r>
              <a:rPr lang="en-GB" b="1" dirty="0" smtClean="0"/>
              <a:t>Selection of Free Text Comments</a:t>
            </a:r>
            <a:endParaRPr lang="en-GB" b="1" dirty="0"/>
          </a:p>
        </p:txBody>
      </p:sp>
    </p:spTree>
    <p:extLst>
      <p:ext uri="{BB962C8B-B14F-4D97-AF65-F5344CB8AC3E}">
        <p14:creationId xmlns:p14="http://schemas.microsoft.com/office/powerpoint/2010/main" val="929466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Who we spoke to </a:t>
            </a:r>
            <a:endParaRPr lang="en-GB" b="1" dirty="0"/>
          </a:p>
        </p:txBody>
      </p:sp>
    </p:spTree>
    <p:extLst>
      <p:ext uri="{BB962C8B-B14F-4D97-AF65-F5344CB8AC3E}">
        <p14:creationId xmlns:p14="http://schemas.microsoft.com/office/powerpoint/2010/main" val="2096168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28650" y="324420"/>
            <a:ext cx="7886700" cy="6266880"/>
          </a:xfrm>
        </p:spPr>
        <p:txBody>
          <a:bodyPr/>
          <a:lstStyle/>
          <a:p>
            <a:r>
              <a:rPr lang="en-GB" sz="1200" dirty="0"/>
              <a:t>“Affordable is the main issue!”</a:t>
            </a:r>
            <a:br>
              <a:rPr lang="en-GB" sz="1200" dirty="0"/>
            </a:br>
            <a:r>
              <a:rPr lang="en-GB" sz="1000" b="1" dirty="0" smtClean="0"/>
              <a:t>aged </a:t>
            </a:r>
            <a:r>
              <a:rPr lang="en-GB" sz="1000" b="1" dirty="0"/>
              <a:t>28-32</a:t>
            </a:r>
          </a:p>
          <a:p>
            <a:r>
              <a:rPr lang="en-GB" sz="1200" dirty="0"/>
              <a:t>“I am only somewhat likely to use Help to Buy scheme because it only covers houses up to £250,000, which does not cater for the expense of houses in the Winchester area, more affordable low cost housing is needed or the threshold for house value for Help to Buy should be raised for Winchester.”</a:t>
            </a:r>
            <a:br>
              <a:rPr lang="en-GB" sz="1200" dirty="0"/>
            </a:br>
            <a:r>
              <a:rPr lang="en-GB" sz="1000" b="1" dirty="0"/>
              <a:t>aged 18-22</a:t>
            </a:r>
          </a:p>
          <a:p>
            <a:r>
              <a:rPr lang="en-GB" sz="1200" dirty="0" smtClean="0"/>
              <a:t>“</a:t>
            </a:r>
            <a:r>
              <a:rPr lang="en-GB" sz="1200" dirty="0"/>
              <a:t>Housing in the district is totally unaffordable due to ceiling prices in the area. To be able to move out of a family home can take years saving. Moreover high rental prices means you can’t save whilst renting in the district. For me it’s given that I’m likely to not own my own home until I’m in my late twenties.”</a:t>
            </a:r>
            <a:br>
              <a:rPr lang="en-GB" sz="1200" dirty="0"/>
            </a:br>
            <a:r>
              <a:rPr lang="en-GB" sz="1000" b="1" dirty="0"/>
              <a:t>aged 18-22</a:t>
            </a:r>
          </a:p>
          <a:p>
            <a:r>
              <a:rPr lang="en-GB" sz="1200" dirty="0" smtClean="0"/>
              <a:t>It </a:t>
            </a:r>
            <a:r>
              <a:rPr lang="en-GB" sz="1200" dirty="0"/>
              <a:t>seems like climbing a moving mountain trying to save enough or earn enough money to be able to buy or rent or property in Winchester. It feels like options are extremely limited in this district to people like me but having family and work in the area moving away isn't an option.”</a:t>
            </a:r>
            <a:br>
              <a:rPr lang="en-GB" sz="1200" dirty="0"/>
            </a:br>
            <a:r>
              <a:rPr lang="en-GB" sz="1000" b="1" dirty="0"/>
              <a:t>aged 33-35</a:t>
            </a:r>
          </a:p>
          <a:p>
            <a:r>
              <a:rPr lang="en-GB" sz="1200" dirty="0"/>
              <a:t>“I am currently anticipating that I will have to move out of the district (and possibily the county) in order to afford home ownership.”</a:t>
            </a:r>
            <a:br>
              <a:rPr lang="en-GB" sz="1200" dirty="0"/>
            </a:br>
            <a:r>
              <a:rPr lang="en-GB" sz="1000" b="1" dirty="0"/>
              <a:t>aged 23-27</a:t>
            </a:r>
          </a:p>
          <a:p>
            <a:r>
              <a:rPr lang="en-GB" sz="1200" dirty="0"/>
              <a:t>“As a student, I love living in this area and would really like to stay here after I graduate. However, the cost of renting in Winchester is high especially for a property that has good links to public transport and local services, something that would be vital if deciding to stay living in Winchester.”</a:t>
            </a:r>
            <a:br>
              <a:rPr lang="en-GB" sz="1200" dirty="0"/>
            </a:br>
            <a:r>
              <a:rPr lang="en-GB" sz="1000" b="1" dirty="0"/>
              <a:t>aged 18-22</a:t>
            </a:r>
          </a:p>
          <a:p>
            <a:r>
              <a:rPr lang="en-GB" sz="1200" dirty="0"/>
              <a:t>“The cost of rent is so high, it's not comparable to the "average" living wage. How is anyone if renting especially if they are single like me, ever expected to be able to save enough for a deposit. That is why I live in Andover as I get so much more property for my money. I don't want to rent, but it's the only option I have. I feel I am not entitled to any help and my family have lived in Winchester all their lives! Over 85 years!”</a:t>
            </a:r>
            <a:br>
              <a:rPr lang="en-GB" sz="1200" dirty="0"/>
            </a:br>
            <a:r>
              <a:rPr lang="en-GB" sz="1000" b="1" dirty="0"/>
              <a:t>aged 33-35</a:t>
            </a:r>
          </a:p>
          <a:p>
            <a:r>
              <a:rPr lang="en-GB" sz="1200" dirty="0"/>
              <a:t>“Winchester needs more affordable 1 bed/studio flats under the £800pcm mark in order to remain competitive with nearby cities such as Southampton.”</a:t>
            </a:r>
            <a:br>
              <a:rPr lang="en-GB" sz="1200" dirty="0"/>
            </a:br>
            <a:r>
              <a:rPr lang="en-GB" sz="1000" b="1" dirty="0"/>
              <a:t>aged 18-22</a:t>
            </a:r>
          </a:p>
          <a:p>
            <a:r>
              <a:rPr lang="en-GB" sz="1200" dirty="0"/>
              <a:t>“A lot of focus given to the initial house market, getting on the ladder, however there is little attention given to moving on from there into something larger as families emerge and grow. We have very few options within the </a:t>
            </a:r>
            <a:r>
              <a:rPr lang="en-GB" sz="1200" dirty="0" smtClean="0"/>
              <a:t>immediate area </a:t>
            </a:r>
            <a:r>
              <a:rPr lang="en-GB" sz="1200" dirty="0"/>
              <a:t>for what we are looking for.”</a:t>
            </a:r>
            <a:br>
              <a:rPr lang="en-GB" sz="1200" dirty="0"/>
            </a:br>
            <a:r>
              <a:rPr lang="en-GB" sz="1000" b="1" dirty="0"/>
              <a:t>aged 23-27</a:t>
            </a:r>
          </a:p>
          <a:p>
            <a:endParaRPr lang="en-GB" sz="1200" b="1" dirty="0" smtClean="0"/>
          </a:p>
          <a:p>
            <a:endParaRPr lang="en-GB" sz="1200" b="1" dirty="0" smtClean="0"/>
          </a:p>
          <a:p>
            <a:endParaRPr lang="en-GB" sz="1200" b="1" dirty="0"/>
          </a:p>
          <a:p>
            <a:pPr marL="0" indent="0">
              <a:buNone/>
            </a:pPr>
            <a:endParaRPr lang="en-GB" sz="1200" b="1" dirty="0"/>
          </a:p>
          <a:p>
            <a:pPr marL="0" indent="0">
              <a:buNone/>
            </a:pPr>
            <a:r>
              <a:rPr lang="en-GB" sz="1200" dirty="0"/>
              <a:t/>
            </a:r>
            <a:br>
              <a:rPr lang="en-GB" sz="1200" dirty="0"/>
            </a:br>
            <a:r>
              <a:rPr lang="en-GB" sz="1200" dirty="0"/>
              <a:t/>
            </a:r>
            <a:br>
              <a:rPr lang="en-GB" sz="1200" dirty="0"/>
            </a:br>
            <a:r>
              <a:rPr lang="en-GB" sz="1200" dirty="0"/>
              <a:t/>
            </a:r>
            <a:br>
              <a:rPr lang="en-GB" sz="1200" dirty="0"/>
            </a:br>
            <a:endParaRPr lang="en-GB" sz="1200" dirty="0"/>
          </a:p>
        </p:txBody>
      </p:sp>
    </p:spTree>
    <p:extLst>
      <p:ext uri="{BB962C8B-B14F-4D97-AF65-F5344CB8AC3E}">
        <p14:creationId xmlns:p14="http://schemas.microsoft.com/office/powerpoint/2010/main" val="20262226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28650" y="510540"/>
            <a:ext cx="7886700" cy="5966460"/>
          </a:xfrm>
        </p:spPr>
        <p:txBody>
          <a:bodyPr/>
          <a:lstStyle/>
          <a:p>
            <a:r>
              <a:rPr lang="en-GB" sz="1200" dirty="0" smtClean="0"/>
              <a:t>“</a:t>
            </a:r>
            <a:r>
              <a:rPr lang="en-GB" sz="1200" dirty="0"/>
              <a:t>Winchester is an expensive place to live resulting in younger people being pushed out of the area. Government help to buy schemes are only available to new build housing, causing large developments such as Barton Farm when younger people want to live closer to the city centre. If government changed the policy to non-new build, younger people could purchase houses in Stanmore, Winnall, Highcliffe etc. and revitalise those areas. It would also mean the greenbelt would be protected.” </a:t>
            </a:r>
            <a:br>
              <a:rPr lang="en-GB" sz="1200" dirty="0"/>
            </a:br>
            <a:r>
              <a:rPr lang="en-GB" sz="1000" b="1" dirty="0"/>
              <a:t>aged 23-27 </a:t>
            </a:r>
          </a:p>
          <a:p>
            <a:r>
              <a:rPr lang="en-GB" sz="1200" dirty="0" smtClean="0"/>
              <a:t>“</a:t>
            </a:r>
            <a:r>
              <a:rPr lang="en-GB" sz="1200" dirty="0"/>
              <a:t>All new builds should provide parking for two cars per household and not rely on people needing to park in roads nearby. When buying my first house it was a crucial factor in deciding which property to go for and when combined with green space gives a great place for different families in the community to meet and interact.”</a:t>
            </a:r>
            <a:br>
              <a:rPr lang="en-GB" sz="1200" dirty="0"/>
            </a:br>
            <a:r>
              <a:rPr lang="en-GB" sz="1000" b="1" dirty="0"/>
              <a:t>aged 28-32</a:t>
            </a:r>
          </a:p>
          <a:p>
            <a:r>
              <a:rPr lang="en-GB" sz="1200" dirty="0"/>
              <a:t>“I have autism and learning disabilities which means I find language difficult and it is important that I am accommodated the right housing support that can meet my needs within the special educational needs requirements.” </a:t>
            </a:r>
            <a:br>
              <a:rPr lang="en-GB" sz="1200" dirty="0"/>
            </a:br>
            <a:r>
              <a:rPr lang="en-GB" sz="1000" b="1" dirty="0"/>
              <a:t>aged 23-27</a:t>
            </a:r>
          </a:p>
          <a:p>
            <a:r>
              <a:rPr lang="en-GB" sz="1200" dirty="0" smtClean="0"/>
              <a:t>“</a:t>
            </a:r>
            <a:r>
              <a:rPr lang="en-GB" sz="1200" dirty="0"/>
              <a:t>Needs to be pet friendly”</a:t>
            </a:r>
            <a:br>
              <a:rPr lang="en-GB" sz="1200" dirty="0"/>
            </a:br>
            <a:r>
              <a:rPr lang="en-GB" sz="1000" b="1" dirty="0"/>
              <a:t>aged 28-32</a:t>
            </a:r>
          </a:p>
          <a:p>
            <a:r>
              <a:rPr lang="en-GB" sz="1200" dirty="0"/>
              <a:t>“Sustainable city centre housing needed, with renewable energy and better air quality.”</a:t>
            </a:r>
            <a:br>
              <a:rPr lang="en-GB" sz="1200" dirty="0"/>
            </a:br>
            <a:r>
              <a:rPr lang="en-GB" sz="1000" b="1" dirty="0"/>
              <a:t>aged 28-32</a:t>
            </a:r>
          </a:p>
          <a:p>
            <a:r>
              <a:rPr lang="en-GB" sz="1200" dirty="0"/>
              <a:t>“I would really like to build my own, energy efficient house, but it is impossible to find a plot of a reasonable size.”</a:t>
            </a:r>
            <a:br>
              <a:rPr lang="en-GB" sz="1200" dirty="0"/>
            </a:br>
            <a:r>
              <a:rPr lang="en-GB" sz="1000" b="1" dirty="0"/>
              <a:t>aged 23-27</a:t>
            </a:r>
          </a:p>
          <a:p>
            <a:r>
              <a:rPr lang="en-GB" sz="1200" dirty="0"/>
              <a:t>“Not enough affordable houses for a single person obtaining a mortgage. I am on a decent salary but struggled to get anything more than my one bed flat in the middle of nowhere. Also not enough flats with gardens etc. Too many social housing places and large homes put up. Not considering people in my situation where I want to pay my way but limited on what I can borrow.”</a:t>
            </a:r>
            <a:br>
              <a:rPr lang="en-GB" sz="1200" dirty="0"/>
            </a:br>
            <a:r>
              <a:rPr lang="en-GB" sz="1000" b="1" dirty="0"/>
              <a:t>aged 28-32</a:t>
            </a:r>
          </a:p>
          <a:p>
            <a:r>
              <a:rPr lang="en-GB" sz="1200" dirty="0"/>
              <a:t>“The real key to unlocking good quality housing, without building directly in the city is transport, and transport costs. A better-linked local area (with affordable tickets) would make a big difference”</a:t>
            </a:r>
            <a:br>
              <a:rPr lang="en-GB" sz="1200" dirty="0"/>
            </a:br>
            <a:r>
              <a:rPr lang="en-GB" sz="1000" b="1" dirty="0"/>
              <a:t>aged 23-27</a:t>
            </a:r>
          </a:p>
          <a:p>
            <a:r>
              <a:rPr lang="en-GB" sz="1200" dirty="0" smtClean="0"/>
              <a:t>“</a:t>
            </a:r>
            <a:r>
              <a:rPr lang="en-GB" sz="1200" dirty="0"/>
              <a:t>Need more council housing”</a:t>
            </a:r>
            <a:br>
              <a:rPr lang="en-GB" sz="1200" dirty="0"/>
            </a:br>
            <a:r>
              <a:rPr lang="en-GB" sz="1000" b="1" dirty="0"/>
              <a:t>aged 23-27</a:t>
            </a:r>
          </a:p>
          <a:p>
            <a:endParaRPr lang="en-GB" sz="1200" b="1" dirty="0"/>
          </a:p>
          <a:p>
            <a:endParaRPr lang="en-GB" sz="1200" b="1" dirty="0" smtClean="0"/>
          </a:p>
          <a:p>
            <a:pPr marL="0" indent="0">
              <a:buNone/>
            </a:pPr>
            <a:endParaRPr lang="en-GB" sz="1200" b="1" dirty="0" smtClean="0"/>
          </a:p>
        </p:txBody>
      </p:sp>
    </p:spTree>
    <p:extLst>
      <p:ext uri="{BB962C8B-B14F-4D97-AF65-F5344CB8AC3E}">
        <p14:creationId xmlns:p14="http://schemas.microsoft.com/office/powerpoint/2010/main" val="2374014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we spoke to</a:t>
            </a:r>
            <a:endParaRPr lang="en-GB" dirty="0"/>
          </a:p>
        </p:txBody>
      </p:sp>
      <p:sp>
        <p:nvSpPr>
          <p:cNvPr id="4" name="Content Placeholder 3"/>
          <p:cNvSpPr>
            <a:spLocks noGrp="1"/>
          </p:cNvSpPr>
          <p:nvPr>
            <p:ph idx="1"/>
          </p:nvPr>
        </p:nvSpPr>
        <p:spPr>
          <a:xfrm>
            <a:off x="628650" y="964987"/>
            <a:ext cx="7886700" cy="4989186"/>
          </a:xfrm>
        </p:spPr>
        <p:txBody>
          <a:bodyPr/>
          <a:lstStyle/>
          <a:p>
            <a:pPr marL="0" indent="0">
              <a:buNone/>
            </a:pPr>
            <a:endParaRPr lang="en-GB" sz="1200" b="1" dirty="0" smtClean="0"/>
          </a:p>
          <a:p>
            <a:pPr marL="0" indent="0">
              <a:buNone/>
            </a:pPr>
            <a:endParaRPr lang="en-GB" sz="1200" b="1" dirty="0" smtClean="0"/>
          </a:p>
        </p:txBody>
      </p:sp>
      <p:sp>
        <p:nvSpPr>
          <p:cNvPr id="3" name="Rectangle 2"/>
          <p:cNvSpPr/>
          <p:nvPr/>
        </p:nvSpPr>
        <p:spPr>
          <a:xfrm>
            <a:off x="762000" y="840442"/>
            <a:ext cx="7886700" cy="3683772"/>
          </a:xfrm>
          <a:prstGeom prst="rect">
            <a:avLst/>
          </a:prstGeom>
          <a:noFill/>
          <a:ln>
            <a:solidFill>
              <a:srgbClr val="9898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 name="Straight Connector 5"/>
          <p:cNvCxnSpPr/>
          <p:nvPr/>
        </p:nvCxnSpPr>
        <p:spPr>
          <a:xfrm>
            <a:off x="6115050" y="2777066"/>
            <a:ext cx="0" cy="1747148"/>
          </a:xfrm>
          <a:prstGeom prst="line">
            <a:avLst/>
          </a:prstGeom>
          <a:ln>
            <a:solidFill>
              <a:srgbClr val="98989A"/>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2000" y="2777864"/>
            <a:ext cx="7886700" cy="0"/>
          </a:xfrm>
          <a:prstGeom prst="line">
            <a:avLst/>
          </a:prstGeom>
          <a:ln>
            <a:solidFill>
              <a:srgbClr val="98989A"/>
            </a:solidFill>
          </a:ln>
        </p:spPr>
        <p:style>
          <a:lnRef idx="1">
            <a:schemeClr val="accent1"/>
          </a:lnRef>
          <a:fillRef idx="0">
            <a:schemeClr val="accent1"/>
          </a:fillRef>
          <a:effectRef idx="0">
            <a:schemeClr val="accent1"/>
          </a:effectRef>
          <a:fontRef idx="minor">
            <a:schemeClr val="tx1"/>
          </a:fontRef>
        </p:style>
      </p:cxnSp>
      <p:sp>
        <p:nvSpPr>
          <p:cNvPr id="10" name="TextBox 1"/>
          <p:cNvSpPr txBox="1"/>
          <p:nvPr/>
        </p:nvSpPr>
        <p:spPr>
          <a:xfrm>
            <a:off x="7004710" y="3042958"/>
            <a:ext cx="914400" cy="21894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b="1" dirty="0" smtClean="0">
                <a:latin typeface="Arial" panose="020B0604020202020204" pitchFamily="34" charset="0"/>
                <a:cs typeface="Arial" panose="020B0604020202020204" pitchFamily="34" charset="0"/>
              </a:rPr>
              <a:t>GENDER</a:t>
            </a:r>
            <a:endParaRPr lang="en-GB" sz="1200" b="1"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rotWithShape="1">
          <a:blip r:embed="rId2"/>
          <a:srcRect l="48842"/>
          <a:stretch/>
        </p:blipFill>
        <p:spPr>
          <a:xfrm>
            <a:off x="6341946" y="3333815"/>
            <a:ext cx="470418" cy="1080000"/>
          </a:xfrm>
          <a:prstGeom prst="rect">
            <a:avLst/>
          </a:prstGeom>
        </p:spPr>
      </p:pic>
      <p:pic>
        <p:nvPicPr>
          <p:cNvPr id="13" name="Picture 12"/>
          <p:cNvPicPr>
            <a:picLocks noChangeAspect="1"/>
          </p:cNvPicPr>
          <p:nvPr/>
        </p:nvPicPr>
        <p:blipFill rotWithShape="1">
          <a:blip r:embed="rId2"/>
          <a:srcRect r="50250"/>
          <a:stretch/>
        </p:blipFill>
        <p:spPr>
          <a:xfrm>
            <a:off x="8152061" y="3333815"/>
            <a:ext cx="457468" cy="1080000"/>
          </a:xfrm>
          <a:prstGeom prst="rect">
            <a:avLst/>
          </a:prstGeom>
        </p:spPr>
      </p:pic>
      <p:sp>
        <p:nvSpPr>
          <p:cNvPr id="14" name="TextBox 13"/>
          <p:cNvSpPr txBox="1"/>
          <p:nvPr/>
        </p:nvSpPr>
        <p:spPr>
          <a:xfrm>
            <a:off x="6810931" y="3480632"/>
            <a:ext cx="1301959" cy="646331"/>
          </a:xfrm>
          <a:prstGeom prst="rect">
            <a:avLst/>
          </a:prstGeom>
          <a:noFill/>
        </p:spPr>
        <p:txBody>
          <a:bodyPr wrap="none" rtlCol="0">
            <a:spAutoFit/>
          </a:bodyPr>
          <a:lstStyle/>
          <a:p>
            <a:pPr algn="ctr"/>
            <a:r>
              <a:rPr lang="en-GB" sz="1200" dirty="0" smtClean="0">
                <a:latin typeface="Arial" panose="020B0604020202020204" pitchFamily="34" charset="0"/>
                <a:cs typeface="Arial" panose="020B0604020202020204" pitchFamily="34" charset="0"/>
              </a:rPr>
              <a:t>Female – 63.7%</a:t>
            </a: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Male – 35.8%</a:t>
            </a:r>
            <a:endParaRPr lang="en-GB" sz="1200" dirty="0">
              <a:latin typeface="Arial" panose="020B0604020202020204" pitchFamily="34" charset="0"/>
              <a:cs typeface="Arial" panose="020B0604020202020204" pitchFamily="34" charset="0"/>
            </a:endParaRPr>
          </a:p>
        </p:txBody>
      </p:sp>
      <p:graphicFrame>
        <p:nvGraphicFramePr>
          <p:cNvPr id="15" name="Content Placeholder 4"/>
          <p:cNvGraphicFramePr>
            <a:graphicFrameLocks/>
          </p:cNvGraphicFramePr>
          <p:nvPr>
            <p:extLst>
              <p:ext uri="{D42A27DB-BD31-4B8C-83A1-F6EECF244321}">
                <p14:modId xmlns:p14="http://schemas.microsoft.com/office/powerpoint/2010/main" val="2623648642"/>
              </p:ext>
            </p:extLst>
          </p:nvPr>
        </p:nvGraphicFramePr>
        <p:xfrm>
          <a:off x="761999" y="2914400"/>
          <a:ext cx="5239419" cy="1609814"/>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
          <p:cNvSpPr txBox="1"/>
          <p:nvPr/>
        </p:nvSpPr>
        <p:spPr>
          <a:xfrm>
            <a:off x="2270415" y="2871423"/>
            <a:ext cx="914400" cy="21894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b="1" dirty="0" smtClean="0">
                <a:latin typeface="Arial" panose="020B0604020202020204" pitchFamily="34" charset="0"/>
                <a:cs typeface="Arial" panose="020B0604020202020204" pitchFamily="34" charset="0"/>
              </a:rPr>
              <a:t>EMPLOYMENT STATUS</a:t>
            </a:r>
            <a:endParaRPr lang="en-GB" sz="1200" b="1" dirty="0">
              <a:latin typeface="Arial" panose="020B0604020202020204" pitchFamily="34" charset="0"/>
              <a:cs typeface="Arial" panose="020B0604020202020204" pitchFamily="34" charset="0"/>
            </a:endParaRPr>
          </a:p>
        </p:txBody>
      </p:sp>
      <p:cxnSp>
        <p:nvCxnSpPr>
          <p:cNvPr id="25" name="Straight Connector 24"/>
          <p:cNvCxnSpPr/>
          <p:nvPr/>
        </p:nvCxnSpPr>
        <p:spPr>
          <a:xfrm>
            <a:off x="3995402" y="840442"/>
            <a:ext cx="0" cy="1929391"/>
          </a:xfrm>
          <a:prstGeom prst="line">
            <a:avLst/>
          </a:prstGeom>
          <a:ln>
            <a:solidFill>
              <a:srgbClr val="98989A"/>
            </a:solidFill>
          </a:ln>
        </p:spPr>
        <p:style>
          <a:lnRef idx="1">
            <a:schemeClr val="accent1"/>
          </a:lnRef>
          <a:fillRef idx="0">
            <a:schemeClr val="accent1"/>
          </a:fillRef>
          <a:effectRef idx="0">
            <a:schemeClr val="accent1"/>
          </a:effectRef>
          <a:fontRef idx="minor">
            <a:schemeClr val="tx1"/>
          </a:fontRef>
        </p:style>
      </p:cxnSp>
      <p:graphicFrame>
        <p:nvGraphicFramePr>
          <p:cNvPr id="27" name="Chart 26"/>
          <p:cNvGraphicFramePr>
            <a:graphicFrameLocks/>
          </p:cNvGraphicFramePr>
          <p:nvPr>
            <p:extLst>
              <p:ext uri="{D42A27DB-BD31-4B8C-83A1-F6EECF244321}">
                <p14:modId xmlns:p14="http://schemas.microsoft.com/office/powerpoint/2010/main" val="1465182010"/>
              </p:ext>
            </p:extLst>
          </p:nvPr>
        </p:nvGraphicFramePr>
        <p:xfrm>
          <a:off x="4131302" y="1119007"/>
          <a:ext cx="4517398" cy="1597798"/>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Box 1"/>
          <p:cNvSpPr txBox="1"/>
          <p:nvPr/>
        </p:nvSpPr>
        <p:spPr>
          <a:xfrm>
            <a:off x="5305441" y="891720"/>
            <a:ext cx="914384" cy="21894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b="1" dirty="0" smtClean="0">
                <a:latin typeface="Arial" panose="020B0604020202020204" pitchFamily="34" charset="0"/>
                <a:cs typeface="Arial" panose="020B0604020202020204" pitchFamily="34" charset="0"/>
              </a:rPr>
              <a:t>LIVING SITUATION</a:t>
            </a:r>
            <a:endParaRPr lang="en-GB" sz="1200" b="1" dirty="0">
              <a:latin typeface="Arial" panose="020B0604020202020204" pitchFamily="34" charset="0"/>
              <a:cs typeface="Arial" panose="020B0604020202020204" pitchFamily="34" charset="0"/>
            </a:endParaRPr>
          </a:p>
        </p:txBody>
      </p:sp>
      <p:graphicFrame>
        <p:nvGraphicFramePr>
          <p:cNvPr id="19" name="Chart 18"/>
          <p:cNvGraphicFramePr>
            <a:graphicFrameLocks/>
          </p:cNvGraphicFramePr>
          <p:nvPr>
            <p:extLst>
              <p:ext uri="{D42A27DB-BD31-4B8C-83A1-F6EECF244321}">
                <p14:modId xmlns:p14="http://schemas.microsoft.com/office/powerpoint/2010/main" val="3618829513"/>
              </p:ext>
            </p:extLst>
          </p:nvPr>
        </p:nvGraphicFramePr>
        <p:xfrm>
          <a:off x="696601" y="834161"/>
          <a:ext cx="3366752" cy="1703671"/>
        </p:xfrm>
        <a:graphic>
          <a:graphicData uri="http://schemas.openxmlformats.org/drawingml/2006/chart">
            <c:chart xmlns:c="http://schemas.openxmlformats.org/drawingml/2006/chart" xmlns:r="http://schemas.openxmlformats.org/officeDocument/2006/relationships" r:id="rId5"/>
          </a:graphicData>
        </a:graphic>
      </p:graphicFrame>
      <p:sp>
        <p:nvSpPr>
          <p:cNvPr id="7" name="Rectangle 6"/>
          <p:cNvSpPr/>
          <p:nvPr/>
        </p:nvSpPr>
        <p:spPr>
          <a:xfrm>
            <a:off x="762000" y="4537945"/>
            <a:ext cx="7886700" cy="1910622"/>
          </a:xfrm>
          <a:prstGeom prst="rect">
            <a:avLst/>
          </a:prstGeom>
          <a:noFill/>
          <a:ln>
            <a:solidFill>
              <a:srgbClr val="9898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1" name="Straight Connector 10"/>
          <p:cNvCxnSpPr>
            <a:stCxn id="7" idx="0"/>
            <a:endCxn id="7" idx="2"/>
          </p:cNvCxnSpPr>
          <p:nvPr/>
        </p:nvCxnSpPr>
        <p:spPr>
          <a:xfrm>
            <a:off x="4705350" y="4537945"/>
            <a:ext cx="0" cy="1910622"/>
          </a:xfrm>
          <a:prstGeom prst="line">
            <a:avLst/>
          </a:prstGeom>
          <a:ln>
            <a:solidFill>
              <a:srgbClr val="98989A"/>
            </a:solidFill>
          </a:ln>
        </p:spPr>
        <p:style>
          <a:lnRef idx="1">
            <a:schemeClr val="accent1"/>
          </a:lnRef>
          <a:fillRef idx="0">
            <a:schemeClr val="accent1"/>
          </a:fillRef>
          <a:effectRef idx="0">
            <a:schemeClr val="accent1"/>
          </a:effectRef>
          <a:fontRef idx="minor">
            <a:schemeClr val="tx1"/>
          </a:fontRef>
        </p:style>
      </p:cxnSp>
      <p:graphicFrame>
        <p:nvGraphicFramePr>
          <p:cNvPr id="31" name="Chart 30"/>
          <p:cNvGraphicFramePr>
            <a:graphicFrameLocks/>
          </p:cNvGraphicFramePr>
          <p:nvPr>
            <p:extLst>
              <p:ext uri="{D42A27DB-BD31-4B8C-83A1-F6EECF244321}">
                <p14:modId xmlns:p14="http://schemas.microsoft.com/office/powerpoint/2010/main" val="1269794450"/>
              </p:ext>
            </p:extLst>
          </p:nvPr>
        </p:nvGraphicFramePr>
        <p:xfrm>
          <a:off x="844061" y="4631503"/>
          <a:ext cx="3767109" cy="181706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2" name="Content Placeholder 8"/>
          <p:cNvGraphicFramePr>
            <a:graphicFrameLocks/>
          </p:cNvGraphicFramePr>
          <p:nvPr>
            <p:extLst>
              <p:ext uri="{D42A27DB-BD31-4B8C-83A1-F6EECF244321}">
                <p14:modId xmlns:p14="http://schemas.microsoft.com/office/powerpoint/2010/main" val="1411560600"/>
              </p:ext>
            </p:extLst>
          </p:nvPr>
        </p:nvGraphicFramePr>
        <p:xfrm>
          <a:off x="4705350" y="4599304"/>
          <a:ext cx="3904179" cy="184926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829869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CONNECTION TO WINCHESTER DISTRICT</a:t>
            </a:r>
            <a:endParaRPr lang="en-GB" b="1" dirty="0"/>
          </a:p>
        </p:txBody>
      </p:sp>
    </p:spTree>
    <p:extLst>
      <p:ext uri="{BB962C8B-B14F-4D97-AF65-F5344CB8AC3E}">
        <p14:creationId xmlns:p14="http://schemas.microsoft.com/office/powerpoint/2010/main" val="569084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2800" b="1" dirty="0" smtClean="0"/>
              <a:t>WHAT IS YOUR POSTCODE?</a:t>
            </a:r>
            <a:endParaRPr lang="en-GB" sz="2800" b="1" dirty="0"/>
          </a:p>
        </p:txBody>
      </p:sp>
      <p:sp>
        <p:nvSpPr>
          <p:cNvPr id="6" name="TextBox 5"/>
          <p:cNvSpPr txBox="1"/>
          <p:nvPr/>
        </p:nvSpPr>
        <p:spPr>
          <a:xfrm>
            <a:off x="406229" y="6307750"/>
            <a:ext cx="3134191" cy="461665"/>
          </a:xfrm>
          <a:prstGeom prst="rect">
            <a:avLst/>
          </a:prstGeom>
          <a:noFill/>
        </p:spPr>
        <p:txBody>
          <a:bodyPr wrap="none" rtlCol="0">
            <a:spAutoFit/>
          </a:bodyPr>
          <a:lstStyle/>
          <a:p>
            <a:r>
              <a:rPr lang="en-GB" sz="800" dirty="0" smtClean="0">
                <a:latin typeface="Arial" panose="020B0604020202020204" pitchFamily="34" charset="0"/>
                <a:cs typeface="Arial" panose="020B0604020202020204" pitchFamily="34" charset="0"/>
              </a:rPr>
              <a:t>Q5. What is your postcode?</a:t>
            </a:r>
          </a:p>
          <a:p>
            <a:r>
              <a:rPr lang="en-GB" sz="800" dirty="0" smtClean="0">
                <a:latin typeface="Arial" panose="020B0604020202020204" pitchFamily="34" charset="0"/>
                <a:cs typeface="Arial" panose="020B0604020202020204" pitchFamily="34" charset="0"/>
              </a:rPr>
              <a:t>Base all (n=485)</a:t>
            </a:r>
          </a:p>
          <a:p>
            <a:r>
              <a:rPr lang="en-GB" sz="800" dirty="0">
                <a:latin typeface="Arial" panose="020B0604020202020204" pitchFamily="34" charset="0"/>
                <a:cs typeface="Arial" panose="020B0604020202020204" pitchFamily="34" charset="0"/>
              </a:rPr>
              <a:t>*Only postcodes within the Winchester are displayed on the </a:t>
            </a:r>
            <a:r>
              <a:rPr lang="en-GB" sz="800" dirty="0" smtClean="0">
                <a:latin typeface="Arial" panose="020B0604020202020204" pitchFamily="34" charset="0"/>
                <a:cs typeface="Arial" panose="020B0604020202020204" pitchFamily="34" charset="0"/>
              </a:rPr>
              <a:t>map</a:t>
            </a:r>
            <a:endParaRPr lang="en-GB" sz="800" dirty="0">
              <a:latin typeface="Arial" panose="020B0604020202020204" pitchFamily="34" charset="0"/>
              <a:cs typeface="Arial" panose="020B0604020202020204" pitchFamily="34" charset="0"/>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454067652"/>
              </p:ext>
            </p:extLst>
          </p:nvPr>
        </p:nvGraphicFramePr>
        <p:xfrm>
          <a:off x="0" y="1275008"/>
          <a:ext cx="4480507" cy="4824681"/>
        </p:xfrm>
        <a:graphic>
          <a:graphicData uri="http://schemas.openxmlformats.org/drawingml/2006/chart">
            <c:chart xmlns:c="http://schemas.openxmlformats.org/drawingml/2006/chart" xmlns:r="http://schemas.openxmlformats.org/officeDocument/2006/relationships" r:id="rId2"/>
          </a:graphicData>
        </a:graphic>
      </p:graphicFrame>
      <p:pic>
        <p:nvPicPr>
          <p:cNvPr id="9" name="Content Placeholder 8"/>
          <p:cNvPicPr>
            <a:picLocks noGrp="1" noChangeAspect="1"/>
          </p:cNvPicPr>
          <p:nvPr>
            <p:ph sz="half" idx="2"/>
          </p:nvPr>
        </p:nvPicPr>
        <p:blipFill>
          <a:blip r:embed="rId3"/>
          <a:stretch>
            <a:fillRect/>
          </a:stretch>
        </p:blipFill>
        <p:spPr>
          <a:xfrm>
            <a:off x="5023171" y="1532541"/>
            <a:ext cx="3117208" cy="4351338"/>
          </a:xfrm>
          <a:prstGeom prst="rect">
            <a:avLst/>
          </a:prstGeom>
        </p:spPr>
      </p:pic>
      <p:sp>
        <p:nvSpPr>
          <p:cNvPr id="3" name="TextBox 2"/>
          <p:cNvSpPr txBox="1"/>
          <p:nvPr/>
        </p:nvSpPr>
        <p:spPr>
          <a:xfrm>
            <a:off x="4855656" y="1175263"/>
            <a:ext cx="3528530" cy="276999"/>
          </a:xfrm>
          <a:prstGeom prst="rect">
            <a:avLst/>
          </a:prstGeom>
          <a:noFill/>
        </p:spPr>
        <p:txBody>
          <a:bodyPr wrap="none" rtlCol="0">
            <a:spAutoFit/>
          </a:bodyPr>
          <a:lstStyle/>
          <a:p>
            <a:r>
              <a:rPr lang="en-GB" sz="1200" dirty="0" smtClean="0">
                <a:latin typeface="Arial" panose="020B0604020202020204" pitchFamily="34" charset="0"/>
                <a:cs typeface="Arial" panose="020B0604020202020204" pitchFamily="34" charset="0"/>
              </a:rPr>
              <a:t>Respondent postcodes in the Winchester district*</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4918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Local connections</a:t>
            </a:r>
            <a:endParaRPr lang="en-GB" dirty="0"/>
          </a:p>
        </p:txBody>
      </p:sp>
      <p:sp>
        <p:nvSpPr>
          <p:cNvPr id="6" name="Rectangle 5"/>
          <p:cNvSpPr/>
          <p:nvPr/>
        </p:nvSpPr>
        <p:spPr>
          <a:xfrm>
            <a:off x="504825" y="6427172"/>
            <a:ext cx="7277100" cy="338554"/>
          </a:xfrm>
          <a:prstGeom prst="rect">
            <a:avLst/>
          </a:prstGeom>
        </p:spPr>
        <p:txBody>
          <a:bodyPr wrap="square">
            <a:spAutoFit/>
          </a:bodyPr>
          <a:lstStyle/>
          <a:p>
            <a:r>
              <a:rPr lang="en-GB" sz="800" dirty="0">
                <a:latin typeface="Arial" panose="020B0604020202020204" pitchFamily="34" charset="0"/>
                <a:cs typeface="Arial" panose="020B0604020202020204" pitchFamily="34" charset="0"/>
              </a:rPr>
              <a:t>Q6. Have you lived in or do you currently live in the district</a:t>
            </a:r>
            <a:r>
              <a:rPr lang="en-GB" sz="800" dirty="0" smtClean="0">
                <a:latin typeface="Arial" panose="020B0604020202020204" pitchFamily="34" charset="0"/>
                <a:cs typeface="Arial" panose="020B0604020202020204" pitchFamily="34" charset="0"/>
              </a:rPr>
              <a:t>?/</a:t>
            </a:r>
            <a:r>
              <a:rPr lang="en-GB" sz="800" dirty="0">
                <a:latin typeface="Arial" panose="020B0604020202020204" pitchFamily="34" charset="0"/>
                <a:cs typeface="Arial" panose="020B0604020202020204" pitchFamily="34" charset="0"/>
              </a:rPr>
              <a:t>Q7. Have you or do you currently work/study in the Winchester district</a:t>
            </a:r>
            <a:r>
              <a:rPr lang="en-GB" sz="800" dirty="0" smtClean="0">
                <a:latin typeface="Arial" panose="020B0604020202020204" pitchFamily="34" charset="0"/>
                <a:cs typeface="Arial" panose="020B0604020202020204" pitchFamily="34" charset="0"/>
              </a:rPr>
              <a:t>?/ </a:t>
            </a:r>
            <a:r>
              <a:rPr lang="en-GB" sz="800" dirty="0">
                <a:latin typeface="Arial" panose="020B0604020202020204" pitchFamily="34" charset="0"/>
                <a:cs typeface="Arial" panose="020B0604020202020204" pitchFamily="34" charset="0"/>
              </a:rPr>
              <a:t>Q8. Do you have a village or parish local </a:t>
            </a:r>
            <a:r>
              <a:rPr lang="en-GB" sz="800" dirty="0" smtClean="0">
                <a:latin typeface="Arial" panose="020B0604020202020204" pitchFamily="34" charset="0"/>
                <a:cs typeface="Arial" panose="020B0604020202020204" pitchFamily="34" charset="0"/>
              </a:rPr>
              <a:t>connection? Base </a:t>
            </a:r>
            <a:r>
              <a:rPr lang="en-GB" sz="800" dirty="0">
                <a:latin typeface="Arial" panose="020B0604020202020204" pitchFamily="34" charset="0"/>
                <a:cs typeface="Arial" panose="020B0604020202020204" pitchFamily="34" charset="0"/>
              </a:rPr>
              <a:t>all (</a:t>
            </a:r>
            <a:r>
              <a:rPr lang="en-GB" sz="800" dirty="0" smtClean="0">
                <a:latin typeface="Arial" panose="020B0604020202020204" pitchFamily="34" charset="0"/>
                <a:cs typeface="Arial" panose="020B0604020202020204" pitchFamily="34" charset="0"/>
              </a:rPr>
              <a:t>n=491)</a:t>
            </a:r>
            <a:endParaRPr lang="en-GB" sz="800" dirty="0">
              <a:latin typeface="Arial" panose="020B0604020202020204" pitchFamily="34" charset="0"/>
              <a:cs typeface="Arial" panose="020B060402020202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4177093863"/>
              </p:ext>
            </p:extLst>
          </p:nvPr>
        </p:nvGraphicFramePr>
        <p:xfrm>
          <a:off x="361951" y="1038225"/>
          <a:ext cx="2514600" cy="52197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ext uri="{D42A27DB-BD31-4B8C-83A1-F6EECF244321}">
                <p14:modId xmlns:p14="http://schemas.microsoft.com/office/powerpoint/2010/main" val="2193907642"/>
              </p:ext>
            </p:extLst>
          </p:nvPr>
        </p:nvGraphicFramePr>
        <p:xfrm>
          <a:off x="3247126" y="1038225"/>
          <a:ext cx="2516400" cy="52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3128676533"/>
              </p:ext>
            </p:extLst>
          </p:nvPr>
        </p:nvGraphicFramePr>
        <p:xfrm>
          <a:off x="6134100" y="1038225"/>
          <a:ext cx="2516400" cy="522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24670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OWNING PROPERTY IN THE WINCHESTER DISTRICT</a:t>
            </a:r>
            <a:endParaRPr lang="en-GB" b="1" dirty="0"/>
          </a:p>
        </p:txBody>
      </p:sp>
    </p:spTree>
    <p:extLst>
      <p:ext uri="{BB962C8B-B14F-4D97-AF65-F5344CB8AC3E}">
        <p14:creationId xmlns:p14="http://schemas.microsoft.com/office/powerpoint/2010/main" val="3420185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BARRIERS TO MOVING INTO YOUR OWN HOME IN THE WINCHESTER DISTRICT</a:t>
            </a:r>
            <a:endParaRPr lang="en-GB" dirty="0"/>
          </a:p>
        </p:txBody>
      </p:sp>
      <p:pic>
        <p:nvPicPr>
          <p:cNvPr id="6" name="Content Placeholder 5"/>
          <p:cNvPicPr>
            <a:picLocks noGrp="1" noChangeAspect="1"/>
          </p:cNvPicPr>
          <p:nvPr>
            <p:ph idx="1"/>
          </p:nvPr>
        </p:nvPicPr>
        <p:blipFill>
          <a:blip r:embed="rId2"/>
          <a:stretch>
            <a:fillRect/>
          </a:stretch>
        </p:blipFill>
        <p:spPr>
          <a:xfrm>
            <a:off x="1530843" y="1334210"/>
            <a:ext cx="5758600" cy="4588304"/>
          </a:xfrm>
          <a:prstGeom prst="rect">
            <a:avLst/>
          </a:prstGeom>
        </p:spPr>
      </p:pic>
      <p:sp>
        <p:nvSpPr>
          <p:cNvPr id="5" name="TextBox 4"/>
          <p:cNvSpPr txBox="1"/>
          <p:nvPr/>
        </p:nvSpPr>
        <p:spPr>
          <a:xfrm>
            <a:off x="28575" y="6502628"/>
            <a:ext cx="5848076" cy="338554"/>
          </a:xfrm>
          <a:prstGeom prst="rect">
            <a:avLst/>
          </a:prstGeom>
          <a:noFill/>
        </p:spPr>
        <p:txBody>
          <a:bodyPr wrap="none" rtlCol="0">
            <a:spAutoFit/>
          </a:bodyPr>
          <a:lstStyle/>
          <a:p>
            <a:r>
              <a:rPr lang="en-GB" sz="800" dirty="0" smtClean="0">
                <a:latin typeface="Arial" panose="020B0604020202020204" pitchFamily="34" charset="0"/>
                <a:cs typeface="Arial" panose="020B0604020202020204" pitchFamily="34" charset="0"/>
              </a:rPr>
              <a:t>Q9. Which of the following are the main barriers to moving into your own home in the Winchester City Council district area?</a:t>
            </a:r>
          </a:p>
          <a:p>
            <a:r>
              <a:rPr lang="en-GB" sz="800" dirty="0" smtClean="0">
                <a:latin typeface="Arial" panose="020B0604020202020204" pitchFamily="34" charset="0"/>
                <a:cs typeface="Arial" panose="020B0604020202020204" pitchFamily="34" charset="0"/>
              </a:rPr>
              <a:t>Base: All (n=490)</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997734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itle and Back pag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9A93FAD-4F30-774A-A8B6-55AB5E46AAA1}" vid="{FD38E099-FD1A-9D45-97B2-B33D5BC0A1BC}"/>
    </a:ext>
  </a:extLst>
</a:theme>
</file>

<file path=ppt/theme/theme2.xml><?xml version="1.0" encoding="utf-8"?>
<a:theme xmlns:a="http://schemas.openxmlformats.org/drawingml/2006/main" name="2_Title and Back pag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9A93FAD-4F30-774A-A8B6-55AB5E46AAA1}" vid="{FD38E099-FD1A-9D45-97B2-B33D5BC0A1BC}"/>
    </a:ext>
  </a:extLst>
</a:theme>
</file>

<file path=ppt/theme/theme3.xml><?xml version="1.0" encoding="utf-8"?>
<a:theme xmlns:a="http://schemas.openxmlformats.org/drawingml/2006/main" name="Content pag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9A93FAD-4F30-774A-A8B6-55AB5E46AAA1}" vid="{FD38E099-FD1A-9D45-97B2-B33D5BC0A1BC}"/>
    </a:ext>
  </a:extLst>
</a:theme>
</file>

<file path=ppt/theme/theme4.xml><?xml version="1.0" encoding="utf-8"?>
<a:theme xmlns:a="http://schemas.openxmlformats.org/drawingml/2006/main" name="3_Content pag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9A93FAD-4F30-774A-A8B6-55AB5E46AAA1}" vid="{FD38E099-FD1A-9D45-97B2-B33D5BC0A1BC}"/>
    </a:ext>
  </a:extLst>
</a:theme>
</file>

<file path=ppt/theme/theme5.xml><?xml version="1.0" encoding="utf-8"?>
<a:theme xmlns:a="http://schemas.openxmlformats.org/drawingml/2006/main" name="1_Content pag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9A93FAD-4F30-774A-A8B6-55AB5E46AAA1}" vid="{FD38E099-FD1A-9D45-97B2-B33D5BC0A1BC}"/>
    </a:ext>
  </a:extLst>
</a:theme>
</file>

<file path=ppt/theme/theme6.xml><?xml version="1.0" encoding="utf-8"?>
<a:theme xmlns:a="http://schemas.openxmlformats.org/drawingml/2006/main" name="2_Content pag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9A93FAD-4F30-774A-A8B6-55AB5E46AAA1}" vid="{FD38E099-FD1A-9D45-97B2-B33D5BC0A1BC}"/>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999b578-d5d0-4f8f-9bed-b07defd2d689">
      <Value>13825</Value>
    </TaxCatchAll>
    <Original_x0020_Document_x0020_Date xmlns="d999b578-d5d0-4f8f-9bed-b07defd2d689">2021-03-03T00:00:00+00:00</Original_x0020_Document_x0020_Date>
    <TaxKeywordTaxHTField xmlns="d999b578-d5d0-4f8f-9bed-b07defd2d689">
      <Terms xmlns="http://schemas.microsoft.com/office/infopath/2007/PartnerControls"/>
    </TaxKeywordTaxHTField>
    <Team xmlns="d999b578-d5d0-4f8f-9bed-b07defd2d689">Housing</Team>
    <Meeting_x0020_Date xmlns="d999b578-d5d0-4f8f-9bed-b07defd2d689" xsi:nil="true"/>
    <Project_x0020_Period xmlns="d999b578-d5d0-4f8f-9bed-b07defd2d689">Oct 2020 - March 2021</Project_x0020_Period>
    <Financial_x0020_Year xmlns="d999b578-d5d0-4f8f-9bed-b07defd2d689" xsi:nil="true"/>
    <Project_x0020_Status xmlns="d999b578-d5d0-4f8f-9bed-b07defd2d689">Active</Project_x0020_Status>
    <Project_x0020_Number xmlns="d999b578-d5d0-4f8f-9bed-b07defd2d689" xsi:nil="true"/>
    <c0157b99c92b481aa19619b6b9d734a7 xmlns="d999b578-d5d0-4f8f-9bed-b07defd2d689">
      <Terms xmlns="http://schemas.microsoft.com/office/infopath/2007/PartnerControls">
        <TermInfo xmlns="http://schemas.microsoft.com/office/infopath/2007/PartnerControls">
          <TermName xmlns="http://schemas.microsoft.com/office/infopath/2007/PartnerControls">Supporting Information</TermName>
          <TermId xmlns="http://schemas.microsoft.com/office/infopath/2007/PartnerControls">11caae80-7126-4605-b44c-2f330e42a38e</TermId>
        </TermInfo>
      </Terms>
    </c0157b99c92b481aa19619b6b9d734a7>
    <Project_x0020_Manager xmlns="d999b578-d5d0-4f8f-9bed-b07defd2d689">
      <UserInfo>
        <DisplayName>Janette Palmer</DisplayName>
        <AccountId>26</AccountId>
        <AccountType/>
      </UserInfo>
    </Project_x0020_Manager>
  </documentManagement>
</p:properties>
</file>

<file path=customXml/item2.xml><?xml version="1.0" encoding="utf-8"?>
<ct:contentTypeSchema xmlns:ct="http://schemas.microsoft.com/office/2006/metadata/contentType" xmlns:ma="http://schemas.microsoft.com/office/2006/metadata/properties/metaAttributes" ct:_="" ma:_="" ma:contentTypeName="DMS Standard" ma:contentTypeID="0x010100CEAE8E58330BC7489DDED2FF0BB24BAA00CCCC4F51AA99F44481A6FBFCAFB29DDE" ma:contentTypeVersion="50" ma:contentTypeDescription="" ma:contentTypeScope="" ma:versionID="7a4cbf91524e06e389bae8442e1e9a2e">
  <xsd:schema xmlns:xsd="http://www.w3.org/2001/XMLSchema" xmlns:xs="http://www.w3.org/2001/XMLSchema" xmlns:p="http://schemas.microsoft.com/office/2006/metadata/properties" xmlns:ns2="d999b578-d5d0-4f8f-9bed-b07defd2d689" targetNamespace="http://schemas.microsoft.com/office/2006/metadata/properties" ma:root="true" ma:fieldsID="49e625b00b0d1449ef1b17f8d106b0d1" ns2:_="">
    <xsd:import namespace="d999b578-d5d0-4f8f-9bed-b07defd2d689"/>
    <xsd:element name="properties">
      <xsd:complexType>
        <xsd:sequence>
          <xsd:element name="documentManagement">
            <xsd:complexType>
              <xsd:all>
                <xsd:element ref="ns2:TaxCatchAll" minOccurs="0"/>
                <xsd:element ref="ns2:TaxCatchAllLabel" minOccurs="0"/>
                <xsd:element ref="ns2:TaxKeywordTaxHTField" minOccurs="0"/>
                <xsd:element ref="ns2:Original_x0020_Document_x0020_Date" minOccurs="0"/>
                <xsd:element ref="ns2:c0157b99c92b481aa19619b6b9d734a7" minOccurs="0"/>
                <xsd:element ref="ns2:Project_x0020_Manager" minOccurs="0"/>
                <xsd:element ref="ns2:Project_x0020_Period" minOccurs="0"/>
                <xsd:element ref="ns2:Project_x0020_Status" minOccurs="0"/>
                <xsd:element ref="ns2:Project_x0020_Number" minOccurs="0"/>
                <xsd:element ref="ns2:Team" minOccurs="0"/>
                <xsd:element ref="ns2:Meeting_x0020_Date" minOccurs="0"/>
                <xsd:element ref="ns2:Financial_x0020_Year"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99b578-d5d0-4f8f-9bed-b07defd2d689"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fe6962cb-8fe9-4f25-a203-557e74bf6759}" ma:internalName="TaxCatchAll" ma:readOnly="false" ma:showField="CatchAllData" ma:web="d999b578-d5d0-4f8f-9bed-b07defd2d689">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fe6962cb-8fe9-4f25-a203-557e74bf6759}" ma:internalName="TaxCatchAllLabel" ma:readOnly="true" ma:showField="CatchAllDataLabel" ma:web="d999b578-d5d0-4f8f-9bed-b07defd2d689">
      <xsd:complexType>
        <xsd:complexContent>
          <xsd:extension base="dms:MultiChoiceLookup">
            <xsd:sequence>
              <xsd:element name="Value" type="dms:Lookup" maxOccurs="unbounded" minOccurs="0" nillable="true"/>
            </xsd:sequence>
          </xsd:extension>
        </xsd:complexContent>
      </xsd:complexType>
    </xsd:element>
    <xsd:element name="TaxKeywordTaxHTField" ma:index="10" nillable="true" ma:taxonomy="true" ma:internalName="TaxKeywordTaxHTField" ma:taxonomyFieldName="TaxKeyword" ma:displayName="Reference" ma:readOnly="false" ma:fieldId="{23f27201-bee3-471e-b2e7-b64fd8b7ca38}" ma:taxonomyMulti="true" ma:sspId="e64b0df6-c67a-4e60-92fc-ee34611ae5bc" ma:termSetId="00000000-0000-0000-0000-000000000000" ma:anchorId="00000000-0000-0000-0000-000000000000" ma:open="true" ma:isKeyword="true">
      <xsd:complexType>
        <xsd:sequence>
          <xsd:element ref="pc:Terms" minOccurs="0" maxOccurs="1"/>
        </xsd:sequence>
      </xsd:complexType>
    </xsd:element>
    <xsd:element name="Original_x0020_Document_x0020_Date" ma:index="12" nillable="true" ma:displayName="Original Document Date" ma:default="[today]" ma:format="DateOnly" ma:internalName="Original_x0020_Document_x0020_Date" ma:readOnly="false">
      <xsd:simpleType>
        <xsd:restriction base="dms:DateTime"/>
      </xsd:simpleType>
    </xsd:element>
    <xsd:element name="c0157b99c92b481aa19619b6b9d734a7" ma:index="13" ma:taxonomy="true" ma:internalName="c0157b99c92b481aa19619b6b9d734a7" ma:taxonomyFieldName="Project_x0020_Category" ma:displayName="Project Category" ma:readOnly="false" ma:fieldId="{c0157b99-c92b-481a-a196-19b6b9d734a7}" ma:sspId="e64b0df6-c67a-4e60-92fc-ee34611ae5bc" ma:termSetId="8451bcc3-e84e-43c4-99e5-6b62528a9a54" ma:anchorId="fabb398a-a199-4482-87ab-54de0ce6fee0" ma:open="false" ma:isKeyword="false">
      <xsd:complexType>
        <xsd:sequence>
          <xsd:element ref="pc:Terms" minOccurs="0" maxOccurs="1"/>
        </xsd:sequence>
      </xsd:complexType>
    </xsd:element>
    <xsd:element name="Project_x0020_Manager" ma:index="15" nillable="true" ma:displayName="Project Manager" ma:hidden="true" ma:list="UserInfo" ma:SharePointGroup="0" ma:internalName="Project_x0020_Manag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ject_x0020_Period" ma:index="16" nillable="true" ma:displayName="Project Period" ma:hidden="true" ma:internalName="Project_x0020_Period" ma:readOnly="false">
      <xsd:simpleType>
        <xsd:restriction base="dms:Text">
          <xsd:maxLength value="255"/>
        </xsd:restriction>
      </xsd:simpleType>
    </xsd:element>
    <xsd:element name="Project_x0020_Status" ma:index="17" nillable="true" ma:displayName="Project Status" ma:format="Dropdown" ma:hidden="true" ma:internalName="Project_x0020_Status" ma:readOnly="false">
      <xsd:simpleType>
        <xsd:restriction base="dms:Choice">
          <xsd:enumeration value="Active"/>
          <xsd:enumeration value="Completed"/>
          <xsd:enumeration value="Scheduled"/>
        </xsd:restriction>
      </xsd:simpleType>
    </xsd:element>
    <xsd:element name="Project_x0020_Number" ma:index="18" nillable="true" ma:displayName="Project Number" ma:hidden="true" ma:internalName="Project_x0020_Number" ma:readOnly="false">
      <xsd:simpleType>
        <xsd:restriction base="dms:Text">
          <xsd:maxLength value="255"/>
        </xsd:restriction>
      </xsd:simpleType>
    </xsd:element>
    <xsd:element name="Team" ma:index="19" nillable="true" ma:displayName="Team" ma:format="Dropdown" ma:hidden="true" ma:internalName="Team" ma:readOnly="false">
      <xsd:simpleType>
        <xsd:restriction base="dms:Choice">
          <xsd:enumeration value="Estates Services"/>
          <xsd:enumeration value="Health and Wellbeing"/>
          <xsd:enumeration value="Housing Advice"/>
          <xsd:enumeration value="Housing Allocations"/>
          <xsd:enumeration value="Housing Finance &amp; Resources"/>
          <xsd:enumeration value="Housing Policy &amp; Projects"/>
          <xsd:enumeration value="Income Services"/>
          <xsd:enumeration value="Leasehold Management"/>
          <xsd:enumeration value="New Homes"/>
          <xsd:enumeration value="Private Sector Housing"/>
          <xsd:enumeration value="Property Services"/>
          <xsd:enumeration value="Rents"/>
          <xsd:enumeration value="Sheltered Services"/>
          <xsd:enumeration value="Sport and Physical Activity"/>
          <xsd:enumeration value="Temporary Accommodation"/>
          <xsd:enumeration value="Tenancy Services"/>
          <xsd:enumeration value="Tenancy Sustainment"/>
          <xsd:enumeration value="Housing"/>
        </xsd:restriction>
      </xsd:simpleType>
    </xsd:element>
    <xsd:element name="Meeting_x0020_Date" ma:index="20" nillable="true" ma:displayName="Meeting Date" ma:format="DateOnly" ma:internalName="Meeting_x0020_Date" ma:readOnly="false">
      <xsd:simpleType>
        <xsd:restriction base="dms:DateTime"/>
      </xsd:simpleType>
    </xsd:element>
    <xsd:element name="Financial_x0020_Year" ma:index="21" nillable="true" ma:displayName="Financial Year" ma:format="Dropdown" ma:internalName="Financial_x0020_Year" ma:readOnly="false">
      <xsd:simpleType>
        <xsd:restriction base="dms:Choice">
          <xsd:enumeration value="2022-2023"/>
          <xsd:enumeration value="2021-2022"/>
          <xsd:enumeration value="2020-2021"/>
          <xsd:enumeration value="2019-2020"/>
          <xsd:enumeration value="2018-2019"/>
          <xsd:enumeration value="2017-2018"/>
          <xsd:enumeration value="2016-2017"/>
          <xsd:enumeration value="2015-2016"/>
          <xsd:enumeration value="2014-2015"/>
          <xsd:enumeration value="2013-2014"/>
          <xsd:enumeration value="2012-2013"/>
          <xsd:enumeration value="2011-2012"/>
          <xsd:enumeration value="2010-2011"/>
          <xsd:enumeration value="2009-2010"/>
        </xsd:restriction>
      </xsd:simple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787E78-F578-41DE-AD25-B5E4A724AD6B}">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d999b578-d5d0-4f8f-9bed-b07defd2d689"/>
    <ds:schemaRef ds:uri="http://www.w3.org/XML/1998/namespace"/>
  </ds:schemaRefs>
</ds:datastoreItem>
</file>

<file path=customXml/itemProps2.xml><?xml version="1.0" encoding="utf-8"?>
<ds:datastoreItem xmlns:ds="http://schemas.openxmlformats.org/officeDocument/2006/customXml" ds:itemID="{60CB6AE0-EB5E-4C22-B07E-DFD4051001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99b578-d5d0-4f8f-9bed-b07defd2d6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E2D12BA-DFD8-4258-9154-A4D9924EB8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Custom Design</Template>
  <TotalTime>7644</TotalTime>
  <Words>2480</Words>
  <Application>Microsoft Office PowerPoint</Application>
  <PresentationFormat>On-screen Show (4:3)</PresentationFormat>
  <Paragraphs>158</Paragraphs>
  <Slides>31</Slides>
  <Notes>0</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31</vt:i4>
      </vt:variant>
    </vt:vector>
  </HeadingPairs>
  <TitlesOfParts>
    <vt:vector size="40" baseType="lpstr">
      <vt:lpstr>Arial</vt:lpstr>
      <vt:lpstr>Calibri</vt:lpstr>
      <vt:lpstr>Calibri Light</vt:lpstr>
      <vt:lpstr>1_Title and Back page</vt:lpstr>
      <vt:lpstr>2_Title and Back page</vt:lpstr>
      <vt:lpstr>Content page</vt:lpstr>
      <vt:lpstr>3_Content page</vt:lpstr>
      <vt:lpstr>1_Content page</vt:lpstr>
      <vt:lpstr>2_Content page</vt:lpstr>
      <vt:lpstr>NEXT GENERATION WINCHESTER   SURVEY RESULTS  MARCH 2021</vt:lpstr>
      <vt:lpstr>Executive summary</vt:lpstr>
      <vt:lpstr>Who we spoke to </vt:lpstr>
      <vt:lpstr>Who we spoke to</vt:lpstr>
      <vt:lpstr>CONNECTION TO WINCHESTER DISTRICT</vt:lpstr>
      <vt:lpstr>WHAT IS YOUR POSTCODE?</vt:lpstr>
      <vt:lpstr>Local connections</vt:lpstr>
      <vt:lpstr>OWNING PROPERTY IN THE WINCHESTER DISTRICT</vt:lpstr>
      <vt:lpstr>BARRIERS TO MOVING INTO YOUR OWN HOME IN THE WINCHESTER DISTRICT</vt:lpstr>
      <vt:lpstr>AFFORDABILITY IS THE MAIN BARRIER FOR 18-35 YEAR OLDS TO MOVE INTO THEIR OWN HOME -  ALMOST TWO-THIRDS (65.3%) STATE THAT THE COST OF BUYING/ RENTING/ LOCATION OF AFFORDABLE HOUSING ARE OBSTABLES </vt:lpstr>
      <vt:lpstr>WHAT IS IMPORTANT WHEN CONSIDERING BUYING/RENTING IN THE WINCHESTER DISTRICT</vt:lpstr>
      <vt:lpstr>Again the cost of buying a renting is the main issue when thinking about buying in the district.  FEELING SAFE IS THE SECOND MOST IMPORTANT thing WHEN CONSIDERING BUYING/RENTING - 1 in 10 females and 18-22 year olds named it as an influencing factor. </vt:lpstr>
      <vt:lpstr>WHERE IN THE WINCHESTER CITY COUNCIL DISTRICT WOULD TO LIVE?</vt:lpstr>
      <vt:lpstr>NEARLY A QUARTER (23.6%) OF RESPONDENTS WOULD LIKE TO LIVE IN THE CITY. THIS FIGURE IS ALMOST THREE TIMES HIGHER THAN THE NEXT PREFERRED LOCATION.</vt:lpstr>
      <vt:lpstr>There are high Aspirations among 18-35 year olds TO OWN Property.</vt:lpstr>
      <vt:lpstr>Over half (53.0%) of 18-22 and Almost two-thirds (64.2%) of 23-27 year olds are currently saving to move out.    </vt:lpstr>
      <vt:lpstr>WHAT PROPERTY TYPE WOULD YOU BE LOOKING FOR?</vt:lpstr>
      <vt:lpstr>18-22 have more diverse property wants/ needs than older age groups.  The desire for more inside and outside space increases with age. </vt:lpstr>
      <vt:lpstr>Space is the most important aspect when choosing a house but it is more important to the 28-35 demographic.   Overall the next most important variables are parking and being close to amenities but younger respondents place more importance on Security and safety </vt:lpstr>
      <vt:lpstr>HELP TO BUY/ SHARED OWNERSHIP</vt:lpstr>
      <vt:lpstr>PowerPoint Presentation</vt:lpstr>
      <vt:lpstr>PowerPoint Presentation</vt:lpstr>
      <vt:lpstr>SUMMARY AND KEY THEMES</vt:lpstr>
      <vt:lpstr>Summary and key themes: affordability</vt:lpstr>
      <vt:lpstr>Summary and key themes: age</vt:lpstr>
      <vt:lpstr>Summary and key themes: help and support</vt:lpstr>
      <vt:lpstr>ADDITIONAL COMMENTS</vt:lpstr>
      <vt:lpstr>113 ADDITIONAL free text COMMENTS WERE received  OVER A THIRD OF These WERE ABOUT THE AFFORDABILITY OF BUYING AND RENTING IN THE DISTRICT. </vt:lpstr>
      <vt:lpstr>Selection of Free Text Comments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keywords/>
  <cp:lastModifiedBy>Denise Jenkins</cp:lastModifiedBy>
  <cp:revision>348</cp:revision>
  <cp:lastPrinted>2019-05-10T14:45:27Z</cp:lastPrinted>
  <dcterms:created xsi:type="dcterms:W3CDTF">2018-09-25T14:32:07Z</dcterms:created>
  <dcterms:modified xsi:type="dcterms:W3CDTF">2021-06-15T08:50:30Z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0x010100CEAE8E58330BC7489DDED2FF0BB24BAA00CCCC4F51AA99F44481A6FBFCAFB29DDE</vt:lpwstr>
  </property>
  <property fmtid="{D5CDD505-2E9C-101B-9397-08002B2CF9AE}" pid="3" name="_dlc_DocIdItemGuid">
    <vt:lpwstr>0af4eada-ea57-4637-a202-cb46c2852914</vt:lpwstr>
  </property>
  <property fmtid="{D5CDD505-2E9C-101B-9397-08002B2CF9AE}" pid="4" name="Reference">
    <vt:lpwstr/>
  </property>
  <property fmtid="{D5CDD505-2E9C-101B-9397-08002B2CF9AE}" pid="5" name="TaxKeyword">
    <vt:lpwstr/>
  </property>
  <property fmtid="{D5CDD505-2E9C-101B-9397-08002B2CF9AE}" pid="6" name="Policy Work Set Category">
    <vt:lpwstr>463;#Report or Survey|9e41828f-8e0d-4eea-82f4-7170ed109423</vt:lpwstr>
  </property>
  <property fmtid="{D5CDD505-2E9C-101B-9397-08002B2CF9AE}" pid="7" name="Project Category">
    <vt:lpwstr>13825;#Supporting Information|11caae80-7126-4605-b44c-2f330e42a38e</vt:lpwstr>
  </property>
</Properties>
</file>