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8.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9.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0.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1.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2.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3.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4.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5.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6.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7.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8.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9.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0.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1.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2.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3.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4.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25.xml" ContentType="application/vnd.openxmlformats-officedocument.themeOverr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26.xml" ContentType="application/vnd.openxmlformats-officedocument.themeOverr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27.xml" ContentType="application/vnd.openxmlformats-officedocument.themeOverr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28.xml" ContentType="application/vnd.openxmlformats-officedocument.themeOverr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29.xml" ContentType="application/vnd.openxmlformats-officedocument.themeOverr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30.xml" ContentType="application/vnd.openxmlformats-officedocument.themeOverr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3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6"/>
    <p:sldMasterId id="2147483713" r:id="rId7"/>
    <p:sldMasterId id="2147483673" r:id="rId8"/>
    <p:sldMasterId id="2147483715" r:id="rId9"/>
    <p:sldMasterId id="2147483696" r:id="rId10"/>
    <p:sldMasterId id="2147483704" r:id="rId11"/>
  </p:sldMasterIdLst>
  <p:notesMasterIdLst>
    <p:notesMasterId r:id="rId28"/>
  </p:notesMasterIdLst>
  <p:sldIdLst>
    <p:sldId id="259" r:id="rId12"/>
    <p:sldId id="260" r:id="rId13"/>
    <p:sldId id="264" r:id="rId14"/>
    <p:sldId id="265" r:id="rId15"/>
    <p:sldId id="266" r:id="rId16"/>
    <p:sldId id="268" r:id="rId17"/>
    <p:sldId id="269" r:id="rId18"/>
    <p:sldId id="270" r:id="rId19"/>
    <p:sldId id="267" r:id="rId20"/>
    <p:sldId id="271" r:id="rId21"/>
    <p:sldId id="272" r:id="rId22"/>
    <p:sldId id="273" r:id="rId23"/>
    <p:sldId id="274" r:id="rId24"/>
    <p:sldId id="275" r:id="rId25"/>
    <p:sldId id="276" r:id="rId26"/>
    <p:sldId id="277" r:id="rId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98989A"/>
    <a:srgbClr val="7D22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02"/>
    <p:restoredTop sz="94674"/>
  </p:normalViewPr>
  <p:slideViewPr>
    <p:cSldViewPr snapToGrid="0" snapToObjects="1">
      <p:cViewPr varScale="1">
        <p:scale>
          <a:sx n="115" d="100"/>
          <a:sy n="115" d="100"/>
        </p:scale>
        <p:origin x="10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2.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10" Type="http://schemas.openxmlformats.org/officeDocument/2006/relationships/slideMaster" Target="slideMasters/slideMaster5.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7.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8.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9.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0.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1.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2.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3.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4.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6.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17.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18.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19.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0.xlsx"/></Relationships>
</file>

<file path=ppt/charts/_rels/chart25.xml.rels><?xml version="1.0" encoding="UTF-8" standalone="yes"?>
<Relationships xmlns="http://schemas.openxmlformats.org/package/2006/relationships"><Relationship Id="rId3" Type="http://schemas.openxmlformats.org/officeDocument/2006/relationships/oleObject" Target="http://sharepoint/sites/builtenvironment/LOST%20Sites/King%20George%205th%20Ground/KGV%20Consultation%20Responses%20March%202021.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1.xlsx"/></Relationships>
</file>

<file path=ppt/charts/_rels/chart27.xml.rels><?xml version="1.0" encoding="UTF-8" standalone="yes"?>
<Relationships xmlns="http://schemas.openxmlformats.org/package/2006/relationships"><Relationship Id="rId3" Type="http://schemas.openxmlformats.org/officeDocument/2006/relationships/oleObject" Target="http://sharepoint/sites/builtenvironment/LOST%20Sites/King%20George%205th%20Ground/KGV%20Consultation%20Responses%20March%202021.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2.xlsx"/></Relationships>
</file>

<file path=ppt/charts/_rels/chart29.xml.rels><?xml version="1.0" encoding="UTF-8" standalone="yes"?>
<Relationships xmlns="http://schemas.openxmlformats.org/package/2006/relationships"><Relationship Id="rId3" Type="http://schemas.openxmlformats.org/officeDocument/2006/relationships/oleObject" Target="http://sharepoint/sites/builtenvironment/LOST%20Sites/King%20George%205th%20Ground/KGV%20Consultation%20Responses%20March%202021.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3.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24.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25.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26.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27.xlsx"/></Relationships>
</file>

<file path=ppt/charts/_rels/chart35.xml.rels><?xml version="1.0" encoding="UTF-8" standalone="yes"?>
<Relationships xmlns="http://schemas.openxmlformats.org/package/2006/relationships"><Relationship Id="rId3" Type="http://schemas.openxmlformats.org/officeDocument/2006/relationships/oleObject" Target="http://sharepoint/sites/builtenvironment/LOST%20Sites/King%20George%205th%20Ground/KGV%20Consultation%20Responses%20March%202021.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http://sharepoint/sites/builtenvironment/LOST%20Sites/King%20George%205th%20Ground/KGV%20Consultation%20Responses%20March%202021.xlsx"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29.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30.xlsx"/></Relationships>
</file>

<file path=ppt/charts/_rels/chart4.xml.rels><?xml version="1.0" encoding="UTF-8" standalone="yes"?>
<Relationships xmlns="http://schemas.openxmlformats.org/package/2006/relationships"><Relationship Id="rId3" Type="http://schemas.openxmlformats.org/officeDocument/2006/relationships/oleObject" Target="http://sharepoint/sites/builtenvironment/LOST%20Sites/King%20George%205th%20Ground/KGV%20Consultation%20Responses%20March%202021.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http://sharepoint/sites/builtenvironment/LOST%20Sites/King%20George%205th%20Ground/KGV%20Consultation%20Responses%20March%202021.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http://sharepoint/sites/builtenvironment/LOST%20Sites/King%20George%205th%20Ground/KGV%20Consultation%20Responses%20March%202021.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package" Target="../embeddings/Microsoft_Excel_Worksheet3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oleObject" Target="http://sharepoint/sites/builtenvironment/LOST%20Sites/King%20George%205th%20Ground/KGV%20Consultation%20Responses%20March%20202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oleObject" Target="http://sharepoint/sites/builtenvironment/LOST%20Sites/King%20George%205th%20Ground/KGV%20Consultation%20Responses%20March%20202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Age </a:t>
            </a:r>
            <a:r>
              <a:rPr lang="en-GB" dirty="0" smtClean="0"/>
              <a:t>of respondents</a:t>
            </a:r>
            <a:endParaRPr lang="en-GB"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E7A-4B94-A039-D8AB8272D9D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E7A-4B94-A039-D8AB8272D9D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E7A-4B94-A039-D8AB8272D9D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E7A-4B94-A039-D8AB8272D9D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E7A-4B94-A039-D8AB8272D9D2}"/>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Summary!$B$19:$B$23</c:f>
              <c:strCache>
                <c:ptCount val="5"/>
                <c:pt idx="0">
                  <c:v>Under 10yrs </c:v>
                </c:pt>
                <c:pt idx="1">
                  <c:v>11 - 19 yrs</c:v>
                </c:pt>
                <c:pt idx="2">
                  <c:v>20 - 40 yrs </c:v>
                </c:pt>
                <c:pt idx="3">
                  <c:v>40 - 59 yrs</c:v>
                </c:pt>
                <c:pt idx="4">
                  <c:v>60+ yrs</c:v>
                </c:pt>
              </c:strCache>
            </c:strRef>
          </c:cat>
          <c:val>
            <c:numRef>
              <c:f>Summary!$C$19:$C$23</c:f>
              <c:numCache>
                <c:formatCode>General</c:formatCode>
                <c:ptCount val="5"/>
                <c:pt idx="0">
                  <c:v>2</c:v>
                </c:pt>
                <c:pt idx="1">
                  <c:v>15</c:v>
                </c:pt>
                <c:pt idx="2">
                  <c:v>57</c:v>
                </c:pt>
                <c:pt idx="3">
                  <c:v>66</c:v>
                </c:pt>
                <c:pt idx="4">
                  <c:v>23</c:v>
                </c:pt>
              </c:numCache>
            </c:numRef>
          </c:val>
          <c:extLst>
            <c:ext xmlns:c16="http://schemas.microsoft.com/office/drawing/2014/chart" uri="{C3380CC4-5D6E-409C-BE32-E72D297353CC}">
              <c16:uniqueId val="{0000000A-3E7A-4B94-A039-D8AB8272D9D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Plant wildflowers on the grass area opposite the play area</a:t>
            </a:r>
            <a:r>
              <a:rPr lang="en-GB" sz="1400" b="0" i="0" u="none" strike="noStrike" baseline="0"/>
              <a:t> </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3">
                <a:lumMod val="75000"/>
              </a:schemeClr>
            </a:solidFill>
            <a:ln>
              <a:noFill/>
            </a:ln>
            <a:effectLst/>
          </c:spPr>
          <c:invertIfNegative val="0"/>
          <c:cat>
            <c:strRef>
              <c:f>Entrance!$B$61:$B$66</c:f>
              <c:strCache>
                <c:ptCount val="6"/>
                <c:pt idx="0">
                  <c:v>Strongly agree</c:v>
                </c:pt>
                <c:pt idx="1">
                  <c:v>Agree</c:v>
                </c:pt>
                <c:pt idx="2">
                  <c:v>Neither agree nor disagree</c:v>
                </c:pt>
                <c:pt idx="3">
                  <c:v>Disagree</c:v>
                </c:pt>
                <c:pt idx="4">
                  <c:v>Strongly disagree</c:v>
                </c:pt>
                <c:pt idx="5">
                  <c:v>Not Answered</c:v>
                </c:pt>
              </c:strCache>
            </c:strRef>
          </c:cat>
          <c:val>
            <c:numRef>
              <c:f>Entrance!$C$61:$C$66</c:f>
              <c:numCache>
                <c:formatCode>General</c:formatCode>
                <c:ptCount val="6"/>
                <c:pt idx="0">
                  <c:v>66</c:v>
                </c:pt>
                <c:pt idx="1">
                  <c:v>42</c:v>
                </c:pt>
                <c:pt idx="2">
                  <c:v>19</c:v>
                </c:pt>
                <c:pt idx="3">
                  <c:v>3</c:v>
                </c:pt>
                <c:pt idx="4">
                  <c:v>2</c:v>
                </c:pt>
                <c:pt idx="5">
                  <c:v>31</c:v>
                </c:pt>
              </c:numCache>
            </c:numRef>
          </c:val>
          <c:extLst>
            <c:ext xmlns:c16="http://schemas.microsoft.com/office/drawing/2014/chart" uri="{C3380CC4-5D6E-409C-BE32-E72D297353CC}">
              <c16:uniqueId val="{00000000-CBC0-479F-A6D8-D2F2B9FDE0D1}"/>
            </c:ext>
          </c:extLst>
        </c:ser>
        <c:dLbls>
          <c:showLegendKey val="0"/>
          <c:showVal val="0"/>
          <c:showCatName val="0"/>
          <c:showSerName val="0"/>
          <c:showPercent val="0"/>
          <c:showBubbleSize val="0"/>
        </c:dLbls>
        <c:gapWidth val="219"/>
        <c:overlap val="-27"/>
        <c:axId val="510028888"/>
        <c:axId val="510029216"/>
      </c:barChart>
      <c:catAx>
        <c:axId val="510028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029216"/>
        <c:crosses val="autoZero"/>
        <c:auto val="1"/>
        <c:lblAlgn val="ctr"/>
        <c:lblOffset val="100"/>
        <c:noMultiLvlLbl val="0"/>
      </c:catAx>
      <c:valAx>
        <c:axId val="510029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028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Plant trees along the road in front of the play area to continue tree line and provide shade</a:t>
            </a:r>
            <a:r>
              <a:rPr lang="en-GB" sz="1400" b="0" i="0" u="none" strike="noStrike" baseline="0"/>
              <a:t> </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Entrance!$B$70:$B$75</c:f>
              <c:strCache>
                <c:ptCount val="6"/>
                <c:pt idx="0">
                  <c:v>Strongly agree</c:v>
                </c:pt>
                <c:pt idx="1">
                  <c:v>Agree</c:v>
                </c:pt>
                <c:pt idx="2">
                  <c:v>Neither agree nor disagree</c:v>
                </c:pt>
                <c:pt idx="3">
                  <c:v>Disagree</c:v>
                </c:pt>
                <c:pt idx="4">
                  <c:v>Strongly disagree</c:v>
                </c:pt>
                <c:pt idx="5">
                  <c:v>Not Answered</c:v>
                </c:pt>
              </c:strCache>
            </c:strRef>
          </c:cat>
          <c:val>
            <c:numRef>
              <c:f>Entrance!$C$70:$C$75</c:f>
              <c:numCache>
                <c:formatCode>General</c:formatCode>
                <c:ptCount val="6"/>
                <c:pt idx="0">
                  <c:v>67</c:v>
                </c:pt>
                <c:pt idx="1">
                  <c:v>48</c:v>
                </c:pt>
                <c:pt idx="2">
                  <c:v>10</c:v>
                </c:pt>
                <c:pt idx="3">
                  <c:v>5</c:v>
                </c:pt>
                <c:pt idx="4">
                  <c:v>3</c:v>
                </c:pt>
                <c:pt idx="5">
                  <c:v>30</c:v>
                </c:pt>
              </c:numCache>
            </c:numRef>
          </c:val>
          <c:extLst>
            <c:ext xmlns:c16="http://schemas.microsoft.com/office/drawing/2014/chart" uri="{C3380CC4-5D6E-409C-BE32-E72D297353CC}">
              <c16:uniqueId val="{00000000-BF0F-47C7-BA30-E259DB766FBA}"/>
            </c:ext>
          </c:extLst>
        </c:ser>
        <c:dLbls>
          <c:showLegendKey val="0"/>
          <c:showVal val="0"/>
          <c:showCatName val="0"/>
          <c:showSerName val="0"/>
          <c:showPercent val="0"/>
          <c:showBubbleSize val="0"/>
        </c:dLbls>
        <c:gapWidth val="219"/>
        <c:overlap val="-27"/>
        <c:axId val="643899280"/>
        <c:axId val="643898624"/>
      </c:barChart>
      <c:catAx>
        <c:axId val="64389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898624"/>
        <c:crosses val="autoZero"/>
        <c:auto val="1"/>
        <c:lblAlgn val="ctr"/>
        <c:lblOffset val="100"/>
        <c:noMultiLvlLbl val="0"/>
      </c:catAx>
      <c:valAx>
        <c:axId val="643898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899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Entrance</a:t>
            </a:r>
            <a:r>
              <a:rPr lang="en-GB" b="1" baseline="0"/>
              <a:t> to the site requires improvement</a:t>
            </a:r>
            <a:endParaRPr lang="en-GB"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641050480"/>
        <c:axId val="641050152"/>
      </c:barChart>
      <c:catAx>
        <c:axId val="64105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050152"/>
        <c:crosses val="autoZero"/>
        <c:auto val="1"/>
        <c:lblAlgn val="ctr"/>
        <c:lblOffset val="100"/>
        <c:noMultiLvlLbl val="0"/>
      </c:catAx>
      <c:valAx>
        <c:axId val="641050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050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Provide benches at the top of the site under existing tree line</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'Whole Site'!$B$6:$B$11</c:f>
              <c:strCache>
                <c:ptCount val="6"/>
                <c:pt idx="0">
                  <c:v>Strongly agree</c:v>
                </c:pt>
                <c:pt idx="1">
                  <c:v>Agree</c:v>
                </c:pt>
                <c:pt idx="2">
                  <c:v>Neither agree nor disagree</c:v>
                </c:pt>
                <c:pt idx="3">
                  <c:v>Disagree</c:v>
                </c:pt>
                <c:pt idx="4">
                  <c:v>Strongly disagree</c:v>
                </c:pt>
                <c:pt idx="5">
                  <c:v>Not Answered</c:v>
                </c:pt>
              </c:strCache>
            </c:strRef>
          </c:cat>
          <c:val>
            <c:numRef>
              <c:f>'Whole Site'!$C$6:$C$11</c:f>
              <c:numCache>
                <c:formatCode>General</c:formatCode>
                <c:ptCount val="6"/>
                <c:pt idx="0">
                  <c:v>55</c:v>
                </c:pt>
                <c:pt idx="1">
                  <c:v>57</c:v>
                </c:pt>
                <c:pt idx="2">
                  <c:v>12</c:v>
                </c:pt>
                <c:pt idx="3">
                  <c:v>3</c:v>
                </c:pt>
                <c:pt idx="4">
                  <c:v>3</c:v>
                </c:pt>
                <c:pt idx="5">
                  <c:v>33</c:v>
                </c:pt>
              </c:numCache>
            </c:numRef>
          </c:val>
          <c:extLst>
            <c:ext xmlns:c16="http://schemas.microsoft.com/office/drawing/2014/chart" uri="{C3380CC4-5D6E-409C-BE32-E72D297353CC}">
              <c16:uniqueId val="{00000000-A6E5-4ED1-8292-E5BE8D66B15F}"/>
            </c:ext>
          </c:extLst>
        </c:ser>
        <c:dLbls>
          <c:showLegendKey val="0"/>
          <c:showVal val="0"/>
          <c:showCatName val="0"/>
          <c:showSerName val="0"/>
          <c:showPercent val="0"/>
          <c:showBubbleSize val="0"/>
        </c:dLbls>
        <c:gapWidth val="219"/>
        <c:overlap val="-27"/>
        <c:axId val="644056648"/>
        <c:axId val="644063536"/>
      </c:barChart>
      <c:catAx>
        <c:axId val="644056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063536"/>
        <c:crosses val="autoZero"/>
        <c:auto val="1"/>
        <c:lblAlgn val="ctr"/>
        <c:lblOffset val="100"/>
        <c:noMultiLvlLbl val="0"/>
      </c:catAx>
      <c:valAx>
        <c:axId val="644063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056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Provide a hoggin path around the edge of site</a:t>
            </a:r>
            <a:r>
              <a:rPr lang="en-GB" sz="1400" b="0" i="0" u="none" strike="noStrike" baseline="0"/>
              <a:t> </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B050"/>
            </a:solidFill>
            <a:ln>
              <a:noFill/>
            </a:ln>
            <a:effectLst/>
          </c:spPr>
          <c:invertIfNegative val="0"/>
          <c:cat>
            <c:strRef>
              <c:f>'Whole Site'!$B$15:$B$20</c:f>
              <c:strCache>
                <c:ptCount val="6"/>
                <c:pt idx="0">
                  <c:v>Strongly agree</c:v>
                </c:pt>
                <c:pt idx="1">
                  <c:v>Agree</c:v>
                </c:pt>
                <c:pt idx="2">
                  <c:v>Neither agree nor disagree</c:v>
                </c:pt>
                <c:pt idx="3">
                  <c:v>Disagree</c:v>
                </c:pt>
                <c:pt idx="4">
                  <c:v>Strongly disagree</c:v>
                </c:pt>
                <c:pt idx="5">
                  <c:v>Not Answered</c:v>
                </c:pt>
              </c:strCache>
            </c:strRef>
          </c:cat>
          <c:val>
            <c:numRef>
              <c:f>'Whole Site'!$C$15:$C$20</c:f>
              <c:numCache>
                <c:formatCode>General</c:formatCode>
                <c:ptCount val="6"/>
                <c:pt idx="0">
                  <c:v>53</c:v>
                </c:pt>
                <c:pt idx="1">
                  <c:v>56</c:v>
                </c:pt>
                <c:pt idx="2">
                  <c:v>14</c:v>
                </c:pt>
                <c:pt idx="3">
                  <c:v>4</c:v>
                </c:pt>
                <c:pt idx="4">
                  <c:v>2</c:v>
                </c:pt>
                <c:pt idx="5">
                  <c:v>34</c:v>
                </c:pt>
              </c:numCache>
            </c:numRef>
          </c:val>
          <c:extLst>
            <c:ext xmlns:c16="http://schemas.microsoft.com/office/drawing/2014/chart" uri="{C3380CC4-5D6E-409C-BE32-E72D297353CC}">
              <c16:uniqueId val="{00000000-5EC6-4326-A229-6844A0EB5045}"/>
            </c:ext>
          </c:extLst>
        </c:ser>
        <c:dLbls>
          <c:showLegendKey val="0"/>
          <c:showVal val="0"/>
          <c:showCatName val="0"/>
          <c:showSerName val="0"/>
          <c:showPercent val="0"/>
          <c:showBubbleSize val="0"/>
        </c:dLbls>
        <c:gapWidth val="219"/>
        <c:overlap val="-27"/>
        <c:axId val="645348280"/>
        <c:axId val="645344344"/>
      </c:barChart>
      <c:catAx>
        <c:axId val="64534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344344"/>
        <c:crosses val="autoZero"/>
        <c:auto val="1"/>
        <c:lblAlgn val="ctr"/>
        <c:lblOffset val="100"/>
        <c:noMultiLvlLbl val="0"/>
      </c:catAx>
      <c:valAx>
        <c:axId val="645344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348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Provide additional areas of wildflower planting (area 3) </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4">
                <a:lumMod val="75000"/>
              </a:schemeClr>
            </a:solidFill>
            <a:ln>
              <a:noFill/>
            </a:ln>
            <a:effectLst/>
          </c:spPr>
          <c:invertIfNegative val="0"/>
          <c:cat>
            <c:strRef>
              <c:f>'Whole Site'!$B$24:$B$29</c:f>
              <c:strCache>
                <c:ptCount val="6"/>
                <c:pt idx="0">
                  <c:v>Strongly agree</c:v>
                </c:pt>
                <c:pt idx="1">
                  <c:v>Agree</c:v>
                </c:pt>
                <c:pt idx="2">
                  <c:v>Neither agree nor disagree</c:v>
                </c:pt>
                <c:pt idx="3">
                  <c:v>Disagree</c:v>
                </c:pt>
                <c:pt idx="4">
                  <c:v>Strongly disagree</c:v>
                </c:pt>
                <c:pt idx="5">
                  <c:v>Not Answered</c:v>
                </c:pt>
              </c:strCache>
            </c:strRef>
          </c:cat>
          <c:val>
            <c:numRef>
              <c:f>'Whole Site'!$C$24:$C$29</c:f>
              <c:numCache>
                <c:formatCode>General</c:formatCode>
                <c:ptCount val="6"/>
                <c:pt idx="0">
                  <c:v>68</c:v>
                </c:pt>
                <c:pt idx="1">
                  <c:v>49</c:v>
                </c:pt>
                <c:pt idx="2">
                  <c:v>11</c:v>
                </c:pt>
                <c:pt idx="3">
                  <c:v>1</c:v>
                </c:pt>
                <c:pt idx="4">
                  <c:v>2</c:v>
                </c:pt>
                <c:pt idx="5">
                  <c:v>32</c:v>
                </c:pt>
              </c:numCache>
            </c:numRef>
          </c:val>
          <c:extLst>
            <c:ext xmlns:c16="http://schemas.microsoft.com/office/drawing/2014/chart" uri="{C3380CC4-5D6E-409C-BE32-E72D297353CC}">
              <c16:uniqueId val="{00000000-7C07-426F-9D77-3266CFE32EA9}"/>
            </c:ext>
          </c:extLst>
        </c:ser>
        <c:dLbls>
          <c:showLegendKey val="0"/>
          <c:showVal val="0"/>
          <c:showCatName val="0"/>
          <c:showSerName val="0"/>
          <c:showPercent val="0"/>
          <c:showBubbleSize val="0"/>
        </c:dLbls>
        <c:gapWidth val="219"/>
        <c:overlap val="-27"/>
        <c:axId val="510592400"/>
        <c:axId val="510592728"/>
      </c:barChart>
      <c:catAx>
        <c:axId val="51059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592728"/>
        <c:crosses val="autoZero"/>
        <c:auto val="1"/>
        <c:lblAlgn val="ctr"/>
        <c:lblOffset val="100"/>
        <c:noMultiLvlLbl val="0"/>
      </c:catAx>
      <c:valAx>
        <c:axId val="510592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592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Enhance scrub area with additional tree planting and wildflowers (area 4)</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2692038495188109E-2"/>
          <c:y val="0.22899384878590245"/>
          <c:w val="0.90286351706036749"/>
          <c:h val="0.5909106153397492"/>
        </c:manualLayout>
      </c:layout>
      <c:barChart>
        <c:barDir val="col"/>
        <c:grouping val="clustered"/>
        <c:varyColors val="0"/>
        <c:ser>
          <c:idx val="0"/>
          <c:order val="0"/>
          <c:spPr>
            <a:solidFill>
              <a:schemeClr val="accent6">
                <a:lumMod val="75000"/>
              </a:schemeClr>
            </a:solidFill>
            <a:ln>
              <a:noFill/>
            </a:ln>
            <a:effectLst/>
          </c:spPr>
          <c:invertIfNegative val="0"/>
          <c:cat>
            <c:strRef>
              <c:f>'Whole Site'!$B$33:$B$38</c:f>
              <c:strCache>
                <c:ptCount val="6"/>
                <c:pt idx="0">
                  <c:v>Strongly agree</c:v>
                </c:pt>
                <c:pt idx="1">
                  <c:v>Agree</c:v>
                </c:pt>
                <c:pt idx="2">
                  <c:v>Neither agree nor disagree</c:v>
                </c:pt>
                <c:pt idx="3">
                  <c:v>Disagree</c:v>
                </c:pt>
                <c:pt idx="4">
                  <c:v>Strongly disagree</c:v>
                </c:pt>
                <c:pt idx="5">
                  <c:v>Not Answered</c:v>
                </c:pt>
              </c:strCache>
            </c:strRef>
          </c:cat>
          <c:val>
            <c:numRef>
              <c:f>'Whole Site'!$C$33:$C$38</c:f>
              <c:numCache>
                <c:formatCode>General</c:formatCode>
                <c:ptCount val="6"/>
                <c:pt idx="0">
                  <c:v>67</c:v>
                </c:pt>
                <c:pt idx="1">
                  <c:v>46</c:v>
                </c:pt>
                <c:pt idx="2">
                  <c:v>14</c:v>
                </c:pt>
                <c:pt idx="3">
                  <c:v>3</c:v>
                </c:pt>
                <c:pt idx="4">
                  <c:v>1</c:v>
                </c:pt>
                <c:pt idx="5">
                  <c:v>32</c:v>
                </c:pt>
              </c:numCache>
            </c:numRef>
          </c:val>
          <c:extLst>
            <c:ext xmlns:c16="http://schemas.microsoft.com/office/drawing/2014/chart" uri="{C3380CC4-5D6E-409C-BE32-E72D297353CC}">
              <c16:uniqueId val="{00000000-B21D-4573-9987-C92A7B5C78E5}"/>
            </c:ext>
          </c:extLst>
        </c:ser>
        <c:dLbls>
          <c:showLegendKey val="0"/>
          <c:showVal val="0"/>
          <c:showCatName val="0"/>
          <c:showSerName val="0"/>
          <c:showPercent val="0"/>
          <c:showBubbleSize val="0"/>
        </c:dLbls>
        <c:gapWidth val="219"/>
        <c:overlap val="-27"/>
        <c:axId val="640128944"/>
        <c:axId val="640119760"/>
      </c:barChart>
      <c:catAx>
        <c:axId val="640128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0119760"/>
        <c:crosses val="autoZero"/>
        <c:auto val="1"/>
        <c:lblAlgn val="ctr"/>
        <c:lblOffset val="100"/>
        <c:noMultiLvlLbl val="0"/>
      </c:catAx>
      <c:valAx>
        <c:axId val="640119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0128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Entrance</a:t>
            </a:r>
            <a:r>
              <a:rPr lang="en-GB" b="1" baseline="0"/>
              <a:t> to the site requires improvement</a:t>
            </a:r>
            <a:endParaRPr lang="en-GB"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641050480"/>
        <c:axId val="641050152"/>
      </c:barChart>
      <c:catAx>
        <c:axId val="64105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050152"/>
        <c:crosses val="autoZero"/>
        <c:auto val="1"/>
        <c:lblAlgn val="ctr"/>
        <c:lblOffset val="100"/>
        <c:noMultiLvlLbl val="0"/>
      </c:catAx>
      <c:valAx>
        <c:axId val="641050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050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Provide additional benches (area 5)</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lumMod val="60000"/>
                <a:lumOff val="40000"/>
              </a:schemeClr>
            </a:solidFill>
            <a:ln>
              <a:noFill/>
            </a:ln>
            <a:effectLst/>
          </c:spPr>
          <c:invertIfNegative val="0"/>
          <c:cat>
            <c:strRef>
              <c:f>'Whole Site'!$B$42:$B$47</c:f>
              <c:strCache>
                <c:ptCount val="6"/>
                <c:pt idx="0">
                  <c:v>Strongly agree</c:v>
                </c:pt>
                <c:pt idx="1">
                  <c:v>Agree</c:v>
                </c:pt>
                <c:pt idx="2">
                  <c:v>Neither agree nor disagree</c:v>
                </c:pt>
                <c:pt idx="3">
                  <c:v>Disagree</c:v>
                </c:pt>
                <c:pt idx="4">
                  <c:v>Strongly disagree</c:v>
                </c:pt>
                <c:pt idx="5">
                  <c:v>Not Answered</c:v>
                </c:pt>
              </c:strCache>
            </c:strRef>
          </c:cat>
          <c:val>
            <c:numRef>
              <c:f>'Whole Site'!$C$42:$C$47</c:f>
              <c:numCache>
                <c:formatCode>General</c:formatCode>
                <c:ptCount val="6"/>
                <c:pt idx="0">
                  <c:v>46</c:v>
                </c:pt>
                <c:pt idx="1">
                  <c:v>61</c:v>
                </c:pt>
                <c:pt idx="2">
                  <c:v>17</c:v>
                </c:pt>
                <c:pt idx="3">
                  <c:v>2</c:v>
                </c:pt>
                <c:pt idx="4">
                  <c:v>2</c:v>
                </c:pt>
                <c:pt idx="5">
                  <c:v>35</c:v>
                </c:pt>
              </c:numCache>
            </c:numRef>
          </c:val>
          <c:extLst>
            <c:ext xmlns:c16="http://schemas.microsoft.com/office/drawing/2014/chart" uri="{C3380CC4-5D6E-409C-BE32-E72D297353CC}">
              <c16:uniqueId val="{00000000-2FE9-4B67-AF5B-39868AE8E307}"/>
            </c:ext>
          </c:extLst>
        </c:ser>
        <c:dLbls>
          <c:showLegendKey val="0"/>
          <c:showVal val="0"/>
          <c:showCatName val="0"/>
          <c:showSerName val="0"/>
          <c:showPercent val="0"/>
          <c:showBubbleSize val="0"/>
        </c:dLbls>
        <c:gapWidth val="219"/>
        <c:overlap val="-27"/>
        <c:axId val="640134520"/>
        <c:axId val="640130256"/>
      </c:barChart>
      <c:catAx>
        <c:axId val="640134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0130256"/>
        <c:crosses val="autoZero"/>
        <c:auto val="1"/>
        <c:lblAlgn val="ctr"/>
        <c:lblOffset val="100"/>
        <c:noMultiLvlLbl val="0"/>
      </c:catAx>
      <c:valAx>
        <c:axId val="640130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0134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Provide cycle racks adjacent the new pavilion</a:t>
            </a:r>
            <a:r>
              <a:rPr lang="en-GB" sz="1400" b="0" i="0" u="none" strike="noStrike" baseline="0"/>
              <a:t> </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'Whole Site'!$B$51:$B$56</c:f>
              <c:strCache>
                <c:ptCount val="6"/>
                <c:pt idx="0">
                  <c:v>Strongly agree</c:v>
                </c:pt>
                <c:pt idx="1">
                  <c:v>Agree</c:v>
                </c:pt>
                <c:pt idx="2">
                  <c:v>Neither agree nor disagree</c:v>
                </c:pt>
                <c:pt idx="3">
                  <c:v>Disagree</c:v>
                </c:pt>
                <c:pt idx="4">
                  <c:v>Strongly disagree</c:v>
                </c:pt>
                <c:pt idx="5">
                  <c:v>Not Answered</c:v>
                </c:pt>
              </c:strCache>
            </c:strRef>
          </c:cat>
          <c:val>
            <c:numRef>
              <c:f>'Whole Site'!$C$51:$C$56</c:f>
              <c:numCache>
                <c:formatCode>General</c:formatCode>
                <c:ptCount val="6"/>
                <c:pt idx="0">
                  <c:v>67</c:v>
                </c:pt>
                <c:pt idx="1">
                  <c:v>47</c:v>
                </c:pt>
                <c:pt idx="2">
                  <c:v>12</c:v>
                </c:pt>
                <c:pt idx="3">
                  <c:v>3</c:v>
                </c:pt>
                <c:pt idx="4">
                  <c:v>2</c:v>
                </c:pt>
                <c:pt idx="5">
                  <c:v>32</c:v>
                </c:pt>
              </c:numCache>
            </c:numRef>
          </c:val>
          <c:extLst>
            <c:ext xmlns:c16="http://schemas.microsoft.com/office/drawing/2014/chart" uri="{C3380CC4-5D6E-409C-BE32-E72D297353CC}">
              <c16:uniqueId val="{00000000-112B-457C-8A44-75FC81BEB3F1}"/>
            </c:ext>
          </c:extLst>
        </c:ser>
        <c:dLbls>
          <c:showLegendKey val="0"/>
          <c:showVal val="0"/>
          <c:showCatName val="0"/>
          <c:showSerName val="0"/>
          <c:showPercent val="0"/>
          <c:showBubbleSize val="0"/>
        </c:dLbls>
        <c:gapWidth val="219"/>
        <c:overlap val="-27"/>
        <c:axId val="506249408"/>
        <c:axId val="506250064"/>
      </c:barChart>
      <c:catAx>
        <c:axId val="50624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250064"/>
        <c:crosses val="autoZero"/>
        <c:auto val="1"/>
        <c:lblAlgn val="ctr"/>
        <c:lblOffset val="100"/>
        <c:noMultiLvlLbl val="0"/>
      </c:catAx>
      <c:valAx>
        <c:axId val="506250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249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Surveys</a:t>
            </a:r>
            <a:r>
              <a:rPr lang="en-GB" baseline="0"/>
              <a:t> Completed</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508-49AF-A901-B53323C523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508-49AF-A901-B53323C5239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508-49AF-A901-B53323C5239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508-49AF-A901-B53323C5239B}"/>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Summary!$B$4:$B$7</c:f>
              <c:strCache>
                <c:ptCount val="4"/>
                <c:pt idx="0">
                  <c:v>Highcliffe SO23</c:v>
                </c:pt>
                <c:pt idx="1">
                  <c:v>Winchester town SO22</c:v>
                </c:pt>
                <c:pt idx="2">
                  <c:v>Winchester district</c:v>
                </c:pt>
                <c:pt idx="3">
                  <c:v>Wider area</c:v>
                </c:pt>
              </c:strCache>
            </c:strRef>
          </c:cat>
          <c:val>
            <c:numRef>
              <c:f>Summary!$C$4:$C$7</c:f>
              <c:numCache>
                <c:formatCode>General</c:formatCode>
                <c:ptCount val="4"/>
                <c:pt idx="0">
                  <c:v>109</c:v>
                </c:pt>
                <c:pt idx="1">
                  <c:v>22</c:v>
                </c:pt>
                <c:pt idx="2">
                  <c:v>8</c:v>
                </c:pt>
                <c:pt idx="3">
                  <c:v>24</c:v>
                </c:pt>
              </c:numCache>
            </c:numRef>
          </c:val>
          <c:extLst>
            <c:ext xmlns:c16="http://schemas.microsoft.com/office/drawing/2014/chart" uri="{C3380CC4-5D6E-409C-BE32-E72D297353CC}">
              <c16:uniqueId val="{00000008-9508-49AF-A901-B53323C5239B}"/>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A-9508-49AF-A901-B53323C523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9508-49AF-A901-B53323C5239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9508-49AF-A901-B53323C5239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9508-49AF-A901-B53323C5239B}"/>
              </c:ext>
            </c:extLst>
          </c:dPt>
          <c:cat>
            <c:strRef>
              <c:f>Summary!$B$4:$B$7</c:f>
              <c:strCache>
                <c:ptCount val="4"/>
                <c:pt idx="0">
                  <c:v>Highcliffe SO23</c:v>
                </c:pt>
                <c:pt idx="1">
                  <c:v>Winchester town SO22</c:v>
                </c:pt>
                <c:pt idx="2">
                  <c:v>Winchester district</c:v>
                </c:pt>
                <c:pt idx="3">
                  <c:v>Wider area</c:v>
                </c:pt>
              </c:strCache>
            </c:strRef>
          </c:cat>
          <c:val>
            <c:numRef>
              <c:f>Summary!$D$4:$D$6</c:f>
              <c:numCache>
                <c:formatCode>0.00</c:formatCode>
                <c:ptCount val="3"/>
                <c:pt idx="0">
                  <c:v>66.871165644171782</c:v>
                </c:pt>
                <c:pt idx="1">
                  <c:v>13.496932515337424</c:v>
                </c:pt>
                <c:pt idx="2">
                  <c:v>4.9079754601226995</c:v>
                </c:pt>
              </c:numCache>
            </c:numRef>
          </c:val>
          <c:extLst>
            <c:ext xmlns:c16="http://schemas.microsoft.com/office/drawing/2014/chart" uri="{C3380CC4-5D6E-409C-BE32-E72D297353CC}">
              <c16:uniqueId val="{00000011-9508-49AF-A901-B53323C5239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168195600173879"/>
          <c:y val="0.84240340778129208"/>
          <c:w val="0.81330249343832028"/>
          <c:h val="0.1568292505103528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Provide a water fountain adjacent the new pavilion</a:t>
            </a:r>
            <a:r>
              <a:rPr lang="en-GB" sz="1400" b="0" i="0" u="none" strike="noStrike" baseline="0"/>
              <a:t> </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3">
                <a:lumMod val="75000"/>
              </a:schemeClr>
            </a:solidFill>
            <a:ln>
              <a:noFill/>
            </a:ln>
            <a:effectLst/>
          </c:spPr>
          <c:invertIfNegative val="0"/>
          <c:cat>
            <c:strRef>
              <c:f>'Whole Site'!$B$60:$B$65</c:f>
              <c:strCache>
                <c:ptCount val="6"/>
                <c:pt idx="0">
                  <c:v>Strongly agree</c:v>
                </c:pt>
                <c:pt idx="1">
                  <c:v>Agree</c:v>
                </c:pt>
                <c:pt idx="2">
                  <c:v>Neither agree nor disagree</c:v>
                </c:pt>
                <c:pt idx="3">
                  <c:v>Disagree</c:v>
                </c:pt>
                <c:pt idx="4">
                  <c:v>Strongly disagree</c:v>
                </c:pt>
                <c:pt idx="5">
                  <c:v>Not Answered</c:v>
                </c:pt>
              </c:strCache>
            </c:strRef>
          </c:cat>
          <c:val>
            <c:numRef>
              <c:f>'Whole Site'!$C$60:$C$65</c:f>
              <c:numCache>
                <c:formatCode>General</c:formatCode>
                <c:ptCount val="6"/>
                <c:pt idx="0">
                  <c:v>68</c:v>
                </c:pt>
                <c:pt idx="1">
                  <c:v>41</c:v>
                </c:pt>
                <c:pt idx="2">
                  <c:v>17</c:v>
                </c:pt>
                <c:pt idx="3">
                  <c:v>2</c:v>
                </c:pt>
                <c:pt idx="4">
                  <c:v>3</c:v>
                </c:pt>
                <c:pt idx="5">
                  <c:v>32</c:v>
                </c:pt>
              </c:numCache>
            </c:numRef>
          </c:val>
          <c:extLst>
            <c:ext xmlns:c16="http://schemas.microsoft.com/office/drawing/2014/chart" uri="{C3380CC4-5D6E-409C-BE32-E72D297353CC}">
              <c16:uniqueId val="{00000000-719E-47F3-B650-4378283592A4}"/>
            </c:ext>
          </c:extLst>
        </c:ser>
        <c:dLbls>
          <c:showLegendKey val="0"/>
          <c:showVal val="0"/>
          <c:showCatName val="0"/>
          <c:showSerName val="0"/>
          <c:showPercent val="0"/>
          <c:showBubbleSize val="0"/>
        </c:dLbls>
        <c:gapWidth val="219"/>
        <c:overlap val="-27"/>
        <c:axId val="506930864"/>
        <c:axId val="506926600"/>
      </c:barChart>
      <c:catAx>
        <c:axId val="506930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926600"/>
        <c:crosses val="autoZero"/>
        <c:auto val="1"/>
        <c:lblAlgn val="ctr"/>
        <c:lblOffset val="100"/>
        <c:noMultiLvlLbl val="0"/>
      </c:catAx>
      <c:valAx>
        <c:axId val="506926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930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Provide a feature at Garrison Ground entrance to highlight path and its link to KGV</a:t>
            </a:r>
            <a:r>
              <a:rPr lang="en-GB" sz="1400" b="0" i="0" u="none" strike="noStrike" baseline="0"/>
              <a:t> </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'Whole Site'!$K$6:$K$11</c:f>
              <c:strCache>
                <c:ptCount val="6"/>
                <c:pt idx="0">
                  <c:v>Strongly agree</c:v>
                </c:pt>
                <c:pt idx="1">
                  <c:v>Agree</c:v>
                </c:pt>
                <c:pt idx="2">
                  <c:v>Neither agree nor disagree</c:v>
                </c:pt>
                <c:pt idx="3">
                  <c:v>Disagree</c:v>
                </c:pt>
                <c:pt idx="4">
                  <c:v>Strongly disagree</c:v>
                </c:pt>
                <c:pt idx="5">
                  <c:v>Not Answered</c:v>
                </c:pt>
              </c:strCache>
            </c:strRef>
          </c:cat>
          <c:val>
            <c:numRef>
              <c:f>'Whole Site'!$L$6:$L$11</c:f>
              <c:numCache>
                <c:formatCode>General</c:formatCode>
                <c:ptCount val="6"/>
                <c:pt idx="0">
                  <c:v>53</c:v>
                </c:pt>
                <c:pt idx="1">
                  <c:v>47</c:v>
                </c:pt>
                <c:pt idx="2">
                  <c:v>26</c:v>
                </c:pt>
                <c:pt idx="3">
                  <c:v>2</c:v>
                </c:pt>
                <c:pt idx="4">
                  <c:v>0</c:v>
                </c:pt>
                <c:pt idx="5">
                  <c:v>35</c:v>
                </c:pt>
              </c:numCache>
            </c:numRef>
          </c:val>
          <c:extLst>
            <c:ext xmlns:c16="http://schemas.microsoft.com/office/drawing/2014/chart" uri="{C3380CC4-5D6E-409C-BE32-E72D297353CC}">
              <c16:uniqueId val="{00000000-84B5-4593-ADA5-2EC7656D5A9D}"/>
            </c:ext>
          </c:extLst>
        </c:ser>
        <c:dLbls>
          <c:showLegendKey val="0"/>
          <c:showVal val="0"/>
          <c:showCatName val="0"/>
          <c:showSerName val="0"/>
          <c:showPercent val="0"/>
          <c:showBubbleSize val="0"/>
        </c:dLbls>
        <c:gapWidth val="219"/>
        <c:overlap val="-27"/>
        <c:axId val="641406656"/>
        <c:axId val="641406984"/>
      </c:barChart>
      <c:catAx>
        <c:axId val="641406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406984"/>
        <c:crosses val="autoZero"/>
        <c:auto val="1"/>
        <c:lblAlgn val="ctr"/>
        <c:lblOffset val="100"/>
        <c:noMultiLvlLbl val="0"/>
      </c:catAx>
      <c:valAx>
        <c:axId val="641406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406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Provide a similar feature at KGV entrance to link path</a:t>
            </a:r>
            <a:r>
              <a:rPr lang="en-GB" sz="1400" b="0" i="0" u="none" strike="noStrike" baseline="0"/>
              <a:t> </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4">
                <a:lumMod val="60000"/>
                <a:lumOff val="40000"/>
              </a:schemeClr>
            </a:solidFill>
            <a:ln>
              <a:noFill/>
            </a:ln>
            <a:effectLst/>
          </c:spPr>
          <c:invertIfNegative val="0"/>
          <c:cat>
            <c:strRef>
              <c:f>'Whole Site'!$K$15:$K$20</c:f>
              <c:strCache>
                <c:ptCount val="6"/>
                <c:pt idx="0">
                  <c:v>Strongly agree</c:v>
                </c:pt>
                <c:pt idx="1">
                  <c:v>Agree</c:v>
                </c:pt>
                <c:pt idx="2">
                  <c:v>Neither agree nor disagree</c:v>
                </c:pt>
                <c:pt idx="3">
                  <c:v>Disagree</c:v>
                </c:pt>
                <c:pt idx="4">
                  <c:v>Strongly disagree</c:v>
                </c:pt>
                <c:pt idx="5">
                  <c:v>Not Answered</c:v>
                </c:pt>
              </c:strCache>
            </c:strRef>
          </c:cat>
          <c:val>
            <c:numRef>
              <c:f>'Whole Site'!$L$15:$L$20</c:f>
              <c:numCache>
                <c:formatCode>General</c:formatCode>
                <c:ptCount val="6"/>
                <c:pt idx="0">
                  <c:v>50</c:v>
                </c:pt>
                <c:pt idx="1">
                  <c:v>45</c:v>
                </c:pt>
                <c:pt idx="2">
                  <c:v>30</c:v>
                </c:pt>
                <c:pt idx="3">
                  <c:v>3</c:v>
                </c:pt>
                <c:pt idx="4">
                  <c:v>0</c:v>
                </c:pt>
                <c:pt idx="5">
                  <c:v>35</c:v>
                </c:pt>
              </c:numCache>
            </c:numRef>
          </c:val>
          <c:extLst>
            <c:ext xmlns:c16="http://schemas.microsoft.com/office/drawing/2014/chart" uri="{C3380CC4-5D6E-409C-BE32-E72D297353CC}">
              <c16:uniqueId val="{00000000-AF90-40D1-8EC6-B8050B6E6C5A}"/>
            </c:ext>
          </c:extLst>
        </c:ser>
        <c:dLbls>
          <c:showLegendKey val="0"/>
          <c:showVal val="0"/>
          <c:showCatName val="0"/>
          <c:showSerName val="0"/>
          <c:showPercent val="0"/>
          <c:showBubbleSize val="0"/>
        </c:dLbls>
        <c:gapWidth val="219"/>
        <c:overlap val="-27"/>
        <c:axId val="643715800"/>
        <c:axId val="643708584"/>
      </c:barChart>
      <c:catAx>
        <c:axId val="643715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708584"/>
        <c:crosses val="autoZero"/>
        <c:auto val="1"/>
        <c:lblAlgn val="ctr"/>
        <c:lblOffset val="100"/>
        <c:noMultiLvlLbl val="0"/>
      </c:catAx>
      <c:valAx>
        <c:axId val="643708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715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Install a play or art feature along the path</a:t>
            </a:r>
            <a:r>
              <a:rPr lang="en-GB" sz="1400" b="0" i="0" u="none" strike="noStrike" baseline="0"/>
              <a:t> </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3">
                <a:lumMod val="75000"/>
              </a:schemeClr>
            </a:solidFill>
            <a:ln>
              <a:solidFill>
                <a:schemeClr val="accent3">
                  <a:lumMod val="75000"/>
                </a:schemeClr>
              </a:solidFill>
            </a:ln>
            <a:effectLst/>
          </c:spPr>
          <c:invertIfNegative val="0"/>
          <c:cat>
            <c:strRef>
              <c:f>'Whole Site'!$K$24:$K$29</c:f>
              <c:strCache>
                <c:ptCount val="6"/>
                <c:pt idx="0">
                  <c:v>Strongly agree</c:v>
                </c:pt>
                <c:pt idx="1">
                  <c:v>Agree</c:v>
                </c:pt>
                <c:pt idx="2">
                  <c:v>Neither agree nor disagree</c:v>
                </c:pt>
                <c:pt idx="3">
                  <c:v>Disagree</c:v>
                </c:pt>
                <c:pt idx="4">
                  <c:v>Strongly disagree</c:v>
                </c:pt>
                <c:pt idx="5">
                  <c:v>Not Answered</c:v>
                </c:pt>
              </c:strCache>
            </c:strRef>
          </c:cat>
          <c:val>
            <c:numRef>
              <c:f>'Whole Site'!$L$24:$L$29</c:f>
              <c:numCache>
                <c:formatCode>General</c:formatCode>
                <c:ptCount val="6"/>
                <c:pt idx="0">
                  <c:v>26</c:v>
                </c:pt>
                <c:pt idx="1">
                  <c:v>47</c:v>
                </c:pt>
                <c:pt idx="2">
                  <c:v>41</c:v>
                </c:pt>
                <c:pt idx="3">
                  <c:v>9</c:v>
                </c:pt>
                <c:pt idx="4">
                  <c:v>6</c:v>
                </c:pt>
                <c:pt idx="5">
                  <c:v>34</c:v>
                </c:pt>
              </c:numCache>
            </c:numRef>
          </c:val>
          <c:extLst>
            <c:ext xmlns:c16="http://schemas.microsoft.com/office/drawing/2014/chart" uri="{C3380CC4-5D6E-409C-BE32-E72D297353CC}">
              <c16:uniqueId val="{00000000-6268-4076-A439-48509D8A3F45}"/>
            </c:ext>
          </c:extLst>
        </c:ser>
        <c:dLbls>
          <c:showLegendKey val="0"/>
          <c:showVal val="0"/>
          <c:showCatName val="0"/>
          <c:showSerName val="0"/>
          <c:showPercent val="0"/>
          <c:showBubbleSize val="0"/>
        </c:dLbls>
        <c:gapWidth val="219"/>
        <c:overlap val="-27"/>
        <c:axId val="506104496"/>
        <c:axId val="506097280"/>
      </c:barChart>
      <c:catAx>
        <c:axId val="50610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097280"/>
        <c:crosses val="autoZero"/>
        <c:auto val="1"/>
        <c:lblAlgn val="ctr"/>
        <c:lblOffset val="100"/>
        <c:noMultiLvlLbl val="0"/>
      </c:catAx>
      <c:valAx>
        <c:axId val="506097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104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Incorporate information or a trail on the fencing</a:t>
            </a:r>
            <a:r>
              <a:rPr lang="en-GB" sz="1400" b="0" i="0" u="none" strike="noStrike" baseline="0"/>
              <a:t> </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6">
                <a:lumMod val="75000"/>
              </a:schemeClr>
            </a:solidFill>
            <a:ln>
              <a:noFill/>
            </a:ln>
            <a:effectLst/>
          </c:spPr>
          <c:invertIfNegative val="0"/>
          <c:cat>
            <c:strRef>
              <c:f>'Whole Site'!$K$33:$K$38</c:f>
              <c:strCache>
                <c:ptCount val="6"/>
                <c:pt idx="0">
                  <c:v>Strongly agree</c:v>
                </c:pt>
                <c:pt idx="1">
                  <c:v>Agree</c:v>
                </c:pt>
                <c:pt idx="2">
                  <c:v>Neither agree nor disagree</c:v>
                </c:pt>
                <c:pt idx="3">
                  <c:v>Disagree</c:v>
                </c:pt>
                <c:pt idx="4">
                  <c:v>Strongly disagree</c:v>
                </c:pt>
                <c:pt idx="5">
                  <c:v>Not Answered</c:v>
                </c:pt>
              </c:strCache>
            </c:strRef>
          </c:cat>
          <c:val>
            <c:numRef>
              <c:f>'Whole Site'!$L$33:$L$38</c:f>
              <c:numCache>
                <c:formatCode>General</c:formatCode>
                <c:ptCount val="6"/>
                <c:pt idx="0">
                  <c:v>23</c:v>
                </c:pt>
                <c:pt idx="1">
                  <c:v>51</c:v>
                </c:pt>
                <c:pt idx="2">
                  <c:v>40</c:v>
                </c:pt>
                <c:pt idx="3">
                  <c:v>10</c:v>
                </c:pt>
                <c:pt idx="4">
                  <c:v>4</c:v>
                </c:pt>
                <c:pt idx="5">
                  <c:v>35</c:v>
                </c:pt>
              </c:numCache>
            </c:numRef>
          </c:val>
          <c:extLst>
            <c:ext xmlns:c16="http://schemas.microsoft.com/office/drawing/2014/chart" uri="{C3380CC4-5D6E-409C-BE32-E72D297353CC}">
              <c16:uniqueId val="{00000000-C094-4FD4-A25A-B04D62B87E53}"/>
            </c:ext>
          </c:extLst>
        </c:ser>
        <c:dLbls>
          <c:showLegendKey val="0"/>
          <c:showVal val="0"/>
          <c:showCatName val="0"/>
          <c:showSerName val="0"/>
          <c:showPercent val="0"/>
          <c:showBubbleSize val="0"/>
        </c:dLbls>
        <c:gapWidth val="219"/>
        <c:overlap val="-27"/>
        <c:axId val="645352216"/>
        <c:axId val="645353528"/>
      </c:barChart>
      <c:catAx>
        <c:axId val="645352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353528"/>
        <c:crosses val="autoZero"/>
        <c:auto val="1"/>
        <c:lblAlgn val="ctr"/>
        <c:lblOffset val="100"/>
        <c:noMultiLvlLbl val="0"/>
      </c:catAx>
      <c:valAx>
        <c:axId val="645353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352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Additional Comments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'Whole Site'!$S$27:$S$29</c:f>
              <c:strCache>
                <c:ptCount val="3"/>
                <c:pt idx="0">
                  <c:v>Good location </c:v>
                </c:pt>
                <c:pt idx="1">
                  <c:v>Concern dugouts could be used for ASB</c:v>
                </c:pt>
                <c:pt idx="2">
                  <c:v>Should be more aesthetically pleasing</c:v>
                </c:pt>
              </c:strCache>
            </c:strRef>
          </c:cat>
          <c:val>
            <c:numRef>
              <c:f>'Whole Site'!$T$27:$T$29</c:f>
              <c:numCache>
                <c:formatCode>General</c:formatCode>
                <c:ptCount val="3"/>
                <c:pt idx="0">
                  <c:v>2</c:v>
                </c:pt>
                <c:pt idx="1">
                  <c:v>9</c:v>
                </c:pt>
                <c:pt idx="2">
                  <c:v>3</c:v>
                </c:pt>
              </c:numCache>
            </c:numRef>
          </c:val>
          <c:extLst>
            <c:ext xmlns:c16="http://schemas.microsoft.com/office/drawing/2014/chart" uri="{C3380CC4-5D6E-409C-BE32-E72D297353CC}">
              <c16:uniqueId val="{00000000-E685-4C8B-95FC-ECFD7D62C921}"/>
            </c:ext>
          </c:extLst>
        </c:ser>
        <c:dLbls>
          <c:showLegendKey val="0"/>
          <c:showVal val="0"/>
          <c:showCatName val="0"/>
          <c:showSerName val="0"/>
          <c:showPercent val="0"/>
          <c:showBubbleSize val="0"/>
        </c:dLbls>
        <c:gapWidth val="219"/>
        <c:overlap val="-27"/>
        <c:axId val="645333192"/>
        <c:axId val="645334504"/>
      </c:barChart>
      <c:catAx>
        <c:axId val="645333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334504"/>
        <c:crosses val="autoZero"/>
        <c:auto val="1"/>
        <c:lblAlgn val="ctr"/>
        <c:lblOffset val="100"/>
        <c:noMultiLvlLbl val="0"/>
      </c:catAx>
      <c:valAx>
        <c:axId val="645334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333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Remove chain link fence, fencing around MUGA and plant hedge</a:t>
            </a:r>
            <a:r>
              <a:rPr lang="en-GB" sz="1400" b="0" i="0" u="none" strike="noStrike" baseline="0"/>
              <a:t> </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673-4FDE-917F-D9A2354F63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673-4FDE-917F-D9A2354F63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673-4FDE-917F-D9A2354F632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673-4FDE-917F-D9A2354F632D}"/>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673-4FDE-917F-D9A2354F632D}"/>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673-4FDE-917F-D9A2354F632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'Whole Site'!$S$6:$S$8</c:f>
              <c:strCache>
                <c:ptCount val="3"/>
                <c:pt idx="0">
                  <c:v>Yes</c:v>
                </c:pt>
                <c:pt idx="1">
                  <c:v>No</c:v>
                </c:pt>
                <c:pt idx="2">
                  <c:v>Not Answered</c:v>
                </c:pt>
              </c:strCache>
            </c:strRef>
          </c:cat>
          <c:val>
            <c:numRef>
              <c:f>'Whole Site'!$T$6:$T$8</c:f>
              <c:numCache>
                <c:formatCode>General</c:formatCode>
                <c:ptCount val="3"/>
                <c:pt idx="0">
                  <c:v>109</c:v>
                </c:pt>
                <c:pt idx="1">
                  <c:v>15</c:v>
                </c:pt>
                <c:pt idx="2">
                  <c:v>39</c:v>
                </c:pt>
              </c:numCache>
            </c:numRef>
          </c:val>
          <c:extLst>
            <c:ext xmlns:c16="http://schemas.microsoft.com/office/drawing/2014/chart" uri="{C3380CC4-5D6E-409C-BE32-E72D297353CC}">
              <c16:uniqueId val="{00000006-2673-4FDE-917F-D9A2354F632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'Whole Site'!$S$12:$S$17</c:f>
              <c:strCache>
                <c:ptCount val="6"/>
                <c:pt idx="0">
                  <c:v>Not necessary or good use of money</c:v>
                </c:pt>
                <c:pt idx="1">
                  <c:v>Fence keeps dogs out</c:v>
                </c:pt>
                <c:pt idx="2">
                  <c:v>Hedge will attract litter</c:v>
                </c:pt>
                <c:pt idx="3">
                  <c:v>Higher boundary keeps balls in</c:v>
                </c:pt>
                <c:pt idx="4">
                  <c:v>Want to keep open feel of the site</c:v>
                </c:pt>
                <c:pt idx="5">
                  <c:v>Hedging will hide predators</c:v>
                </c:pt>
              </c:strCache>
            </c:strRef>
          </c:cat>
          <c:val>
            <c:numRef>
              <c:f>'Whole Site'!$T$12:$T$17</c:f>
              <c:numCache>
                <c:formatCode>General</c:formatCode>
                <c:ptCount val="6"/>
                <c:pt idx="0">
                  <c:v>2</c:v>
                </c:pt>
                <c:pt idx="1">
                  <c:v>2</c:v>
                </c:pt>
                <c:pt idx="2">
                  <c:v>1</c:v>
                </c:pt>
                <c:pt idx="3">
                  <c:v>3</c:v>
                </c:pt>
                <c:pt idx="4">
                  <c:v>5</c:v>
                </c:pt>
                <c:pt idx="5">
                  <c:v>2</c:v>
                </c:pt>
              </c:numCache>
            </c:numRef>
          </c:val>
          <c:extLst>
            <c:ext xmlns:c16="http://schemas.microsoft.com/office/drawing/2014/chart" uri="{C3380CC4-5D6E-409C-BE32-E72D297353CC}">
              <c16:uniqueId val="{00000000-0811-48B3-8248-B64DFD42A0BF}"/>
            </c:ext>
          </c:extLst>
        </c:ser>
        <c:dLbls>
          <c:showLegendKey val="0"/>
          <c:showVal val="0"/>
          <c:showCatName val="0"/>
          <c:showSerName val="0"/>
          <c:showPercent val="0"/>
          <c:showBubbleSize val="0"/>
        </c:dLbls>
        <c:gapWidth val="219"/>
        <c:overlap val="-27"/>
        <c:axId val="645338112"/>
        <c:axId val="645338768"/>
      </c:barChart>
      <c:catAx>
        <c:axId val="64533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338768"/>
        <c:crosses val="autoZero"/>
        <c:auto val="1"/>
        <c:lblAlgn val="ctr"/>
        <c:lblOffset val="100"/>
        <c:noMultiLvlLbl val="0"/>
      </c:catAx>
      <c:valAx>
        <c:axId val="64533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338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Adding a barrier</a:t>
            </a:r>
            <a:r>
              <a:rPr lang="en-GB" b="1" baseline="0"/>
              <a:t> and dug outs to one pitch</a:t>
            </a:r>
            <a:endParaRPr lang="en-GB"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556-4362-B48B-46D5DC6E48C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556-4362-B48B-46D5DC6E48CD}"/>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'Whole Site'!$S$24:$S$25</c:f>
              <c:strCache>
                <c:ptCount val="2"/>
                <c:pt idx="0">
                  <c:v>Agree to provide</c:v>
                </c:pt>
                <c:pt idx="1">
                  <c:v>Disagree</c:v>
                </c:pt>
              </c:strCache>
            </c:strRef>
          </c:cat>
          <c:val>
            <c:numRef>
              <c:f>'Whole Site'!$T$24:$T$25</c:f>
              <c:numCache>
                <c:formatCode>General</c:formatCode>
                <c:ptCount val="2"/>
                <c:pt idx="0">
                  <c:v>26</c:v>
                </c:pt>
                <c:pt idx="1">
                  <c:v>1</c:v>
                </c:pt>
              </c:numCache>
            </c:numRef>
          </c:val>
          <c:extLst>
            <c:ext xmlns:c16="http://schemas.microsoft.com/office/drawing/2014/chart" uri="{C3380CC4-5D6E-409C-BE32-E72D297353CC}">
              <c16:uniqueId val="{00000004-E556-4362-B48B-46D5DC6E48C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What equipment would you like to see installed? </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226462594897702E-2"/>
          <c:y val="0.14919762140346127"/>
          <c:w val="0.93547697218833004"/>
          <c:h val="0.49785711394906479"/>
        </c:manualLayout>
      </c:layout>
      <c:barChart>
        <c:barDir val="col"/>
        <c:grouping val="clustered"/>
        <c:varyColors val="0"/>
        <c:ser>
          <c:idx val="0"/>
          <c:order val="0"/>
          <c:spPr>
            <a:solidFill>
              <a:schemeClr val="accent1"/>
            </a:solidFill>
            <a:ln>
              <a:noFill/>
            </a:ln>
            <a:effectLst/>
          </c:spPr>
          <c:invertIfNegative val="0"/>
          <c:cat>
            <c:strRef>
              <c:f>'Play Area'!$B$49:$B$66</c:f>
              <c:strCache>
                <c:ptCount val="18"/>
                <c:pt idx="0">
                  <c:v>Zip wire</c:v>
                </c:pt>
                <c:pt idx="1">
                  <c:v>Slide</c:v>
                </c:pt>
                <c:pt idx="2">
                  <c:v>Trampoline</c:v>
                </c:pt>
                <c:pt idx="3">
                  <c:v>Balance trail</c:v>
                </c:pt>
                <c:pt idx="4">
                  <c:v>Climbing wall</c:v>
                </c:pt>
                <c:pt idx="5">
                  <c:v>Basket swing</c:v>
                </c:pt>
                <c:pt idx="6">
                  <c:v>Flat swings</c:v>
                </c:pt>
                <c:pt idx="7">
                  <c:v>Monkey bars</c:v>
                </c:pt>
                <c:pt idx="8">
                  <c:v>Roundabout</c:v>
                </c:pt>
                <c:pt idx="9">
                  <c:v>Multiplay unit</c:v>
                </c:pt>
                <c:pt idx="10">
                  <c:v>Circuit to ride vehicles / scooters</c:v>
                </c:pt>
                <c:pt idx="11">
                  <c:v>Cradle swings</c:v>
                </c:pt>
                <c:pt idx="12">
                  <c:v>Rope net</c:v>
                </c:pt>
                <c:pt idx="13">
                  <c:v>Vehicles to sit in / climb on</c:v>
                </c:pt>
                <c:pt idx="14">
                  <c:v>Cone climber</c:v>
                </c:pt>
                <c:pt idx="15">
                  <c:v>Springy animals</c:v>
                </c:pt>
                <c:pt idx="16">
                  <c:v>Talk tubes</c:v>
                </c:pt>
                <c:pt idx="17">
                  <c:v>Other</c:v>
                </c:pt>
              </c:strCache>
            </c:strRef>
          </c:cat>
          <c:val>
            <c:numRef>
              <c:f>'Play Area'!$C$49:$C$66</c:f>
              <c:numCache>
                <c:formatCode>General</c:formatCode>
                <c:ptCount val="18"/>
                <c:pt idx="0">
                  <c:v>63</c:v>
                </c:pt>
                <c:pt idx="1">
                  <c:v>52</c:v>
                </c:pt>
                <c:pt idx="2">
                  <c:v>52</c:v>
                </c:pt>
                <c:pt idx="3">
                  <c:v>46</c:v>
                </c:pt>
                <c:pt idx="4">
                  <c:v>42</c:v>
                </c:pt>
                <c:pt idx="5">
                  <c:v>40</c:v>
                </c:pt>
                <c:pt idx="6">
                  <c:v>38</c:v>
                </c:pt>
                <c:pt idx="7">
                  <c:v>38</c:v>
                </c:pt>
                <c:pt idx="8">
                  <c:v>34</c:v>
                </c:pt>
                <c:pt idx="9">
                  <c:v>33</c:v>
                </c:pt>
                <c:pt idx="10">
                  <c:v>30</c:v>
                </c:pt>
                <c:pt idx="11">
                  <c:v>26</c:v>
                </c:pt>
                <c:pt idx="12">
                  <c:v>25</c:v>
                </c:pt>
                <c:pt idx="13">
                  <c:v>22</c:v>
                </c:pt>
                <c:pt idx="14">
                  <c:v>19</c:v>
                </c:pt>
                <c:pt idx="15">
                  <c:v>15</c:v>
                </c:pt>
                <c:pt idx="16">
                  <c:v>14</c:v>
                </c:pt>
                <c:pt idx="17">
                  <c:v>5</c:v>
                </c:pt>
              </c:numCache>
            </c:numRef>
          </c:val>
          <c:extLst>
            <c:ext xmlns:c16="http://schemas.microsoft.com/office/drawing/2014/chart" uri="{C3380CC4-5D6E-409C-BE32-E72D297353CC}">
              <c16:uniqueId val="{00000000-07C3-4385-A1CF-BDC034A4ADAA}"/>
            </c:ext>
          </c:extLst>
        </c:ser>
        <c:dLbls>
          <c:showLegendKey val="0"/>
          <c:showVal val="0"/>
          <c:showCatName val="0"/>
          <c:showSerName val="0"/>
          <c:showPercent val="0"/>
          <c:showBubbleSize val="0"/>
        </c:dLbls>
        <c:gapWidth val="219"/>
        <c:overlap val="-27"/>
        <c:axId val="506110072"/>
        <c:axId val="506110400"/>
      </c:barChart>
      <c:catAx>
        <c:axId val="506110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110400"/>
        <c:crosses val="autoZero"/>
        <c:auto val="1"/>
        <c:lblAlgn val="ctr"/>
        <c:lblOffset val="100"/>
        <c:noMultiLvlLbl val="0"/>
      </c:catAx>
      <c:valAx>
        <c:axId val="506110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110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Entrance</a:t>
            </a:r>
            <a:r>
              <a:rPr lang="en-GB" b="1" baseline="0"/>
              <a:t> to the site requires improvement</a:t>
            </a:r>
            <a:endParaRPr lang="en-GB"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Entrance!$B$5:$B$10</c:f>
              <c:strCache>
                <c:ptCount val="6"/>
                <c:pt idx="0">
                  <c:v>Strongly agree</c:v>
                </c:pt>
                <c:pt idx="1">
                  <c:v>Agree</c:v>
                </c:pt>
                <c:pt idx="2">
                  <c:v>Neither agree nor disagree</c:v>
                </c:pt>
                <c:pt idx="3">
                  <c:v>Disagree</c:v>
                </c:pt>
                <c:pt idx="4">
                  <c:v>Strongly disagree</c:v>
                </c:pt>
                <c:pt idx="5">
                  <c:v>Not Answered</c:v>
                </c:pt>
              </c:strCache>
            </c:strRef>
          </c:cat>
          <c:val>
            <c:numRef>
              <c:f>Entrance!$C$5:$C$10</c:f>
              <c:numCache>
                <c:formatCode>General</c:formatCode>
                <c:ptCount val="6"/>
                <c:pt idx="0">
                  <c:v>55</c:v>
                </c:pt>
                <c:pt idx="1">
                  <c:v>47</c:v>
                </c:pt>
                <c:pt idx="2">
                  <c:v>24</c:v>
                </c:pt>
                <c:pt idx="3">
                  <c:v>5</c:v>
                </c:pt>
                <c:pt idx="4">
                  <c:v>0</c:v>
                </c:pt>
                <c:pt idx="5">
                  <c:v>32</c:v>
                </c:pt>
              </c:numCache>
            </c:numRef>
          </c:val>
          <c:extLst>
            <c:ext xmlns:c16="http://schemas.microsoft.com/office/drawing/2014/chart" uri="{C3380CC4-5D6E-409C-BE32-E72D297353CC}">
              <c16:uniqueId val="{00000000-8F07-4ADC-83EA-E6CBF7CE53BF}"/>
            </c:ext>
          </c:extLst>
        </c:ser>
        <c:dLbls>
          <c:showLegendKey val="0"/>
          <c:showVal val="0"/>
          <c:showCatName val="0"/>
          <c:showSerName val="0"/>
          <c:showPercent val="0"/>
          <c:showBubbleSize val="0"/>
        </c:dLbls>
        <c:gapWidth val="219"/>
        <c:overlap val="-27"/>
        <c:axId val="641050480"/>
        <c:axId val="641050152"/>
      </c:barChart>
      <c:catAx>
        <c:axId val="64105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050152"/>
        <c:crosses val="autoZero"/>
        <c:auto val="1"/>
        <c:lblAlgn val="ctr"/>
        <c:lblOffset val="100"/>
        <c:noMultiLvlLbl val="0"/>
      </c:catAx>
      <c:valAx>
        <c:axId val="641050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050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Do you think the table tennis table should be kept?</a:t>
            </a:r>
            <a:r>
              <a:rPr lang="en-GB" sz="1400" b="0" i="0" u="none" strike="noStrike" baseline="0"/>
              <a:t> </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463-46CF-917C-D48211C5394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63-46CF-917C-D48211C5394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'Play Area'!$B$113:$B$114</c:f>
              <c:strCache>
                <c:ptCount val="2"/>
                <c:pt idx="0">
                  <c:v>Yes</c:v>
                </c:pt>
                <c:pt idx="1">
                  <c:v>No</c:v>
                </c:pt>
              </c:strCache>
            </c:strRef>
          </c:cat>
          <c:val>
            <c:numRef>
              <c:f>'Play Area'!$C$113:$C$114</c:f>
              <c:numCache>
                <c:formatCode>General</c:formatCode>
                <c:ptCount val="2"/>
                <c:pt idx="0">
                  <c:v>54</c:v>
                </c:pt>
                <c:pt idx="1">
                  <c:v>36</c:v>
                </c:pt>
              </c:numCache>
            </c:numRef>
          </c:val>
          <c:extLst>
            <c:ext xmlns:c16="http://schemas.microsoft.com/office/drawing/2014/chart" uri="{C3380CC4-5D6E-409C-BE32-E72D297353CC}">
              <c16:uniqueId val="{00000004-6463-46CF-917C-D48211C5394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5659159016347326"/>
          <c:y val="0.26647303164289549"/>
          <c:w val="0.17440397169125083"/>
          <c:h val="9.315780414057868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Would you like Teqball at KGV?</a:t>
            </a:r>
            <a:r>
              <a:rPr lang="en-GB" sz="1400" b="0" i="0" u="none" strike="noStrike" baseline="0"/>
              <a:t> </a:t>
            </a:r>
            <a:endParaRPr lang="en-GB"/>
          </a:p>
        </c:rich>
      </c:tx>
      <c:layout>
        <c:manualLayout>
          <c:xMode val="edge"/>
          <c:yMode val="edge"/>
          <c:x val="0.190949330645379"/>
          <c:y val="3.62426077718175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0F0F-49FD-BAFF-E82D3C72C0C0}"/>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0F0F-49FD-BAFF-E82D3C72C0C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'Play Area'!$B$118:$B$119</c:f>
              <c:strCache>
                <c:ptCount val="2"/>
                <c:pt idx="0">
                  <c:v>Yes</c:v>
                </c:pt>
                <c:pt idx="1">
                  <c:v>No</c:v>
                </c:pt>
              </c:strCache>
            </c:strRef>
          </c:cat>
          <c:val>
            <c:numRef>
              <c:f>'Play Area'!$C$118:$C$119</c:f>
              <c:numCache>
                <c:formatCode>General</c:formatCode>
                <c:ptCount val="2"/>
                <c:pt idx="0">
                  <c:v>42</c:v>
                </c:pt>
                <c:pt idx="1">
                  <c:v>49</c:v>
                </c:pt>
              </c:numCache>
            </c:numRef>
          </c:val>
          <c:extLst>
            <c:ext xmlns:c16="http://schemas.microsoft.com/office/drawing/2014/chart" uri="{C3380CC4-5D6E-409C-BE32-E72D297353CC}">
              <c16:uniqueId val="{00000004-0F0F-49FD-BAFF-E82D3C72C0C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4547812773403324"/>
          <c:y val="0.22743000874890634"/>
          <c:w val="0.14237707786526685"/>
          <c:h val="7.812554680664916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Opinions on increasing size of play area and putting wooden fence by road</a:t>
            </a:r>
            <a:r>
              <a:rPr lang="en-GB" sz="1400" b="0" i="0" u="none" strike="noStrike" baseline="0"/>
              <a:t> </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'General Comments on play area'!$B$37:$B$46</c:f>
              <c:strCache>
                <c:ptCount val="10"/>
                <c:pt idx="0">
                  <c:v>Great idea</c:v>
                </c:pt>
                <c:pt idx="1">
                  <c:v>Fencing needs to keep dogs out</c:v>
                </c:pt>
                <c:pt idx="2">
                  <c:v>Concerned children could climb through or over </c:v>
                </c:pt>
                <c:pt idx="3">
                  <c:v>Have less open lower section</c:v>
                </c:pt>
                <c:pt idx="4">
                  <c:v>Make play area bigger but keep same fencing</c:v>
                </c:pt>
                <c:pt idx="5">
                  <c:v>Visually its better</c:v>
                </c:pt>
                <c:pt idx="6">
                  <c:v>Wooden fence needs more maintenance</c:v>
                </c:pt>
                <c:pt idx="7">
                  <c:v>Needs to be robust and splinter free</c:v>
                </c:pt>
                <c:pt idx="8">
                  <c:v>Have no fence at all</c:v>
                </c:pt>
                <c:pt idx="9">
                  <c:v>Like the wood</c:v>
                </c:pt>
              </c:strCache>
            </c:strRef>
          </c:cat>
          <c:val>
            <c:numRef>
              <c:f>'General Comments on play area'!$C$37:$C$46</c:f>
              <c:numCache>
                <c:formatCode>General</c:formatCode>
                <c:ptCount val="10"/>
                <c:pt idx="0">
                  <c:v>37</c:v>
                </c:pt>
                <c:pt idx="1">
                  <c:v>9</c:v>
                </c:pt>
                <c:pt idx="2">
                  <c:v>8</c:v>
                </c:pt>
                <c:pt idx="3">
                  <c:v>4</c:v>
                </c:pt>
                <c:pt idx="4">
                  <c:v>3</c:v>
                </c:pt>
                <c:pt idx="5">
                  <c:v>3</c:v>
                </c:pt>
                <c:pt idx="6">
                  <c:v>2</c:v>
                </c:pt>
                <c:pt idx="7">
                  <c:v>1</c:v>
                </c:pt>
                <c:pt idx="8">
                  <c:v>1</c:v>
                </c:pt>
                <c:pt idx="9">
                  <c:v>1</c:v>
                </c:pt>
              </c:numCache>
            </c:numRef>
          </c:val>
          <c:extLst>
            <c:ext xmlns:c16="http://schemas.microsoft.com/office/drawing/2014/chart" uri="{C3380CC4-5D6E-409C-BE32-E72D297353CC}">
              <c16:uniqueId val="{00000000-6C2B-4681-849A-8CFFCBC02E80}"/>
            </c:ext>
          </c:extLst>
        </c:ser>
        <c:dLbls>
          <c:showLegendKey val="0"/>
          <c:showVal val="0"/>
          <c:showCatName val="0"/>
          <c:showSerName val="0"/>
          <c:showPercent val="0"/>
          <c:showBubbleSize val="0"/>
        </c:dLbls>
        <c:gapWidth val="182"/>
        <c:axId val="649828872"/>
        <c:axId val="649824608"/>
      </c:barChart>
      <c:catAx>
        <c:axId val="649828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824608"/>
        <c:crosses val="autoZero"/>
        <c:auto val="1"/>
        <c:lblAlgn val="ctr"/>
        <c:lblOffset val="100"/>
        <c:noMultiLvlLbl val="0"/>
      </c:catAx>
      <c:valAx>
        <c:axId val="6498246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828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baseline="0">
                <a:effectLst/>
              </a:rPr>
              <a:t>Types of park user </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9F-4C5F-8BCB-C1AC76F9F03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9F-4C5F-8BCB-C1AC76F9F03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9F-4C5F-8BCB-C1AC76F9F03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9F-4C5F-8BCB-C1AC76F9F03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'Skate park'!$B$4:$B$7</c:f>
              <c:strCache>
                <c:ptCount val="4"/>
                <c:pt idx="0">
                  <c:v>Biker</c:v>
                </c:pt>
                <c:pt idx="1">
                  <c:v>Scooter rider</c:v>
                </c:pt>
                <c:pt idx="2">
                  <c:v>Skateboarder</c:v>
                </c:pt>
                <c:pt idx="3">
                  <c:v>Roller blader</c:v>
                </c:pt>
              </c:strCache>
            </c:strRef>
          </c:cat>
          <c:val>
            <c:numRef>
              <c:f>'Skate park'!$C$4:$C$7</c:f>
              <c:numCache>
                <c:formatCode>General</c:formatCode>
                <c:ptCount val="4"/>
                <c:pt idx="0">
                  <c:v>38</c:v>
                </c:pt>
                <c:pt idx="1">
                  <c:v>26</c:v>
                </c:pt>
                <c:pt idx="2">
                  <c:v>24</c:v>
                </c:pt>
                <c:pt idx="3">
                  <c:v>6</c:v>
                </c:pt>
              </c:numCache>
            </c:numRef>
          </c:val>
          <c:extLst>
            <c:ext xmlns:c16="http://schemas.microsoft.com/office/drawing/2014/chart" uri="{C3380CC4-5D6E-409C-BE32-E72D297353CC}">
              <c16:uniqueId val="{00000008-069F-4C5F-8BCB-C1AC76F9F03B}"/>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A-069F-4C5F-8BCB-C1AC76F9F03B}"/>
              </c:ext>
            </c:extLst>
          </c:dPt>
          <c:cat>
            <c:strRef>
              <c:f>'Skate park'!$B$4:$B$7</c:f>
              <c:strCache>
                <c:ptCount val="4"/>
                <c:pt idx="0">
                  <c:v>Biker</c:v>
                </c:pt>
                <c:pt idx="1">
                  <c:v>Scooter rider</c:v>
                </c:pt>
                <c:pt idx="2">
                  <c:v>Skateboarder</c:v>
                </c:pt>
                <c:pt idx="3">
                  <c:v>Roller blader</c:v>
                </c:pt>
              </c:strCache>
            </c:strRef>
          </c:cat>
          <c:val>
            <c:numRef>
              <c:f>'Skate park'!$B$2</c:f>
              <c:numCache>
                <c:formatCode>General</c:formatCode>
                <c:ptCount val="1"/>
                <c:pt idx="0">
                  <c:v>0</c:v>
                </c:pt>
              </c:numCache>
            </c:numRef>
          </c:val>
          <c:extLst>
            <c:ext xmlns:c16="http://schemas.microsoft.com/office/drawing/2014/chart" uri="{C3380CC4-5D6E-409C-BE32-E72D297353CC}">
              <c16:uniqueId val="{0000000B-069F-4C5F-8BCB-C1AC76F9F03B}"/>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Reasons for not using KGV skate park</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B9B-4ECC-AC8D-47D6BE9C43E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B9B-4ECC-AC8D-47D6BE9C43E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B9B-4ECC-AC8D-47D6BE9C43E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B9B-4ECC-AC8D-47D6BE9C43E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B9B-4ECC-AC8D-47D6BE9C43E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B9B-4ECC-AC8D-47D6BE9C43E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B9B-4ECC-AC8D-47D6BE9C43E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'Skate park'!$B$17:$B$23</c:f>
              <c:strCache>
                <c:ptCount val="7"/>
                <c:pt idx="0">
                  <c:v>Wrong type of ramps</c:v>
                </c:pt>
                <c:pt idx="1">
                  <c:v>Ramp material</c:v>
                </c:pt>
                <c:pt idx="2">
                  <c:v>Ramp layout</c:v>
                </c:pt>
                <c:pt idx="3">
                  <c:v>Surface is too rough</c:v>
                </c:pt>
                <c:pt idx="4">
                  <c:v>Other</c:v>
                </c:pt>
                <c:pt idx="5">
                  <c:v>Fear of other users</c:v>
                </c:pt>
                <c:pt idx="6">
                  <c:v>Too far away</c:v>
                </c:pt>
              </c:strCache>
            </c:strRef>
          </c:cat>
          <c:val>
            <c:numRef>
              <c:f>'Skate park'!$C$17:$C$23</c:f>
              <c:numCache>
                <c:formatCode>General</c:formatCode>
                <c:ptCount val="7"/>
                <c:pt idx="0">
                  <c:v>24</c:v>
                </c:pt>
                <c:pt idx="1">
                  <c:v>21</c:v>
                </c:pt>
                <c:pt idx="2">
                  <c:v>20</c:v>
                </c:pt>
                <c:pt idx="3">
                  <c:v>17</c:v>
                </c:pt>
                <c:pt idx="4">
                  <c:v>12</c:v>
                </c:pt>
                <c:pt idx="5">
                  <c:v>8</c:v>
                </c:pt>
                <c:pt idx="6">
                  <c:v>7</c:v>
                </c:pt>
              </c:numCache>
            </c:numRef>
          </c:val>
          <c:extLst>
            <c:ext xmlns:c16="http://schemas.microsoft.com/office/drawing/2014/chart" uri="{C3380CC4-5D6E-409C-BE32-E72D297353CC}">
              <c16:uniqueId val="{0000000E-7B9B-4ECC-AC8D-47D6BE9C43E1}"/>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Positives of the existing park</a:t>
            </a:r>
            <a:r>
              <a:rPr lang="en-GB" sz="1400" b="0" i="0" u="none" strike="noStrike" baseline="0"/>
              <a:t> </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'Skate park'!$B$27:$B$43</c:f>
              <c:strCache>
                <c:ptCount val="17"/>
                <c:pt idx="0">
                  <c:v>Variety of achievable ramps</c:v>
                </c:pt>
                <c:pt idx="1">
                  <c:v>Good location</c:v>
                </c:pt>
                <c:pt idx="2">
                  <c:v>Good size</c:v>
                </c:pt>
                <c:pt idx="3">
                  <c:v>Not too busy / local scene</c:v>
                </c:pt>
                <c:pt idx="4">
                  <c:v>We have one</c:v>
                </c:pt>
                <c:pt idx="5">
                  <c:v>Half pipe</c:v>
                </c:pt>
                <c:pt idx="6">
                  <c:v>Small ramps good to learn on</c:v>
                </c:pt>
                <c:pt idx="7">
                  <c:v>Good ramp heights</c:v>
                </c:pt>
                <c:pt idx="8">
                  <c:v>Good for skaters</c:v>
                </c:pt>
                <c:pt idx="9">
                  <c:v>Good ramp shape</c:v>
                </c:pt>
                <c:pt idx="10">
                  <c:v>Mini ramp</c:v>
                </c:pt>
                <c:pt idx="11">
                  <c:v>Encourages exercise</c:v>
                </c:pt>
                <c:pt idx="12">
                  <c:v>Nice to ride</c:v>
                </c:pt>
                <c:pt idx="13">
                  <c:v>Good layout</c:v>
                </c:pt>
                <c:pt idx="14">
                  <c:v>Like the fun box</c:v>
                </c:pt>
                <c:pt idx="15">
                  <c:v>Hips</c:v>
                </c:pt>
                <c:pt idx="16">
                  <c:v>Shelter space</c:v>
                </c:pt>
              </c:strCache>
            </c:strRef>
          </c:cat>
          <c:val>
            <c:numRef>
              <c:f>'Skate park'!$C$27:$C$43</c:f>
              <c:numCache>
                <c:formatCode>General</c:formatCode>
                <c:ptCount val="17"/>
                <c:pt idx="0">
                  <c:v>8</c:v>
                </c:pt>
                <c:pt idx="1">
                  <c:v>6</c:v>
                </c:pt>
                <c:pt idx="2">
                  <c:v>5</c:v>
                </c:pt>
                <c:pt idx="3">
                  <c:v>5</c:v>
                </c:pt>
                <c:pt idx="4">
                  <c:v>4</c:v>
                </c:pt>
                <c:pt idx="5">
                  <c:v>4</c:v>
                </c:pt>
                <c:pt idx="6">
                  <c:v>4</c:v>
                </c:pt>
                <c:pt idx="7">
                  <c:v>3</c:v>
                </c:pt>
                <c:pt idx="8">
                  <c:v>2</c:v>
                </c:pt>
                <c:pt idx="9">
                  <c:v>2</c:v>
                </c:pt>
                <c:pt idx="10">
                  <c:v>2</c:v>
                </c:pt>
                <c:pt idx="11">
                  <c:v>1</c:v>
                </c:pt>
                <c:pt idx="12">
                  <c:v>1</c:v>
                </c:pt>
                <c:pt idx="13">
                  <c:v>1</c:v>
                </c:pt>
                <c:pt idx="14">
                  <c:v>1</c:v>
                </c:pt>
                <c:pt idx="15">
                  <c:v>1</c:v>
                </c:pt>
                <c:pt idx="16">
                  <c:v>1</c:v>
                </c:pt>
              </c:numCache>
            </c:numRef>
          </c:val>
          <c:extLst>
            <c:ext xmlns:c16="http://schemas.microsoft.com/office/drawing/2014/chart" uri="{C3380CC4-5D6E-409C-BE32-E72D297353CC}">
              <c16:uniqueId val="{00000000-4B47-4493-8A87-B721A8174849}"/>
            </c:ext>
          </c:extLst>
        </c:ser>
        <c:dLbls>
          <c:showLegendKey val="0"/>
          <c:showVal val="0"/>
          <c:showCatName val="0"/>
          <c:showSerName val="0"/>
          <c:showPercent val="0"/>
          <c:showBubbleSize val="0"/>
        </c:dLbls>
        <c:gapWidth val="219"/>
        <c:overlap val="-27"/>
        <c:axId val="646367088"/>
        <c:axId val="646367416"/>
      </c:barChart>
      <c:catAx>
        <c:axId val="646367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6367416"/>
        <c:crosses val="autoZero"/>
        <c:auto val="1"/>
        <c:lblAlgn val="ctr"/>
        <c:lblOffset val="100"/>
        <c:noMultiLvlLbl val="0"/>
      </c:catAx>
      <c:valAx>
        <c:axId val="646367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6367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Negatives of the existing park</a:t>
            </a:r>
            <a:r>
              <a:rPr lang="en-GB" sz="1400" b="0" i="0" u="none" strike="noStrike" baseline="0"/>
              <a:t> </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'Skate park'!$B$49:$B$72</c:f>
              <c:strCache>
                <c:ptCount val="24"/>
                <c:pt idx="0">
                  <c:v>Ramp surface</c:v>
                </c:pt>
                <c:pt idx="1">
                  <c:v>Poor layout</c:v>
                </c:pt>
                <c:pt idx="2">
                  <c:v>Gritty surface</c:v>
                </c:pt>
                <c:pt idx="3">
                  <c:v>Outdated</c:v>
                </c:pt>
                <c:pt idx="4">
                  <c:v>Shelter</c:v>
                </c:pt>
                <c:pt idx="5">
                  <c:v>Too hard to learn on</c:v>
                </c:pt>
                <c:pt idx="6">
                  <c:v>Not enough to do / limited lines</c:v>
                </c:pt>
                <c:pt idx="7">
                  <c:v>Not suitable for bikes</c:v>
                </c:pt>
                <c:pt idx="8">
                  <c:v>Anti-social behaviour</c:v>
                </c:pt>
                <c:pt idx="9">
                  <c:v>Transitions - metal to concrete</c:v>
                </c:pt>
                <c:pt idx="10">
                  <c:v>Dangerous</c:v>
                </c:pt>
                <c:pt idx="11">
                  <c:v>Young kids playing on the ramps</c:v>
                </c:pt>
                <c:pt idx="12">
                  <c:v>Ramps not smooth</c:v>
                </c:pt>
                <c:pt idx="13">
                  <c:v>Graffiti </c:v>
                </c:pt>
                <c:pt idx="14">
                  <c:v>Location / out of the way</c:v>
                </c:pt>
                <c:pt idx="15">
                  <c:v>Needs bigger ramps</c:v>
                </c:pt>
                <c:pt idx="16">
                  <c:v>too small</c:v>
                </c:pt>
                <c:pt idx="17">
                  <c:v>Not suitable for skateboards</c:v>
                </c:pt>
                <c:pt idx="18">
                  <c:v>Ramps warped</c:v>
                </c:pt>
                <c:pt idx="19">
                  <c:v>No seats for parents</c:v>
                </c:pt>
                <c:pt idx="20">
                  <c:v>Needs to suit all users</c:v>
                </c:pt>
                <c:pt idx="21">
                  <c:v>Lack of lighting</c:v>
                </c:pt>
                <c:pt idx="22">
                  <c:v>Coping sticks out too much</c:v>
                </c:pt>
                <c:pt idx="23">
                  <c:v>Transfer too steep</c:v>
                </c:pt>
              </c:strCache>
            </c:strRef>
          </c:cat>
          <c:val>
            <c:numRef>
              <c:f>'Skate park'!$C$49:$C$72</c:f>
              <c:numCache>
                <c:formatCode>General</c:formatCode>
                <c:ptCount val="24"/>
                <c:pt idx="0">
                  <c:v>15</c:v>
                </c:pt>
                <c:pt idx="1">
                  <c:v>11</c:v>
                </c:pt>
                <c:pt idx="2">
                  <c:v>10</c:v>
                </c:pt>
                <c:pt idx="3">
                  <c:v>8</c:v>
                </c:pt>
                <c:pt idx="4">
                  <c:v>8</c:v>
                </c:pt>
                <c:pt idx="5">
                  <c:v>6</c:v>
                </c:pt>
                <c:pt idx="6">
                  <c:v>5</c:v>
                </c:pt>
                <c:pt idx="7">
                  <c:v>5</c:v>
                </c:pt>
                <c:pt idx="8">
                  <c:v>5</c:v>
                </c:pt>
                <c:pt idx="9">
                  <c:v>5</c:v>
                </c:pt>
                <c:pt idx="10">
                  <c:v>4</c:v>
                </c:pt>
                <c:pt idx="11">
                  <c:v>4</c:v>
                </c:pt>
                <c:pt idx="12">
                  <c:v>3</c:v>
                </c:pt>
                <c:pt idx="13">
                  <c:v>3</c:v>
                </c:pt>
                <c:pt idx="14">
                  <c:v>2</c:v>
                </c:pt>
                <c:pt idx="15">
                  <c:v>2</c:v>
                </c:pt>
                <c:pt idx="16">
                  <c:v>2</c:v>
                </c:pt>
                <c:pt idx="17">
                  <c:v>1</c:v>
                </c:pt>
                <c:pt idx="18">
                  <c:v>1</c:v>
                </c:pt>
                <c:pt idx="19">
                  <c:v>1</c:v>
                </c:pt>
                <c:pt idx="20">
                  <c:v>1</c:v>
                </c:pt>
                <c:pt idx="21">
                  <c:v>1</c:v>
                </c:pt>
                <c:pt idx="22">
                  <c:v>1</c:v>
                </c:pt>
                <c:pt idx="23">
                  <c:v>1</c:v>
                </c:pt>
              </c:numCache>
            </c:numRef>
          </c:val>
          <c:extLst>
            <c:ext xmlns:c16="http://schemas.microsoft.com/office/drawing/2014/chart" uri="{C3380CC4-5D6E-409C-BE32-E72D297353CC}">
              <c16:uniqueId val="{00000000-19A0-46F2-AE7B-5123E6CD8A7E}"/>
            </c:ext>
          </c:extLst>
        </c:ser>
        <c:dLbls>
          <c:showLegendKey val="0"/>
          <c:showVal val="0"/>
          <c:showCatName val="0"/>
          <c:showSerName val="0"/>
          <c:showPercent val="0"/>
          <c:showBubbleSize val="0"/>
        </c:dLbls>
        <c:gapWidth val="219"/>
        <c:overlap val="-27"/>
        <c:axId val="770191144"/>
        <c:axId val="770191472"/>
      </c:barChart>
      <c:catAx>
        <c:axId val="770191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0191472"/>
        <c:crosses val="autoZero"/>
        <c:auto val="1"/>
        <c:lblAlgn val="ctr"/>
        <c:lblOffset val="100"/>
        <c:noMultiLvlLbl val="0"/>
      </c:catAx>
      <c:valAx>
        <c:axId val="77019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0191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dirty="0" smtClean="0">
                <a:effectLst/>
              </a:rPr>
              <a:t>Which features </a:t>
            </a:r>
            <a:r>
              <a:rPr lang="en-GB" sz="1400" b="1" i="0" u="none" strike="noStrike" baseline="0" dirty="0">
                <a:effectLst/>
              </a:rPr>
              <a:t>you would like to see in the new park?</a:t>
            </a:r>
            <a:r>
              <a:rPr lang="en-GB" sz="1400" b="0" i="0" u="none" strike="noStrike" baseline="0" dirty="0"/>
              <a:t> </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'Skate park'!$B$77:$B$103</c:f>
              <c:strCache>
                <c:ptCount val="27"/>
                <c:pt idx="0">
                  <c:v>Bowl</c:v>
                </c:pt>
                <c:pt idx="1">
                  <c:v>Pump track</c:v>
                </c:pt>
                <c:pt idx="2">
                  <c:v>Box jump</c:v>
                </c:pt>
                <c:pt idx="3">
                  <c:v>quarter pipe / hips</c:v>
                </c:pt>
                <c:pt idx="4">
                  <c:v>ledge</c:v>
                </c:pt>
                <c:pt idx="5">
                  <c:v>Areas for beginners</c:v>
                </c:pt>
                <c:pt idx="6">
                  <c:v>Manual Pad</c:v>
                </c:pt>
                <c:pt idx="7">
                  <c:v>stair set</c:v>
                </c:pt>
                <c:pt idx="8">
                  <c:v>half pipe</c:v>
                </c:pt>
                <c:pt idx="9">
                  <c:v>rails</c:v>
                </c:pt>
                <c:pt idx="10">
                  <c:v>Variations of transitions</c:v>
                </c:pt>
                <c:pt idx="11">
                  <c:v>spine / spine jump</c:v>
                </c:pt>
                <c:pt idx="12">
                  <c:v>banks</c:v>
                </c:pt>
                <c:pt idx="13">
                  <c:v>Flat concrete area</c:v>
                </c:pt>
                <c:pt idx="14">
                  <c:v>Flow</c:v>
                </c:pt>
                <c:pt idx="15">
                  <c:v>Pyramid</c:v>
                </c:pt>
                <c:pt idx="16">
                  <c:v>mini ramp</c:v>
                </c:pt>
                <c:pt idx="17">
                  <c:v>Kicker / euro</c:v>
                </c:pt>
                <c:pt idx="18">
                  <c:v>spined mini ramp</c:v>
                </c:pt>
                <c:pt idx="19">
                  <c:v>hubba</c:v>
                </c:pt>
                <c:pt idx="20">
                  <c:v>step up</c:v>
                </c:pt>
                <c:pt idx="21">
                  <c:v>A right angled coping transfer</c:v>
                </c:pt>
                <c:pt idx="22">
                  <c:v>Driveway</c:v>
                </c:pt>
                <c:pt idx="23">
                  <c:v>grind block</c:v>
                </c:pt>
                <c:pt idx="24">
                  <c:v>down rail</c:v>
                </c:pt>
                <c:pt idx="25">
                  <c:v>flat bar</c:v>
                </c:pt>
                <c:pt idx="26">
                  <c:v>cradle</c:v>
                </c:pt>
              </c:strCache>
            </c:strRef>
          </c:cat>
          <c:val>
            <c:numRef>
              <c:f>'Skate park'!$C$77:$C$103</c:f>
            </c:numRef>
          </c:val>
          <c:extLst>
            <c:ext xmlns:c16="http://schemas.microsoft.com/office/drawing/2014/chart" uri="{C3380CC4-5D6E-409C-BE32-E72D297353CC}">
              <c16:uniqueId val="{00000000-D1E3-4FFA-A68A-CCBB46B2A0DB}"/>
            </c:ext>
          </c:extLst>
        </c:ser>
        <c:ser>
          <c:idx val="1"/>
          <c:order val="1"/>
          <c:spPr>
            <a:solidFill>
              <a:schemeClr val="accent2"/>
            </a:solidFill>
            <a:ln>
              <a:noFill/>
            </a:ln>
            <a:effectLst/>
          </c:spPr>
          <c:invertIfNegative val="0"/>
          <c:cat>
            <c:strRef>
              <c:f>'Skate park'!$B$77:$B$103</c:f>
              <c:strCache>
                <c:ptCount val="27"/>
                <c:pt idx="0">
                  <c:v>Bowl</c:v>
                </c:pt>
                <c:pt idx="1">
                  <c:v>Pump track</c:v>
                </c:pt>
                <c:pt idx="2">
                  <c:v>Box jump</c:v>
                </c:pt>
                <c:pt idx="3">
                  <c:v>quarter pipe / hips</c:v>
                </c:pt>
                <c:pt idx="4">
                  <c:v>ledge</c:v>
                </c:pt>
                <c:pt idx="5">
                  <c:v>Areas for beginners</c:v>
                </c:pt>
                <c:pt idx="6">
                  <c:v>Manual Pad</c:v>
                </c:pt>
                <c:pt idx="7">
                  <c:v>stair set</c:v>
                </c:pt>
                <c:pt idx="8">
                  <c:v>half pipe</c:v>
                </c:pt>
                <c:pt idx="9">
                  <c:v>rails</c:v>
                </c:pt>
                <c:pt idx="10">
                  <c:v>Variations of transitions</c:v>
                </c:pt>
                <c:pt idx="11">
                  <c:v>spine / spine jump</c:v>
                </c:pt>
                <c:pt idx="12">
                  <c:v>banks</c:v>
                </c:pt>
                <c:pt idx="13">
                  <c:v>Flat concrete area</c:v>
                </c:pt>
                <c:pt idx="14">
                  <c:v>Flow</c:v>
                </c:pt>
                <c:pt idx="15">
                  <c:v>Pyramid</c:v>
                </c:pt>
                <c:pt idx="16">
                  <c:v>mini ramp</c:v>
                </c:pt>
                <c:pt idx="17">
                  <c:v>Kicker / euro</c:v>
                </c:pt>
                <c:pt idx="18">
                  <c:v>spined mini ramp</c:v>
                </c:pt>
                <c:pt idx="19">
                  <c:v>hubba</c:v>
                </c:pt>
                <c:pt idx="20">
                  <c:v>step up</c:v>
                </c:pt>
                <c:pt idx="21">
                  <c:v>A right angled coping transfer</c:v>
                </c:pt>
                <c:pt idx="22">
                  <c:v>Driveway</c:v>
                </c:pt>
                <c:pt idx="23">
                  <c:v>grind block</c:v>
                </c:pt>
                <c:pt idx="24">
                  <c:v>down rail</c:v>
                </c:pt>
                <c:pt idx="25">
                  <c:v>flat bar</c:v>
                </c:pt>
                <c:pt idx="26">
                  <c:v>cradle</c:v>
                </c:pt>
              </c:strCache>
            </c:strRef>
          </c:cat>
          <c:val>
            <c:numRef>
              <c:f>'Skate park'!$D$77:$D$103</c:f>
            </c:numRef>
          </c:val>
          <c:extLst>
            <c:ext xmlns:c16="http://schemas.microsoft.com/office/drawing/2014/chart" uri="{C3380CC4-5D6E-409C-BE32-E72D297353CC}">
              <c16:uniqueId val="{00000001-D1E3-4FFA-A68A-CCBB46B2A0DB}"/>
            </c:ext>
          </c:extLst>
        </c:ser>
        <c:ser>
          <c:idx val="2"/>
          <c:order val="2"/>
          <c:spPr>
            <a:solidFill>
              <a:schemeClr val="accent3"/>
            </a:solidFill>
            <a:ln>
              <a:noFill/>
            </a:ln>
            <a:effectLst/>
          </c:spPr>
          <c:invertIfNegative val="0"/>
          <c:cat>
            <c:strRef>
              <c:f>'Skate park'!$B$77:$B$103</c:f>
              <c:strCache>
                <c:ptCount val="27"/>
                <c:pt idx="0">
                  <c:v>Bowl</c:v>
                </c:pt>
                <c:pt idx="1">
                  <c:v>Pump track</c:v>
                </c:pt>
                <c:pt idx="2">
                  <c:v>Box jump</c:v>
                </c:pt>
                <c:pt idx="3">
                  <c:v>quarter pipe / hips</c:v>
                </c:pt>
                <c:pt idx="4">
                  <c:v>ledge</c:v>
                </c:pt>
                <c:pt idx="5">
                  <c:v>Areas for beginners</c:v>
                </c:pt>
                <c:pt idx="6">
                  <c:v>Manual Pad</c:v>
                </c:pt>
                <c:pt idx="7">
                  <c:v>stair set</c:v>
                </c:pt>
                <c:pt idx="8">
                  <c:v>half pipe</c:v>
                </c:pt>
                <c:pt idx="9">
                  <c:v>rails</c:v>
                </c:pt>
                <c:pt idx="10">
                  <c:v>Variations of transitions</c:v>
                </c:pt>
                <c:pt idx="11">
                  <c:v>spine / spine jump</c:v>
                </c:pt>
                <c:pt idx="12">
                  <c:v>banks</c:v>
                </c:pt>
                <c:pt idx="13">
                  <c:v>Flat concrete area</c:v>
                </c:pt>
                <c:pt idx="14">
                  <c:v>Flow</c:v>
                </c:pt>
                <c:pt idx="15">
                  <c:v>Pyramid</c:v>
                </c:pt>
                <c:pt idx="16">
                  <c:v>mini ramp</c:v>
                </c:pt>
                <c:pt idx="17">
                  <c:v>Kicker / euro</c:v>
                </c:pt>
                <c:pt idx="18">
                  <c:v>spined mini ramp</c:v>
                </c:pt>
                <c:pt idx="19">
                  <c:v>hubba</c:v>
                </c:pt>
                <c:pt idx="20">
                  <c:v>step up</c:v>
                </c:pt>
                <c:pt idx="21">
                  <c:v>A right angled coping transfer</c:v>
                </c:pt>
                <c:pt idx="22">
                  <c:v>Driveway</c:v>
                </c:pt>
                <c:pt idx="23">
                  <c:v>grind block</c:v>
                </c:pt>
                <c:pt idx="24">
                  <c:v>down rail</c:v>
                </c:pt>
                <c:pt idx="25">
                  <c:v>flat bar</c:v>
                </c:pt>
                <c:pt idx="26">
                  <c:v>cradle</c:v>
                </c:pt>
              </c:strCache>
            </c:strRef>
          </c:cat>
          <c:val>
            <c:numRef>
              <c:f>'Skate park'!$E$77:$E$103</c:f>
            </c:numRef>
          </c:val>
          <c:extLst>
            <c:ext xmlns:c16="http://schemas.microsoft.com/office/drawing/2014/chart" uri="{C3380CC4-5D6E-409C-BE32-E72D297353CC}">
              <c16:uniqueId val="{00000002-D1E3-4FFA-A68A-CCBB46B2A0DB}"/>
            </c:ext>
          </c:extLst>
        </c:ser>
        <c:ser>
          <c:idx val="3"/>
          <c:order val="3"/>
          <c:spPr>
            <a:solidFill>
              <a:schemeClr val="accent4"/>
            </a:solidFill>
            <a:ln>
              <a:noFill/>
            </a:ln>
            <a:effectLst/>
          </c:spPr>
          <c:invertIfNegative val="0"/>
          <c:cat>
            <c:strRef>
              <c:f>'Skate park'!$B$77:$B$103</c:f>
              <c:strCache>
                <c:ptCount val="27"/>
                <c:pt idx="0">
                  <c:v>Bowl</c:v>
                </c:pt>
                <c:pt idx="1">
                  <c:v>Pump track</c:v>
                </c:pt>
                <c:pt idx="2">
                  <c:v>Box jump</c:v>
                </c:pt>
                <c:pt idx="3">
                  <c:v>quarter pipe / hips</c:v>
                </c:pt>
                <c:pt idx="4">
                  <c:v>ledge</c:v>
                </c:pt>
                <c:pt idx="5">
                  <c:v>Areas for beginners</c:v>
                </c:pt>
                <c:pt idx="6">
                  <c:v>Manual Pad</c:v>
                </c:pt>
                <c:pt idx="7">
                  <c:v>stair set</c:v>
                </c:pt>
                <c:pt idx="8">
                  <c:v>half pipe</c:v>
                </c:pt>
                <c:pt idx="9">
                  <c:v>rails</c:v>
                </c:pt>
                <c:pt idx="10">
                  <c:v>Variations of transitions</c:v>
                </c:pt>
                <c:pt idx="11">
                  <c:v>spine / spine jump</c:v>
                </c:pt>
                <c:pt idx="12">
                  <c:v>banks</c:v>
                </c:pt>
                <c:pt idx="13">
                  <c:v>Flat concrete area</c:v>
                </c:pt>
                <c:pt idx="14">
                  <c:v>Flow</c:v>
                </c:pt>
                <c:pt idx="15">
                  <c:v>Pyramid</c:v>
                </c:pt>
                <c:pt idx="16">
                  <c:v>mini ramp</c:v>
                </c:pt>
                <c:pt idx="17">
                  <c:v>Kicker / euro</c:v>
                </c:pt>
                <c:pt idx="18">
                  <c:v>spined mini ramp</c:v>
                </c:pt>
                <c:pt idx="19">
                  <c:v>hubba</c:v>
                </c:pt>
                <c:pt idx="20">
                  <c:v>step up</c:v>
                </c:pt>
                <c:pt idx="21">
                  <c:v>A right angled coping transfer</c:v>
                </c:pt>
                <c:pt idx="22">
                  <c:v>Driveway</c:v>
                </c:pt>
                <c:pt idx="23">
                  <c:v>grind block</c:v>
                </c:pt>
                <c:pt idx="24">
                  <c:v>down rail</c:v>
                </c:pt>
                <c:pt idx="25">
                  <c:v>flat bar</c:v>
                </c:pt>
                <c:pt idx="26">
                  <c:v>cradle</c:v>
                </c:pt>
              </c:strCache>
            </c:strRef>
          </c:cat>
          <c:val>
            <c:numRef>
              <c:f>'Skate park'!$F$77:$F$103</c:f>
            </c:numRef>
          </c:val>
          <c:extLst>
            <c:ext xmlns:c16="http://schemas.microsoft.com/office/drawing/2014/chart" uri="{C3380CC4-5D6E-409C-BE32-E72D297353CC}">
              <c16:uniqueId val="{00000003-D1E3-4FFA-A68A-CCBB46B2A0DB}"/>
            </c:ext>
          </c:extLst>
        </c:ser>
        <c:ser>
          <c:idx val="4"/>
          <c:order val="4"/>
          <c:spPr>
            <a:solidFill>
              <a:schemeClr val="accent5"/>
            </a:solidFill>
            <a:ln>
              <a:noFill/>
            </a:ln>
            <a:effectLst/>
          </c:spPr>
          <c:invertIfNegative val="0"/>
          <c:cat>
            <c:strRef>
              <c:f>'Skate park'!$B$77:$B$103</c:f>
              <c:strCache>
                <c:ptCount val="27"/>
                <c:pt idx="0">
                  <c:v>Bowl</c:v>
                </c:pt>
                <c:pt idx="1">
                  <c:v>Pump track</c:v>
                </c:pt>
                <c:pt idx="2">
                  <c:v>Box jump</c:v>
                </c:pt>
                <c:pt idx="3">
                  <c:v>quarter pipe / hips</c:v>
                </c:pt>
                <c:pt idx="4">
                  <c:v>ledge</c:v>
                </c:pt>
                <c:pt idx="5">
                  <c:v>Areas for beginners</c:v>
                </c:pt>
                <c:pt idx="6">
                  <c:v>Manual Pad</c:v>
                </c:pt>
                <c:pt idx="7">
                  <c:v>stair set</c:v>
                </c:pt>
                <c:pt idx="8">
                  <c:v>half pipe</c:v>
                </c:pt>
                <c:pt idx="9">
                  <c:v>rails</c:v>
                </c:pt>
                <c:pt idx="10">
                  <c:v>Variations of transitions</c:v>
                </c:pt>
                <c:pt idx="11">
                  <c:v>spine / spine jump</c:v>
                </c:pt>
                <c:pt idx="12">
                  <c:v>banks</c:v>
                </c:pt>
                <c:pt idx="13">
                  <c:v>Flat concrete area</c:v>
                </c:pt>
                <c:pt idx="14">
                  <c:v>Flow</c:v>
                </c:pt>
                <c:pt idx="15">
                  <c:v>Pyramid</c:v>
                </c:pt>
                <c:pt idx="16">
                  <c:v>mini ramp</c:v>
                </c:pt>
                <c:pt idx="17">
                  <c:v>Kicker / euro</c:v>
                </c:pt>
                <c:pt idx="18">
                  <c:v>spined mini ramp</c:v>
                </c:pt>
                <c:pt idx="19">
                  <c:v>hubba</c:v>
                </c:pt>
                <c:pt idx="20">
                  <c:v>step up</c:v>
                </c:pt>
                <c:pt idx="21">
                  <c:v>A right angled coping transfer</c:v>
                </c:pt>
                <c:pt idx="22">
                  <c:v>Driveway</c:v>
                </c:pt>
                <c:pt idx="23">
                  <c:v>grind block</c:v>
                </c:pt>
                <c:pt idx="24">
                  <c:v>down rail</c:v>
                </c:pt>
                <c:pt idx="25">
                  <c:v>flat bar</c:v>
                </c:pt>
                <c:pt idx="26">
                  <c:v>cradle</c:v>
                </c:pt>
              </c:strCache>
            </c:strRef>
          </c:cat>
          <c:val>
            <c:numRef>
              <c:f>'Skate park'!$G$77:$G$103</c:f>
            </c:numRef>
          </c:val>
          <c:extLst>
            <c:ext xmlns:c16="http://schemas.microsoft.com/office/drawing/2014/chart" uri="{C3380CC4-5D6E-409C-BE32-E72D297353CC}">
              <c16:uniqueId val="{00000004-D1E3-4FFA-A68A-CCBB46B2A0DB}"/>
            </c:ext>
          </c:extLst>
        </c:ser>
        <c:ser>
          <c:idx val="5"/>
          <c:order val="5"/>
          <c:spPr>
            <a:solidFill>
              <a:schemeClr val="accent6"/>
            </a:solidFill>
            <a:ln>
              <a:noFill/>
            </a:ln>
            <a:effectLst/>
          </c:spPr>
          <c:invertIfNegative val="0"/>
          <c:cat>
            <c:strRef>
              <c:f>'Skate park'!$B$77:$B$103</c:f>
              <c:strCache>
                <c:ptCount val="27"/>
                <c:pt idx="0">
                  <c:v>Bowl</c:v>
                </c:pt>
                <c:pt idx="1">
                  <c:v>Pump track</c:v>
                </c:pt>
                <c:pt idx="2">
                  <c:v>Box jump</c:v>
                </c:pt>
                <c:pt idx="3">
                  <c:v>quarter pipe / hips</c:v>
                </c:pt>
                <c:pt idx="4">
                  <c:v>ledge</c:v>
                </c:pt>
                <c:pt idx="5">
                  <c:v>Areas for beginners</c:v>
                </c:pt>
                <c:pt idx="6">
                  <c:v>Manual Pad</c:v>
                </c:pt>
                <c:pt idx="7">
                  <c:v>stair set</c:v>
                </c:pt>
                <c:pt idx="8">
                  <c:v>half pipe</c:v>
                </c:pt>
                <c:pt idx="9">
                  <c:v>rails</c:v>
                </c:pt>
                <c:pt idx="10">
                  <c:v>Variations of transitions</c:v>
                </c:pt>
                <c:pt idx="11">
                  <c:v>spine / spine jump</c:v>
                </c:pt>
                <c:pt idx="12">
                  <c:v>banks</c:v>
                </c:pt>
                <c:pt idx="13">
                  <c:v>Flat concrete area</c:v>
                </c:pt>
                <c:pt idx="14">
                  <c:v>Flow</c:v>
                </c:pt>
                <c:pt idx="15">
                  <c:v>Pyramid</c:v>
                </c:pt>
                <c:pt idx="16">
                  <c:v>mini ramp</c:v>
                </c:pt>
                <c:pt idx="17">
                  <c:v>Kicker / euro</c:v>
                </c:pt>
                <c:pt idx="18">
                  <c:v>spined mini ramp</c:v>
                </c:pt>
                <c:pt idx="19">
                  <c:v>hubba</c:v>
                </c:pt>
                <c:pt idx="20">
                  <c:v>step up</c:v>
                </c:pt>
                <c:pt idx="21">
                  <c:v>A right angled coping transfer</c:v>
                </c:pt>
                <c:pt idx="22">
                  <c:v>Driveway</c:v>
                </c:pt>
                <c:pt idx="23">
                  <c:v>grind block</c:v>
                </c:pt>
                <c:pt idx="24">
                  <c:v>down rail</c:v>
                </c:pt>
                <c:pt idx="25">
                  <c:v>flat bar</c:v>
                </c:pt>
                <c:pt idx="26">
                  <c:v>cradle</c:v>
                </c:pt>
              </c:strCache>
            </c:strRef>
          </c:cat>
          <c:val>
            <c:numRef>
              <c:f>'Skate park'!$H$77:$H$103</c:f>
              <c:numCache>
                <c:formatCode>General</c:formatCode>
                <c:ptCount val="27"/>
                <c:pt idx="0">
                  <c:v>19</c:v>
                </c:pt>
                <c:pt idx="1">
                  <c:v>17</c:v>
                </c:pt>
                <c:pt idx="2">
                  <c:v>16</c:v>
                </c:pt>
                <c:pt idx="3">
                  <c:v>13</c:v>
                </c:pt>
                <c:pt idx="4">
                  <c:v>12</c:v>
                </c:pt>
                <c:pt idx="5">
                  <c:v>12</c:v>
                </c:pt>
                <c:pt idx="6">
                  <c:v>11</c:v>
                </c:pt>
                <c:pt idx="7">
                  <c:v>9</c:v>
                </c:pt>
                <c:pt idx="8">
                  <c:v>9</c:v>
                </c:pt>
                <c:pt idx="9">
                  <c:v>9</c:v>
                </c:pt>
                <c:pt idx="10">
                  <c:v>7</c:v>
                </c:pt>
                <c:pt idx="11">
                  <c:v>7</c:v>
                </c:pt>
                <c:pt idx="12">
                  <c:v>6</c:v>
                </c:pt>
                <c:pt idx="13">
                  <c:v>6</c:v>
                </c:pt>
                <c:pt idx="14">
                  <c:v>6</c:v>
                </c:pt>
                <c:pt idx="15">
                  <c:v>5</c:v>
                </c:pt>
                <c:pt idx="16">
                  <c:v>5</c:v>
                </c:pt>
                <c:pt idx="17">
                  <c:v>5</c:v>
                </c:pt>
                <c:pt idx="18">
                  <c:v>3</c:v>
                </c:pt>
                <c:pt idx="19">
                  <c:v>3</c:v>
                </c:pt>
                <c:pt idx="20">
                  <c:v>3</c:v>
                </c:pt>
                <c:pt idx="21">
                  <c:v>2</c:v>
                </c:pt>
                <c:pt idx="22">
                  <c:v>2</c:v>
                </c:pt>
                <c:pt idx="23">
                  <c:v>1</c:v>
                </c:pt>
                <c:pt idx="24">
                  <c:v>1</c:v>
                </c:pt>
                <c:pt idx="25">
                  <c:v>1</c:v>
                </c:pt>
                <c:pt idx="26">
                  <c:v>1</c:v>
                </c:pt>
              </c:numCache>
            </c:numRef>
          </c:val>
          <c:extLst>
            <c:ext xmlns:c16="http://schemas.microsoft.com/office/drawing/2014/chart" uri="{C3380CC4-5D6E-409C-BE32-E72D297353CC}">
              <c16:uniqueId val="{00000005-D1E3-4FFA-A68A-CCBB46B2A0DB}"/>
            </c:ext>
          </c:extLst>
        </c:ser>
        <c:dLbls>
          <c:showLegendKey val="0"/>
          <c:showVal val="0"/>
          <c:showCatName val="0"/>
          <c:showSerName val="0"/>
          <c:showPercent val="0"/>
          <c:showBubbleSize val="0"/>
        </c:dLbls>
        <c:gapWidth val="219"/>
        <c:overlap val="-27"/>
        <c:axId val="770222632"/>
        <c:axId val="770224928"/>
      </c:barChart>
      <c:catAx>
        <c:axId val="770222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0224928"/>
        <c:crosses val="autoZero"/>
        <c:auto val="1"/>
        <c:lblAlgn val="ctr"/>
        <c:lblOffset val="100"/>
        <c:noMultiLvlLbl val="0"/>
      </c:catAx>
      <c:valAx>
        <c:axId val="770224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0222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What are your views on the shelter?</a:t>
            </a:r>
            <a:r>
              <a:rPr lang="en-GB" sz="1400" b="0" i="0" u="none" strike="noStrike" baseline="0"/>
              <a:t> </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'Skate park'!$B$107:$B$109</c:f>
              <c:strCache>
                <c:ptCount val="3"/>
                <c:pt idx="0">
                  <c:v>Remove it</c:v>
                </c:pt>
                <c:pt idx="1">
                  <c:v>Keep it but move it away from the SP</c:v>
                </c:pt>
                <c:pt idx="2">
                  <c:v>Keep it near the skate park</c:v>
                </c:pt>
              </c:strCache>
            </c:strRef>
          </c:cat>
          <c:val>
            <c:numRef>
              <c:f>'Skate park'!$C$107:$C$109</c:f>
              <c:numCache>
                <c:formatCode>General</c:formatCode>
                <c:ptCount val="3"/>
                <c:pt idx="0">
                  <c:v>31</c:v>
                </c:pt>
                <c:pt idx="1">
                  <c:v>15</c:v>
                </c:pt>
                <c:pt idx="2">
                  <c:v>26</c:v>
                </c:pt>
              </c:numCache>
            </c:numRef>
          </c:val>
          <c:extLst>
            <c:ext xmlns:c16="http://schemas.microsoft.com/office/drawing/2014/chart" uri="{C3380CC4-5D6E-409C-BE32-E72D297353CC}">
              <c16:uniqueId val="{00000000-1D05-4DBB-AA8C-0CC3B048C306}"/>
            </c:ext>
          </c:extLst>
        </c:ser>
        <c:dLbls>
          <c:showLegendKey val="0"/>
          <c:showVal val="0"/>
          <c:showCatName val="0"/>
          <c:showSerName val="0"/>
          <c:showPercent val="0"/>
          <c:showBubbleSize val="0"/>
        </c:dLbls>
        <c:gapWidth val="219"/>
        <c:overlap val="-27"/>
        <c:axId val="756991872"/>
        <c:axId val="756983672"/>
      </c:barChart>
      <c:catAx>
        <c:axId val="756991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983672"/>
        <c:crosses val="autoZero"/>
        <c:auto val="1"/>
        <c:lblAlgn val="ctr"/>
        <c:lblOffset val="100"/>
        <c:noMultiLvlLbl val="0"/>
      </c:catAx>
      <c:valAx>
        <c:axId val="756983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991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Do you use the pavilion as part of organised sporting activities?</a:t>
            </a:r>
            <a:r>
              <a:rPr lang="en-GB" sz="1400" b="0" i="0" u="none" strike="noStrike" baseline="0"/>
              <a:t> </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60C-4BD6-9638-A7B1C3BD908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60C-4BD6-9638-A7B1C3BD908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60C-4BD6-9638-A7B1C3BD908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Pavilion!$B$5:$B$7</c:f>
              <c:strCache>
                <c:ptCount val="3"/>
                <c:pt idx="0">
                  <c:v>Yes we do now and will continue to</c:v>
                </c:pt>
                <c:pt idx="1">
                  <c:v>We will once the new pavilion is built</c:v>
                </c:pt>
                <c:pt idx="2">
                  <c:v>No</c:v>
                </c:pt>
              </c:strCache>
            </c:strRef>
          </c:cat>
          <c:val>
            <c:numRef>
              <c:f>Pavilion!$C$5:$C$7</c:f>
              <c:numCache>
                <c:formatCode>General</c:formatCode>
                <c:ptCount val="3"/>
                <c:pt idx="0">
                  <c:v>27</c:v>
                </c:pt>
                <c:pt idx="1">
                  <c:v>27</c:v>
                </c:pt>
                <c:pt idx="2">
                  <c:v>63</c:v>
                </c:pt>
              </c:numCache>
            </c:numRef>
          </c:val>
          <c:extLst>
            <c:ext xmlns:c16="http://schemas.microsoft.com/office/drawing/2014/chart" uri="{C3380CC4-5D6E-409C-BE32-E72D297353CC}">
              <c16:uniqueId val="{00000006-460C-4BD6-9638-A7B1C3BD9081}"/>
            </c:ext>
          </c:extLst>
        </c:ser>
        <c:dLbls>
          <c:showLegendKey val="0"/>
          <c:showVal val="0"/>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t>Replace chain link fence adjacent alloment</a:t>
            </a:r>
            <a:r>
              <a:rPr lang="en-GB" b="1" baseline="0"/>
              <a:t> access road with hedging</a:t>
            </a:r>
            <a:endParaRPr lang="en-GB" b="1"/>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cat>
            <c:strRef>
              <c:f>Entrance!$B$14:$B$19</c:f>
              <c:strCache>
                <c:ptCount val="6"/>
                <c:pt idx="0">
                  <c:v>Strongly agree</c:v>
                </c:pt>
                <c:pt idx="1">
                  <c:v>Agree</c:v>
                </c:pt>
                <c:pt idx="2">
                  <c:v>Neither agree nor disagree</c:v>
                </c:pt>
                <c:pt idx="3">
                  <c:v>Disagree</c:v>
                </c:pt>
                <c:pt idx="4">
                  <c:v>Strongly disagree</c:v>
                </c:pt>
                <c:pt idx="5">
                  <c:v>Not Answered</c:v>
                </c:pt>
              </c:strCache>
            </c:strRef>
          </c:cat>
          <c:val>
            <c:numRef>
              <c:f>Entrance!$C$14:$C$19</c:f>
              <c:numCache>
                <c:formatCode>General</c:formatCode>
                <c:ptCount val="6"/>
                <c:pt idx="0">
                  <c:v>30</c:v>
                </c:pt>
                <c:pt idx="1">
                  <c:v>48</c:v>
                </c:pt>
                <c:pt idx="2">
                  <c:v>34</c:v>
                </c:pt>
                <c:pt idx="3">
                  <c:v>7</c:v>
                </c:pt>
                <c:pt idx="4">
                  <c:v>10</c:v>
                </c:pt>
                <c:pt idx="5">
                  <c:v>34</c:v>
                </c:pt>
              </c:numCache>
            </c:numRef>
          </c:val>
          <c:extLst>
            <c:ext xmlns:c16="http://schemas.microsoft.com/office/drawing/2014/chart" uri="{C3380CC4-5D6E-409C-BE32-E72D297353CC}">
              <c16:uniqueId val="{00000000-BFA4-4AC8-9086-079F8116FA6A}"/>
            </c:ext>
          </c:extLst>
        </c:ser>
        <c:dLbls>
          <c:showLegendKey val="0"/>
          <c:showVal val="0"/>
          <c:showCatName val="0"/>
          <c:showSerName val="0"/>
          <c:showPercent val="0"/>
          <c:showBubbleSize val="0"/>
        </c:dLbls>
        <c:gapWidth val="219"/>
        <c:overlap val="-27"/>
        <c:axId val="326042648"/>
        <c:axId val="326038712"/>
      </c:barChart>
      <c:catAx>
        <c:axId val="326042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6038712"/>
        <c:crosses val="autoZero"/>
        <c:auto val="1"/>
        <c:lblAlgn val="ctr"/>
        <c:lblOffset val="100"/>
        <c:noMultiLvlLbl val="0"/>
      </c:catAx>
      <c:valAx>
        <c:axId val="326038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6042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Reasons for wanting to hire the pavilion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Pavilion!$B$18:$B$33</c:f>
              <c:strCache>
                <c:ptCount val="16"/>
                <c:pt idx="0">
                  <c:v>Birthday parties / family parties</c:v>
                </c:pt>
                <c:pt idx="1">
                  <c:v>Community events</c:v>
                </c:pt>
                <c:pt idx="2">
                  <c:v>Team meetings</c:v>
                </c:pt>
                <c:pt idx="3">
                  <c:v>Sports tournaments</c:v>
                </c:pt>
                <c:pt idx="4">
                  <c:v>Fitness groups</c:v>
                </c:pt>
                <c:pt idx="5">
                  <c:v>Community fundraising events</c:v>
                </c:pt>
                <c:pt idx="6">
                  <c:v>Club events</c:v>
                </c:pt>
                <c:pt idx="7">
                  <c:v>hobbies / craft clubs</c:v>
                </c:pt>
                <c:pt idx="8">
                  <c:v>Televised sporting events</c:v>
                </c:pt>
                <c:pt idx="9">
                  <c:v>Team away day</c:v>
                </c:pt>
                <c:pt idx="10">
                  <c:v>End of season events</c:v>
                </c:pt>
                <c:pt idx="11">
                  <c:v>Work christmas lunch</c:v>
                </c:pt>
                <c:pt idx="12">
                  <c:v>Youth club</c:v>
                </c:pt>
                <c:pt idx="13">
                  <c:v>Clubs for older people</c:v>
                </c:pt>
                <c:pt idx="14">
                  <c:v>Music festival</c:v>
                </c:pt>
                <c:pt idx="15">
                  <c:v>Hanging out with friends</c:v>
                </c:pt>
              </c:strCache>
            </c:strRef>
          </c:cat>
          <c:val>
            <c:numRef>
              <c:f>Pavilion!$C$18:$C$33</c:f>
              <c:numCache>
                <c:formatCode>General</c:formatCode>
                <c:ptCount val="16"/>
                <c:pt idx="0">
                  <c:v>48</c:v>
                </c:pt>
                <c:pt idx="1">
                  <c:v>6</c:v>
                </c:pt>
                <c:pt idx="2">
                  <c:v>5</c:v>
                </c:pt>
                <c:pt idx="3">
                  <c:v>4</c:v>
                </c:pt>
                <c:pt idx="4">
                  <c:v>3</c:v>
                </c:pt>
                <c:pt idx="5">
                  <c:v>2</c:v>
                </c:pt>
                <c:pt idx="6">
                  <c:v>2</c:v>
                </c:pt>
                <c:pt idx="7">
                  <c:v>2</c:v>
                </c:pt>
                <c:pt idx="8">
                  <c:v>1</c:v>
                </c:pt>
                <c:pt idx="9">
                  <c:v>1</c:v>
                </c:pt>
                <c:pt idx="10">
                  <c:v>1</c:v>
                </c:pt>
                <c:pt idx="11">
                  <c:v>1</c:v>
                </c:pt>
                <c:pt idx="12">
                  <c:v>1</c:v>
                </c:pt>
                <c:pt idx="13">
                  <c:v>1</c:v>
                </c:pt>
                <c:pt idx="14">
                  <c:v>1</c:v>
                </c:pt>
                <c:pt idx="15">
                  <c:v>1</c:v>
                </c:pt>
              </c:numCache>
            </c:numRef>
          </c:val>
          <c:extLst>
            <c:ext xmlns:c16="http://schemas.microsoft.com/office/drawing/2014/chart" uri="{C3380CC4-5D6E-409C-BE32-E72D297353CC}">
              <c16:uniqueId val="{00000000-DDD7-4178-9B9A-80191BD539BB}"/>
            </c:ext>
          </c:extLst>
        </c:ser>
        <c:dLbls>
          <c:showLegendKey val="0"/>
          <c:showVal val="0"/>
          <c:showCatName val="0"/>
          <c:showSerName val="0"/>
          <c:showPercent val="0"/>
          <c:showBubbleSize val="0"/>
        </c:dLbls>
        <c:gapWidth val="219"/>
        <c:overlap val="-27"/>
        <c:axId val="761964504"/>
        <c:axId val="761958928"/>
      </c:barChart>
      <c:catAx>
        <c:axId val="761964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1958928"/>
        <c:crosses val="autoZero"/>
        <c:auto val="1"/>
        <c:lblAlgn val="ctr"/>
        <c:lblOffset val="100"/>
        <c:noMultiLvlLbl val="0"/>
      </c:catAx>
      <c:valAx>
        <c:axId val="761958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1964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Specific requirements</a:t>
            </a:r>
            <a:r>
              <a:rPr lang="en-GB" b="1" baseline="0"/>
              <a:t> to facilitate use of pavilion</a:t>
            </a:r>
            <a:endParaRPr lang="en-GB"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1795862958472176"/>
          <c:y val="0.1945341218882958"/>
          <c:w val="0.65435726844215569"/>
          <c:h val="0.72135601757180534"/>
        </c:manualLayout>
      </c:layout>
      <c:barChart>
        <c:barDir val="bar"/>
        <c:grouping val="clustered"/>
        <c:varyColors val="0"/>
        <c:ser>
          <c:idx val="0"/>
          <c:order val="0"/>
          <c:spPr>
            <a:solidFill>
              <a:schemeClr val="accent1"/>
            </a:solidFill>
            <a:ln>
              <a:noFill/>
            </a:ln>
            <a:effectLst/>
          </c:spPr>
          <c:invertIfNegative val="0"/>
          <c:cat>
            <c:strRef>
              <c:f>Pavilion!$B$38:$B$65</c:f>
              <c:strCache>
                <c:ptCount val="28"/>
                <c:pt idx="0">
                  <c:v>Heated changing rooms</c:v>
                </c:pt>
                <c:pt idx="1">
                  <c:v>Boot cleaners</c:v>
                </c:pt>
                <c:pt idx="2">
                  <c:v>Recycling bins</c:v>
                </c:pt>
                <c:pt idx="3">
                  <c:v>CCTV</c:v>
                </c:pt>
                <c:pt idx="4">
                  <c:v>Heating</c:v>
                </c:pt>
                <c:pt idx="5">
                  <c:v>Ability to use audio visual equipment</c:v>
                </c:pt>
                <c:pt idx="6">
                  <c:v>Affordable hire charges</c:v>
                </c:pt>
                <c:pt idx="7">
                  <c:v>Day time cafe</c:v>
                </c:pt>
                <c:pt idx="8">
                  <c:v>Full glass doors onto terrace</c:v>
                </c:pt>
                <c:pt idx="9">
                  <c:v>Weather proof overhang</c:v>
                </c:pt>
                <c:pt idx="10">
                  <c:v>Hatch from kitchen</c:v>
                </c:pt>
                <c:pt idx="11">
                  <c:v>Separate storage</c:v>
                </c:pt>
                <c:pt idx="12">
                  <c:v>Noticeboard to show what matches are on which pitch</c:v>
                </c:pt>
                <c:pt idx="13">
                  <c:v>Drinking water for dogs</c:v>
                </c:pt>
                <c:pt idx="14">
                  <c:v>BBQ / outside cooking facilities</c:v>
                </c:pt>
                <c:pt idx="15">
                  <c:v>Ramped access</c:v>
                </c:pt>
                <c:pt idx="16">
                  <c:v>Dance floor</c:v>
                </c:pt>
                <c:pt idx="17">
                  <c:v>Tannoy system for announcements</c:v>
                </c:pt>
                <c:pt idx="18">
                  <c:v>Safe and clean</c:v>
                </c:pt>
                <c:pt idx="19">
                  <c:v>Well maintained</c:v>
                </c:pt>
                <c:pt idx="20">
                  <c:v>Welcoming</c:v>
                </c:pt>
                <c:pt idx="21">
                  <c:v>Large seating area</c:v>
                </c:pt>
                <c:pt idx="22">
                  <c:v>Viewing area</c:v>
                </c:pt>
                <c:pt idx="23">
                  <c:v>Kitchen</c:v>
                </c:pt>
                <c:pt idx="24">
                  <c:v>Bar</c:v>
                </c:pt>
                <c:pt idx="25">
                  <c:v>Public toilets</c:v>
                </c:pt>
                <c:pt idx="26">
                  <c:v>Fully accessible</c:v>
                </c:pt>
                <c:pt idx="27">
                  <c:v>Ability to serve drinks and snacks</c:v>
                </c:pt>
              </c:strCache>
            </c:strRef>
          </c:cat>
          <c:val>
            <c:numRef>
              <c:f>Pavilion!$C$38:$C$65</c:f>
              <c:numCache>
                <c:formatCode>General</c:formatCode>
                <c:ptCount val="28"/>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2</c:v>
                </c:pt>
                <c:pt idx="19">
                  <c:v>2</c:v>
                </c:pt>
                <c:pt idx="20">
                  <c:v>3</c:v>
                </c:pt>
                <c:pt idx="21">
                  <c:v>3</c:v>
                </c:pt>
                <c:pt idx="22">
                  <c:v>4</c:v>
                </c:pt>
                <c:pt idx="23">
                  <c:v>5</c:v>
                </c:pt>
                <c:pt idx="24">
                  <c:v>5</c:v>
                </c:pt>
                <c:pt idx="25">
                  <c:v>5</c:v>
                </c:pt>
                <c:pt idx="26">
                  <c:v>6</c:v>
                </c:pt>
                <c:pt idx="27">
                  <c:v>7</c:v>
                </c:pt>
              </c:numCache>
            </c:numRef>
          </c:val>
          <c:extLst>
            <c:ext xmlns:c16="http://schemas.microsoft.com/office/drawing/2014/chart" uri="{C3380CC4-5D6E-409C-BE32-E72D297353CC}">
              <c16:uniqueId val="{00000000-56AA-4F13-A78D-BC7CB102466D}"/>
            </c:ext>
          </c:extLst>
        </c:ser>
        <c:dLbls>
          <c:showLegendKey val="0"/>
          <c:showVal val="0"/>
          <c:showCatName val="0"/>
          <c:showSerName val="0"/>
          <c:showPercent val="0"/>
          <c:showBubbleSize val="0"/>
        </c:dLbls>
        <c:gapWidth val="182"/>
        <c:axId val="770193112"/>
        <c:axId val="770193440"/>
      </c:barChart>
      <c:catAx>
        <c:axId val="770193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0193440"/>
        <c:crosses val="autoZero"/>
        <c:auto val="1"/>
        <c:lblAlgn val="ctr"/>
        <c:lblOffset val="100"/>
        <c:noMultiLvlLbl val="0"/>
      </c:catAx>
      <c:valAx>
        <c:axId val="7701934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0193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Additional comments about the pavilion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Pavilion!$B$70:$B$79</c:f>
              <c:strCache>
                <c:ptCount val="10"/>
                <c:pt idx="0">
                  <c:v>Design not in keeping with the area</c:v>
                </c:pt>
                <c:pt idx="1">
                  <c:v>Make it hard to climb</c:v>
                </c:pt>
                <c:pt idx="2">
                  <c:v>Roof needs to slant other way for solar panels</c:v>
                </c:pt>
                <c:pt idx="3">
                  <c:v>Concern about increased noise/light/cars</c:v>
                </c:pt>
                <c:pt idx="4">
                  <c:v>Should not have a bar</c:v>
                </c:pt>
                <c:pt idx="5">
                  <c:v>Lower the roof / single storey</c:v>
                </c:pt>
                <c:pt idx="6">
                  <c:v>No parties or evening hire</c:v>
                </c:pt>
                <c:pt idx="7">
                  <c:v>Access road should be behind pavilion</c:v>
                </c:pt>
                <c:pt idx="8">
                  <c:v>Try to incorporate ways to reduce vandalism</c:v>
                </c:pt>
                <c:pt idx="9">
                  <c:v>Concern its sited too close to allotments</c:v>
                </c:pt>
              </c:strCache>
            </c:strRef>
          </c:cat>
          <c:val>
            <c:numRef>
              <c:f>Pavilion!$C$70:$C$79</c:f>
              <c:numCache>
                <c:formatCode>General</c:formatCode>
                <c:ptCount val="10"/>
                <c:pt idx="0">
                  <c:v>1</c:v>
                </c:pt>
                <c:pt idx="1">
                  <c:v>2</c:v>
                </c:pt>
                <c:pt idx="2">
                  <c:v>2</c:v>
                </c:pt>
                <c:pt idx="3">
                  <c:v>3</c:v>
                </c:pt>
                <c:pt idx="4">
                  <c:v>4</c:v>
                </c:pt>
                <c:pt idx="5">
                  <c:v>4</c:v>
                </c:pt>
                <c:pt idx="6">
                  <c:v>4</c:v>
                </c:pt>
                <c:pt idx="7">
                  <c:v>4</c:v>
                </c:pt>
                <c:pt idx="8">
                  <c:v>6</c:v>
                </c:pt>
                <c:pt idx="9">
                  <c:v>11</c:v>
                </c:pt>
              </c:numCache>
            </c:numRef>
          </c:val>
          <c:extLst>
            <c:ext xmlns:c16="http://schemas.microsoft.com/office/drawing/2014/chart" uri="{C3380CC4-5D6E-409C-BE32-E72D297353CC}">
              <c16:uniqueId val="{00000000-A9C1-495E-B35A-5406EA445AD4}"/>
            </c:ext>
          </c:extLst>
        </c:ser>
        <c:dLbls>
          <c:showLegendKey val="0"/>
          <c:showVal val="0"/>
          <c:showCatName val="0"/>
          <c:showSerName val="0"/>
          <c:showPercent val="0"/>
          <c:showBubbleSize val="0"/>
        </c:dLbls>
        <c:gapWidth val="182"/>
        <c:axId val="656039248"/>
        <c:axId val="656030064"/>
      </c:barChart>
      <c:catAx>
        <c:axId val="656039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030064"/>
        <c:crosses val="autoZero"/>
        <c:auto val="1"/>
        <c:lblAlgn val="ctr"/>
        <c:lblOffset val="100"/>
        <c:noMultiLvlLbl val="0"/>
      </c:catAx>
      <c:valAx>
        <c:axId val="6560300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039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Move pedestrian access / walkway to other side of the entrance gates to avoid road crossing</a:t>
            </a:r>
            <a:r>
              <a:rPr lang="en-GB" sz="1400" b="0" i="0" u="none" strike="noStrike" baseline="0"/>
              <a:t> </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3"/>
            </a:solidFill>
            <a:ln>
              <a:noFill/>
            </a:ln>
            <a:effectLst/>
          </c:spPr>
          <c:invertIfNegative val="0"/>
          <c:cat>
            <c:strRef>
              <c:f>Entrance!$B$24:$B$29</c:f>
              <c:strCache>
                <c:ptCount val="6"/>
                <c:pt idx="0">
                  <c:v>Strongly agree</c:v>
                </c:pt>
                <c:pt idx="1">
                  <c:v>Agree</c:v>
                </c:pt>
                <c:pt idx="2">
                  <c:v>Neither agree nor disagree</c:v>
                </c:pt>
                <c:pt idx="3">
                  <c:v>Disagree</c:v>
                </c:pt>
                <c:pt idx="4">
                  <c:v>Strongly disagree</c:v>
                </c:pt>
                <c:pt idx="5">
                  <c:v>Not Answered</c:v>
                </c:pt>
              </c:strCache>
            </c:strRef>
          </c:cat>
          <c:val>
            <c:numRef>
              <c:f>Entrance!$C$24:$C$29</c:f>
              <c:numCache>
                <c:formatCode>General</c:formatCode>
                <c:ptCount val="6"/>
                <c:pt idx="0">
                  <c:v>40</c:v>
                </c:pt>
                <c:pt idx="1">
                  <c:v>48</c:v>
                </c:pt>
                <c:pt idx="2">
                  <c:v>30</c:v>
                </c:pt>
                <c:pt idx="3">
                  <c:v>6</c:v>
                </c:pt>
                <c:pt idx="4">
                  <c:v>6</c:v>
                </c:pt>
                <c:pt idx="5">
                  <c:v>33</c:v>
                </c:pt>
              </c:numCache>
            </c:numRef>
          </c:val>
          <c:extLst>
            <c:ext xmlns:c16="http://schemas.microsoft.com/office/drawing/2014/chart" uri="{C3380CC4-5D6E-409C-BE32-E72D297353CC}">
              <c16:uniqueId val="{00000000-019B-47FF-95F7-1E0E196A801D}"/>
            </c:ext>
          </c:extLst>
        </c:ser>
        <c:dLbls>
          <c:showLegendKey val="0"/>
          <c:showVal val="0"/>
          <c:showCatName val="0"/>
          <c:showSerName val="0"/>
          <c:showPercent val="0"/>
          <c:showBubbleSize val="0"/>
        </c:dLbls>
        <c:gapWidth val="219"/>
        <c:overlap val="-27"/>
        <c:axId val="506931848"/>
        <c:axId val="506924960"/>
      </c:barChart>
      <c:catAx>
        <c:axId val="506931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924960"/>
        <c:crosses val="autoZero"/>
        <c:auto val="1"/>
        <c:lblAlgn val="ctr"/>
        <c:lblOffset val="100"/>
        <c:noMultiLvlLbl val="0"/>
      </c:catAx>
      <c:valAx>
        <c:axId val="506924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931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Enhance entrance using signage / features to improve visibility of the site from Milland Road</a:t>
            </a:r>
            <a:r>
              <a:rPr lang="en-GB" sz="1400" b="0" i="0" u="none" strike="noStrike" baseline="0"/>
              <a:t> </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5">
                <a:tint val="77000"/>
              </a:schemeClr>
            </a:solidFill>
            <a:ln>
              <a:noFill/>
            </a:ln>
            <a:effectLst/>
          </c:spPr>
          <c:invertIfNegative val="0"/>
          <c:cat>
            <c:strRef>
              <c:f>Entrance!$B$33:$B$38</c:f>
              <c:strCache>
                <c:ptCount val="6"/>
                <c:pt idx="0">
                  <c:v>Strongly agree</c:v>
                </c:pt>
                <c:pt idx="1">
                  <c:v>Agree</c:v>
                </c:pt>
                <c:pt idx="2">
                  <c:v>Neither agree nor disagree</c:v>
                </c:pt>
                <c:pt idx="3">
                  <c:v>Disagree</c:v>
                </c:pt>
                <c:pt idx="4">
                  <c:v>Strongly disagree</c:v>
                </c:pt>
                <c:pt idx="5">
                  <c:v>Not Answered</c:v>
                </c:pt>
              </c:strCache>
            </c:strRef>
          </c:cat>
          <c:val>
            <c:numRef>
              <c:f>Entrance!$C$33:$C$38</c:f>
              <c:numCache>
                <c:formatCode>General</c:formatCode>
                <c:ptCount val="6"/>
                <c:pt idx="0">
                  <c:v>37</c:v>
                </c:pt>
                <c:pt idx="1">
                  <c:v>57</c:v>
                </c:pt>
                <c:pt idx="2">
                  <c:v>28</c:v>
                </c:pt>
                <c:pt idx="3">
                  <c:v>8</c:v>
                </c:pt>
                <c:pt idx="4">
                  <c:v>2</c:v>
                </c:pt>
                <c:pt idx="5">
                  <c:v>33</c:v>
                </c:pt>
              </c:numCache>
            </c:numRef>
          </c:val>
          <c:extLst>
            <c:ext xmlns:c16="http://schemas.microsoft.com/office/drawing/2014/chart" uri="{C3380CC4-5D6E-409C-BE32-E72D297353CC}">
              <c16:uniqueId val="{00000000-2941-4AA8-8716-2702CBA7841E}"/>
            </c:ext>
          </c:extLst>
        </c:ser>
        <c:ser>
          <c:idx val="1"/>
          <c:order val="1"/>
          <c:spPr>
            <a:solidFill>
              <a:schemeClr val="accent5">
                <a:shade val="76000"/>
              </a:schemeClr>
            </a:solidFill>
            <a:ln>
              <a:noFill/>
            </a:ln>
            <a:effectLst/>
          </c:spPr>
          <c:invertIfNegative val="0"/>
          <c:cat>
            <c:strRef>
              <c:f>Entrance!$B$33:$B$38</c:f>
              <c:strCache>
                <c:ptCount val="6"/>
                <c:pt idx="0">
                  <c:v>Strongly agree</c:v>
                </c:pt>
                <c:pt idx="1">
                  <c:v>Agree</c:v>
                </c:pt>
                <c:pt idx="2">
                  <c:v>Neither agree nor disagree</c:v>
                </c:pt>
                <c:pt idx="3">
                  <c:v>Disagree</c:v>
                </c:pt>
                <c:pt idx="4">
                  <c:v>Strongly disagree</c:v>
                </c:pt>
                <c:pt idx="5">
                  <c:v>Not Answered</c:v>
                </c:pt>
              </c:strCache>
            </c:strRef>
          </c:cat>
          <c:val>
            <c:numRef>
              <c:f>Entrance!$B$31</c:f>
              <c:numCache>
                <c:formatCode>General</c:formatCode>
                <c:ptCount val="1"/>
                <c:pt idx="0">
                  <c:v>0</c:v>
                </c:pt>
              </c:numCache>
            </c:numRef>
          </c:val>
          <c:extLst>
            <c:ext xmlns:c16="http://schemas.microsoft.com/office/drawing/2014/chart" uri="{C3380CC4-5D6E-409C-BE32-E72D297353CC}">
              <c16:uniqueId val="{00000001-2941-4AA8-8716-2702CBA7841E}"/>
            </c:ext>
          </c:extLst>
        </c:ser>
        <c:dLbls>
          <c:showLegendKey val="0"/>
          <c:showVal val="0"/>
          <c:showCatName val="0"/>
          <c:showSerName val="0"/>
          <c:showPercent val="0"/>
          <c:showBubbleSize val="0"/>
        </c:dLbls>
        <c:gapWidth val="219"/>
        <c:overlap val="-27"/>
        <c:axId val="640120416"/>
        <c:axId val="640125664"/>
      </c:barChart>
      <c:catAx>
        <c:axId val="64012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0125664"/>
        <c:crosses val="autoZero"/>
        <c:auto val="1"/>
        <c:lblAlgn val="ctr"/>
        <c:lblOffset val="100"/>
        <c:noMultiLvlLbl val="0"/>
      </c:catAx>
      <c:valAx>
        <c:axId val="640125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0120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Entrance</a:t>
            </a:r>
            <a:r>
              <a:rPr lang="en-GB" b="1" baseline="0"/>
              <a:t> to the site requires improvement</a:t>
            </a:r>
            <a:endParaRPr lang="en-GB"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641050480"/>
        <c:axId val="641050152"/>
      </c:barChart>
      <c:catAx>
        <c:axId val="64105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050152"/>
        <c:crosses val="autoZero"/>
        <c:auto val="1"/>
        <c:lblAlgn val="ctr"/>
        <c:lblOffset val="100"/>
        <c:noMultiLvlLbl val="0"/>
      </c:catAx>
      <c:valAx>
        <c:axId val="641050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050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Provide an interpretation board </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4">
                <a:shade val="76000"/>
              </a:schemeClr>
            </a:solidFill>
            <a:ln>
              <a:noFill/>
            </a:ln>
            <a:effectLst/>
          </c:spPr>
          <c:invertIfNegative val="0"/>
          <c:cat>
            <c:strRef>
              <c:f>Entrance!$B$43:$B$48</c:f>
              <c:strCache>
                <c:ptCount val="6"/>
                <c:pt idx="0">
                  <c:v>Strongly agree</c:v>
                </c:pt>
                <c:pt idx="1">
                  <c:v>Agree</c:v>
                </c:pt>
                <c:pt idx="2">
                  <c:v>Neither agree nor disagree</c:v>
                </c:pt>
                <c:pt idx="3">
                  <c:v>Disagree</c:v>
                </c:pt>
                <c:pt idx="4">
                  <c:v>Strongly disagree</c:v>
                </c:pt>
                <c:pt idx="5">
                  <c:v>Not Answered</c:v>
                </c:pt>
              </c:strCache>
            </c:strRef>
          </c:cat>
          <c:val>
            <c:numRef>
              <c:f>Entrance!$C$43:$C$48</c:f>
              <c:numCache>
                <c:formatCode>General</c:formatCode>
                <c:ptCount val="6"/>
                <c:pt idx="0">
                  <c:v>30</c:v>
                </c:pt>
                <c:pt idx="1">
                  <c:v>55</c:v>
                </c:pt>
                <c:pt idx="2">
                  <c:v>36</c:v>
                </c:pt>
                <c:pt idx="3">
                  <c:v>8</c:v>
                </c:pt>
                <c:pt idx="4">
                  <c:v>1</c:v>
                </c:pt>
                <c:pt idx="5">
                  <c:v>33</c:v>
                </c:pt>
              </c:numCache>
            </c:numRef>
          </c:val>
          <c:extLst>
            <c:ext xmlns:c16="http://schemas.microsoft.com/office/drawing/2014/chart" uri="{C3380CC4-5D6E-409C-BE32-E72D297353CC}">
              <c16:uniqueId val="{00000000-E805-4F42-8584-B85E2CD4208A}"/>
            </c:ext>
          </c:extLst>
        </c:ser>
        <c:ser>
          <c:idx val="1"/>
          <c:order val="1"/>
          <c:spPr>
            <a:solidFill>
              <a:schemeClr val="accent4">
                <a:tint val="77000"/>
              </a:schemeClr>
            </a:solidFill>
            <a:ln>
              <a:noFill/>
            </a:ln>
            <a:effectLst/>
          </c:spPr>
          <c:invertIfNegative val="0"/>
          <c:cat>
            <c:strRef>
              <c:f>Entrance!$B$43:$B$48</c:f>
              <c:strCache>
                <c:ptCount val="6"/>
                <c:pt idx="0">
                  <c:v>Strongly agree</c:v>
                </c:pt>
                <c:pt idx="1">
                  <c:v>Agree</c:v>
                </c:pt>
                <c:pt idx="2">
                  <c:v>Neither agree nor disagree</c:v>
                </c:pt>
                <c:pt idx="3">
                  <c:v>Disagree</c:v>
                </c:pt>
                <c:pt idx="4">
                  <c:v>Strongly disagree</c:v>
                </c:pt>
                <c:pt idx="5">
                  <c:v>Not Answered</c:v>
                </c:pt>
              </c:strCache>
            </c:strRef>
          </c:cat>
          <c:val>
            <c:numRef>
              <c:f>Entrance!$B$41</c:f>
              <c:numCache>
                <c:formatCode>General</c:formatCode>
                <c:ptCount val="1"/>
                <c:pt idx="0">
                  <c:v>0</c:v>
                </c:pt>
              </c:numCache>
            </c:numRef>
          </c:val>
          <c:extLst>
            <c:ext xmlns:c16="http://schemas.microsoft.com/office/drawing/2014/chart" uri="{C3380CC4-5D6E-409C-BE32-E72D297353CC}">
              <c16:uniqueId val="{00000001-E805-4F42-8584-B85E2CD4208A}"/>
            </c:ext>
          </c:extLst>
        </c:ser>
        <c:dLbls>
          <c:showLegendKey val="0"/>
          <c:showVal val="0"/>
          <c:showCatName val="0"/>
          <c:showSerName val="0"/>
          <c:showPercent val="0"/>
          <c:showBubbleSize val="0"/>
        </c:dLbls>
        <c:gapWidth val="219"/>
        <c:overlap val="-27"/>
        <c:axId val="513321920"/>
        <c:axId val="513321592"/>
      </c:barChart>
      <c:catAx>
        <c:axId val="51332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3321592"/>
        <c:crosses val="autoZero"/>
        <c:auto val="1"/>
        <c:lblAlgn val="ctr"/>
        <c:lblOffset val="100"/>
        <c:noMultiLvlLbl val="0"/>
      </c:catAx>
      <c:valAx>
        <c:axId val="513321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3321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Provide a community noticeboard</a:t>
            </a:r>
            <a:r>
              <a:rPr lang="en-GB" sz="1400" b="0" i="0" u="none" strike="noStrike" baseline="0"/>
              <a:t> </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lumMod val="60000"/>
                <a:lumOff val="40000"/>
              </a:schemeClr>
            </a:solidFill>
            <a:ln>
              <a:solidFill>
                <a:srgbClr val="FF9999"/>
              </a:solidFill>
            </a:ln>
            <a:effectLst/>
          </c:spPr>
          <c:invertIfNegative val="0"/>
          <c:cat>
            <c:strRef>
              <c:f>Entrance!$B$52:$B$57</c:f>
              <c:strCache>
                <c:ptCount val="6"/>
                <c:pt idx="0">
                  <c:v>Strongly agree</c:v>
                </c:pt>
                <c:pt idx="1">
                  <c:v>Agree</c:v>
                </c:pt>
                <c:pt idx="2">
                  <c:v>Neither agree nor disagree</c:v>
                </c:pt>
                <c:pt idx="3">
                  <c:v>Disagree</c:v>
                </c:pt>
                <c:pt idx="4">
                  <c:v>Strongly disagree</c:v>
                </c:pt>
                <c:pt idx="5">
                  <c:v>Not Answered</c:v>
                </c:pt>
              </c:strCache>
            </c:strRef>
          </c:cat>
          <c:val>
            <c:numRef>
              <c:f>Entrance!$C$52:$C$57</c:f>
              <c:numCache>
                <c:formatCode>General</c:formatCode>
                <c:ptCount val="6"/>
                <c:pt idx="0">
                  <c:v>32</c:v>
                </c:pt>
                <c:pt idx="1">
                  <c:v>52</c:v>
                </c:pt>
                <c:pt idx="2">
                  <c:v>38</c:v>
                </c:pt>
                <c:pt idx="3">
                  <c:v>4</c:v>
                </c:pt>
                <c:pt idx="4">
                  <c:v>2</c:v>
                </c:pt>
                <c:pt idx="5">
                  <c:v>35</c:v>
                </c:pt>
              </c:numCache>
            </c:numRef>
          </c:val>
          <c:extLst>
            <c:ext xmlns:c16="http://schemas.microsoft.com/office/drawing/2014/chart" uri="{C3380CC4-5D6E-409C-BE32-E72D297353CC}">
              <c16:uniqueId val="{00000000-DBB5-4509-8E5F-53655483B6D1}"/>
            </c:ext>
          </c:extLst>
        </c:ser>
        <c:dLbls>
          <c:showLegendKey val="0"/>
          <c:showVal val="0"/>
          <c:showCatName val="0"/>
          <c:showSerName val="0"/>
          <c:showPercent val="0"/>
          <c:showBubbleSize val="0"/>
        </c:dLbls>
        <c:gapWidth val="219"/>
        <c:overlap val="-27"/>
        <c:axId val="506934472"/>
        <c:axId val="506935784"/>
      </c:barChart>
      <c:catAx>
        <c:axId val="506934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935784"/>
        <c:crosses val="autoZero"/>
        <c:auto val="1"/>
        <c:lblAlgn val="ctr"/>
        <c:lblOffset val="100"/>
        <c:noMultiLvlLbl val="0"/>
      </c:catAx>
      <c:valAx>
        <c:axId val="506935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934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7">
  <a:schemeClr val="accent4"/>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4FB002-FAF6-744A-B6DB-734EEB5430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FE22B20E-1835-C74C-8918-19B587FA912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75D34BED-F57F-B34F-89A5-B39DAD5CA000}" type="datetimeFigureOut">
              <a:rPr lang="en-US"/>
              <a:pPr>
                <a:defRPr/>
              </a:pPr>
              <a:t>4/1/2021</a:t>
            </a:fld>
            <a:endParaRPr lang="en-US"/>
          </a:p>
        </p:txBody>
      </p:sp>
      <p:sp>
        <p:nvSpPr>
          <p:cNvPr id="4" name="Slide Image Placeholder 3">
            <a:extLst>
              <a:ext uri="{FF2B5EF4-FFF2-40B4-BE49-F238E27FC236}">
                <a16:creationId xmlns:a16="http://schemas.microsoft.com/office/drawing/2014/main" id="{39E894C1-D729-B64F-8355-D9C9ACC45FF6}"/>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4A2A258-A2B7-FE47-8596-7AB5B25D98E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2D04529-79ED-2E43-9CBD-7A90FEB6DFF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6CCF09D-3724-8F47-840B-F07E8B1EB0C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E0E1B61-40EE-6C48-91D4-53B5C88A140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96AC4C-E27B-BB4F-8706-7B3EDE9C1E3D}"/>
              </a:ext>
            </a:extLst>
          </p:cNvPr>
          <p:cNvSpPr>
            <a:spLocks noGrp="1"/>
          </p:cNvSpPr>
          <p:nvPr>
            <p:ph type="title" hasCustomPrompt="1"/>
          </p:nvPr>
        </p:nvSpPr>
        <p:spPr>
          <a:xfrm>
            <a:off x="665595" y="2452543"/>
            <a:ext cx="7886700" cy="1325563"/>
          </a:xfrm>
          <a:prstGeom prst="rect">
            <a:avLst/>
          </a:prstGeom>
        </p:spPr>
        <p:txBody>
          <a:bodyPr/>
          <a:lstStyle/>
          <a:p>
            <a:r>
              <a:rPr lang="en-US" dirty="0"/>
              <a:t>HEADER</a:t>
            </a:r>
            <a:endParaRPr lang="en-GB" dirty="0"/>
          </a:p>
        </p:txBody>
      </p:sp>
    </p:spTree>
    <p:extLst>
      <p:ext uri="{BB962C8B-B14F-4D97-AF65-F5344CB8AC3E}">
        <p14:creationId xmlns:p14="http://schemas.microsoft.com/office/powerpoint/2010/main" val="1429588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lvl1pPr>
              <a:defRPr>
                <a:solidFill>
                  <a:srgbClr val="80224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lvl1pPr marL="228600" indent="-228600">
              <a:buFontTx/>
              <a:buBlip>
                <a:blip r:embed="rId2"/>
              </a:buBlip>
              <a:defRPr sz="2400">
                <a:latin typeface="Arial" panose="020B0604020202020204" pitchFamily="34" charset="0"/>
                <a:cs typeface="Arial" panose="020B0604020202020204" pitchFamily="34" charset="0"/>
              </a:defRPr>
            </a:lvl1pPr>
            <a:lvl2pPr marL="685800" indent="-228600">
              <a:buFontTx/>
              <a:buBlip>
                <a:blip r:embed="rId2"/>
              </a:buBlip>
              <a:defRPr sz="2200">
                <a:latin typeface="Arial" panose="020B0604020202020204" pitchFamily="34" charset="0"/>
                <a:cs typeface="Arial" panose="020B0604020202020204" pitchFamily="34" charset="0"/>
              </a:defRPr>
            </a:lvl2pPr>
            <a:lvl3pPr marL="1143000" indent="-228600">
              <a:buFontTx/>
              <a:buBlip>
                <a:blip r:embed="rId2"/>
              </a:buBlip>
              <a:defRPr sz="2000">
                <a:latin typeface="Arial" panose="020B0604020202020204" pitchFamily="34" charset="0"/>
                <a:cs typeface="Arial" panose="020B0604020202020204" pitchFamily="34" charset="0"/>
              </a:defRPr>
            </a:lvl3pPr>
            <a:lvl4pPr marL="1600200" indent="-228600">
              <a:buFontTx/>
              <a:buBlip>
                <a:blip r:embed="rId2"/>
              </a:buBlip>
              <a:defRPr sz="1800">
                <a:latin typeface="Arial" panose="020B0604020202020204" pitchFamily="34" charset="0"/>
                <a:cs typeface="Arial" panose="020B0604020202020204" pitchFamily="34" charset="0"/>
              </a:defRPr>
            </a:lvl4pPr>
            <a:lvl5pPr marL="2057400" indent="-228600">
              <a:buFontTx/>
              <a:buBlip>
                <a:blip r:embed="rId2"/>
              </a:buBlip>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lvl1pPr marL="228600" indent="-228600">
              <a:buFontTx/>
              <a:buBlip>
                <a:blip r:embed="rId2"/>
              </a:buBlip>
              <a:defRPr sz="2400">
                <a:latin typeface="Arial" panose="020B0604020202020204" pitchFamily="34" charset="0"/>
                <a:cs typeface="Arial" panose="020B0604020202020204" pitchFamily="34" charset="0"/>
              </a:defRPr>
            </a:lvl1pPr>
            <a:lvl2pPr marL="685800" indent="-228600">
              <a:buFontTx/>
              <a:buBlip>
                <a:blip r:embed="rId2"/>
              </a:buBlip>
              <a:defRPr sz="2200">
                <a:latin typeface="Arial" panose="020B0604020202020204" pitchFamily="34" charset="0"/>
                <a:cs typeface="Arial" panose="020B0604020202020204" pitchFamily="34" charset="0"/>
              </a:defRPr>
            </a:lvl2pPr>
            <a:lvl3pPr marL="1143000" indent="-228600">
              <a:buFontTx/>
              <a:buBlip>
                <a:blip r:embed="rId2"/>
              </a:buBlip>
              <a:defRPr sz="2000">
                <a:latin typeface="Arial" panose="020B0604020202020204" pitchFamily="34" charset="0"/>
                <a:cs typeface="Arial" panose="020B0604020202020204" pitchFamily="34" charset="0"/>
              </a:defRPr>
            </a:lvl3pPr>
            <a:lvl4pPr marL="1600200" indent="-228600">
              <a:buFontTx/>
              <a:buBlip>
                <a:blip r:embed="rId2"/>
              </a:buBlip>
              <a:defRPr sz="1800">
                <a:latin typeface="Arial" panose="020B0604020202020204" pitchFamily="34" charset="0"/>
                <a:cs typeface="Arial" panose="020B0604020202020204" pitchFamily="34" charset="0"/>
              </a:defRPr>
            </a:lvl4pPr>
            <a:lvl5pPr marL="2057400" indent="-228600">
              <a:buFontTx/>
              <a:buBlip>
                <a:blip r:embed="rId2"/>
              </a:buBlip>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6239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Layout">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876300" y="1103313"/>
            <a:ext cx="7607300" cy="4043362"/>
          </a:xfrm>
          <a:prstGeom prst="rect">
            <a:avLst/>
          </a:prstGeom>
        </p:spPr>
        <p:txBody>
          <a:bodyPr/>
          <a:lstStyle>
            <a:lvl1pPr marL="228600" indent="-228600">
              <a:buFontTx/>
              <a:buBlip>
                <a:blip r:embed="rId2"/>
              </a:buBlip>
              <a:defRPr sz="2400" baseline="0">
                <a:latin typeface="Arial" panose="020B0604020202020204" pitchFamily="34" charset="0"/>
                <a:cs typeface="Arial" panose="020B0604020202020204" pitchFamily="34" charset="0"/>
              </a:defRPr>
            </a:lvl1pPr>
            <a:lvl2pPr marL="685800" indent="-228600">
              <a:buFontTx/>
              <a:buBlip>
                <a:blip r:embed="rId2"/>
              </a:buBlip>
              <a:defRPr sz="2200" baseline="0">
                <a:latin typeface="Arial" panose="020B0604020202020204" pitchFamily="34" charset="0"/>
                <a:cs typeface="Arial" panose="020B0604020202020204" pitchFamily="34" charset="0"/>
              </a:defRPr>
            </a:lvl2pPr>
            <a:lvl3pPr marL="1143000" indent="-228600">
              <a:buFontTx/>
              <a:buBlip>
                <a:blip r:embed="rId2"/>
              </a:buBlip>
              <a:defRPr sz="2000" baseline="0">
                <a:latin typeface="Arial" panose="020B0604020202020204" pitchFamily="34" charset="0"/>
                <a:cs typeface="Arial" panose="020B0604020202020204" pitchFamily="34" charset="0"/>
              </a:defRPr>
            </a:lvl3pPr>
            <a:lvl4pPr marL="1600200" indent="-228600">
              <a:buFontTx/>
              <a:buBlip>
                <a:blip r:embed="rId2"/>
              </a:buBlip>
              <a:defRPr sz="1800" baseline="0">
                <a:latin typeface="Arial" panose="020B0604020202020204" pitchFamily="34" charset="0"/>
                <a:cs typeface="Arial" panose="020B0604020202020204" pitchFamily="34" charset="0"/>
              </a:defRPr>
            </a:lvl4pPr>
            <a:lvl5pPr marL="2057400" indent="-228600">
              <a:buFontTx/>
              <a:buBlip>
                <a:blip r:embed="rId2"/>
              </a:buBlip>
              <a:defRPr sz="1600" baseline="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008966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28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marL="228600" indent="-228600">
              <a:buFontTx/>
              <a:buBlip>
                <a:blip r:embed="rId2"/>
              </a:buBlip>
              <a:defRPr sz="2400"/>
            </a:lvl1pPr>
            <a:lvl2pPr marL="685800" indent="-228600">
              <a:buFontTx/>
              <a:buBlip>
                <a:blip r:embed="rId2"/>
              </a:buBlip>
              <a:defRPr sz="2200"/>
            </a:lvl2pPr>
            <a:lvl3pPr marL="1143000" indent="-228600">
              <a:buFontTx/>
              <a:buBlip>
                <a:blip r:embed="rId2"/>
              </a:buBlip>
              <a:defRPr sz="2000"/>
            </a:lvl3pPr>
            <a:lvl4pPr marL="1600200" indent="-228600">
              <a:buFontTx/>
              <a:buBlip>
                <a:blip r:embed="rId2"/>
              </a:buBlip>
              <a:defRPr sz="1800"/>
            </a:lvl4pPr>
            <a:lvl5pPr marL="2057400" indent="-228600">
              <a:buFontTx/>
              <a:buBlip>
                <a:blip r:embed="rId2"/>
              </a:buBlip>
              <a:defRPr sz="16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09268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280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887788" y="987425"/>
            <a:ext cx="4629150" cy="4873625"/>
          </a:xfrm>
          <a:prstGeom prst="rect">
            <a:avLst/>
          </a:prstGeom>
          <a:effectLst>
            <a:reflection blurRad="6350" stA="52000" endA="300" endPos="35000" dir="5400000" sy="-100000" algn="bl" rotWithShape="0"/>
          </a:effectLst>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223399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rgbClr val="98989A">
            <a:alpha val="8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4296" y="407844"/>
            <a:ext cx="7886700" cy="728229"/>
          </a:xfrm>
          <a:prstGeom prst="rect">
            <a:avLst/>
          </a:prstGeom>
        </p:spPr>
        <p:txBody>
          <a:bodyPr/>
          <a:lstStyle>
            <a:lvl1pPr algn="l">
              <a:defRPr sz="32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HEADER</a:t>
            </a:r>
          </a:p>
        </p:txBody>
      </p:sp>
      <p:sp>
        <p:nvSpPr>
          <p:cNvPr id="4" name="TextBox 3">
            <a:extLst>
              <a:ext uri="{FF2B5EF4-FFF2-40B4-BE49-F238E27FC236}">
                <a16:creationId xmlns:a16="http://schemas.microsoft.com/office/drawing/2014/main" id="{FCFC43FA-7CC5-B042-AAF7-79B487A80BA9}"/>
              </a:ext>
            </a:extLst>
          </p:cNvPr>
          <p:cNvSpPr txBox="1"/>
          <p:nvPr userDrawn="1"/>
        </p:nvSpPr>
        <p:spPr>
          <a:xfrm>
            <a:off x="424296" y="1243986"/>
            <a:ext cx="6258123"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dirty="0">
                <a:solidFill>
                  <a:schemeClr val="bg1"/>
                </a:solidFill>
              </a:rPr>
              <a:t>You can use a grey background with white skyline and white logo</a:t>
            </a:r>
          </a:p>
          <a:p>
            <a:endParaRPr lang="en-GB" dirty="0"/>
          </a:p>
        </p:txBody>
      </p:sp>
    </p:spTree>
    <p:extLst>
      <p:ext uri="{BB962C8B-B14F-4D97-AF65-F5344CB8AC3E}">
        <p14:creationId xmlns:p14="http://schemas.microsoft.com/office/powerpoint/2010/main" val="926303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86982"/>
          </a:xfrm>
          <a:prstGeom prst="rect">
            <a:avLst/>
          </a:prstGeom>
        </p:spPr>
        <p:txBody>
          <a:bodyPr/>
          <a:lstStyle>
            <a:lvl1pPr>
              <a:defRPr sz="2800" b="1"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1187777"/>
            <a:ext cx="7886700" cy="4989186"/>
          </a:xfrm>
          <a:prstGeom prst="rect">
            <a:avLst/>
          </a:prstGeom>
        </p:spPr>
        <p:txBody>
          <a:bodyPr/>
          <a:lstStyle>
            <a:lvl1pPr marL="228600" indent="-228600">
              <a:buFontTx/>
              <a:buBlip>
                <a:blip r:embed="rId2"/>
              </a:buBlip>
              <a:defRPr sz="240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685800" indent="-228600">
              <a:buFontTx/>
              <a:buBlip>
                <a:blip r:embed="rId2"/>
              </a:buBlip>
              <a:defRPr sz="2200" baseline="0">
                <a:solidFill>
                  <a:schemeClr val="bg1"/>
                </a:solidFill>
                <a:latin typeface="Arial" panose="020B0604020202020204" pitchFamily="34" charset="0"/>
                <a:ea typeface="Arial" panose="020B0604020202020204" pitchFamily="34" charset="0"/>
                <a:cs typeface="Arial" panose="020B0604020202020204" pitchFamily="34" charset="0"/>
              </a:defRPr>
            </a:lvl2pPr>
            <a:lvl3pPr marL="1143000" indent="-228600">
              <a:buFontTx/>
              <a:buBlip>
                <a:blip r:embed="rId2"/>
              </a:buBlip>
              <a:defRPr sz="2000" baseline="0">
                <a:solidFill>
                  <a:schemeClr val="bg1"/>
                </a:solidFill>
                <a:latin typeface="Arial" panose="020B0604020202020204" pitchFamily="34" charset="0"/>
                <a:ea typeface="Arial" panose="020B0604020202020204" pitchFamily="34" charset="0"/>
                <a:cs typeface="Arial" panose="020B0604020202020204" pitchFamily="34" charset="0"/>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93775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152073"/>
            <a:ext cx="7886700" cy="1176359"/>
          </a:xfrm>
          <a:prstGeom prst="rect">
            <a:avLst/>
          </a:prstGeom>
        </p:spPr>
        <p:txBody>
          <a:bodyPr anchor="b"/>
          <a:lstStyle>
            <a:lvl1pPr>
              <a:defRPr sz="40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3751263"/>
            <a:ext cx="7886700" cy="1481137"/>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408815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65125"/>
            <a:ext cx="7886700" cy="1325563"/>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lvl1pPr marL="228600" indent="-228600">
              <a:buFontTx/>
              <a:buBlip>
                <a:blip r:embed="rId2"/>
              </a:buBlip>
              <a:defRPr sz="2400">
                <a:solidFill>
                  <a:schemeClr val="bg1"/>
                </a:solidFill>
                <a:latin typeface="Arial" panose="020B0604020202020204" pitchFamily="34" charset="0"/>
                <a:cs typeface="Arial" panose="020B0604020202020204" pitchFamily="34" charset="0"/>
              </a:defRPr>
            </a:lvl1pPr>
            <a:lvl2pPr marL="685800" indent="-228600">
              <a:buFontTx/>
              <a:buBlip>
                <a:blip r:embed="rId2"/>
              </a:buBlip>
              <a:defRPr sz="2200">
                <a:solidFill>
                  <a:schemeClr val="bg1"/>
                </a:solidFill>
                <a:latin typeface="Arial" panose="020B0604020202020204" pitchFamily="34" charset="0"/>
                <a:cs typeface="Arial" panose="020B0604020202020204" pitchFamily="34" charset="0"/>
              </a:defRPr>
            </a:lvl2pPr>
            <a:lvl3pPr marL="1143000" indent="-228600">
              <a:buFontTx/>
              <a:buBlip>
                <a:blip r:embed="rId2"/>
              </a:buBlip>
              <a:defRPr sz="2000">
                <a:solidFill>
                  <a:schemeClr val="bg1"/>
                </a:solidFill>
                <a:latin typeface="Arial" panose="020B0604020202020204" pitchFamily="34" charset="0"/>
                <a:cs typeface="Arial" panose="020B0604020202020204" pitchFamily="34" charset="0"/>
              </a:defRPr>
            </a:lvl3pPr>
            <a:lvl4pPr marL="1600200" indent="-228600">
              <a:buFontTx/>
              <a:buBlip>
                <a:blip r:embed="rId2"/>
              </a:buBlip>
              <a:defRPr sz="1800">
                <a:solidFill>
                  <a:schemeClr val="bg1"/>
                </a:solidFill>
                <a:latin typeface="Arial" panose="020B0604020202020204" pitchFamily="34" charset="0"/>
                <a:cs typeface="Arial" panose="020B0604020202020204" pitchFamily="34" charset="0"/>
              </a:defRPr>
            </a:lvl4pPr>
            <a:lvl5pPr marL="2057400" indent="-228600">
              <a:buFontTx/>
              <a:buBlip>
                <a:blip r:embed="rId2"/>
              </a:buBlip>
              <a:defRPr sz="1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lvl1pPr marL="228600" indent="-228600">
              <a:buFontTx/>
              <a:buBlip>
                <a:blip r:embed="rId2"/>
              </a:buBlip>
              <a:defRPr sz="2400">
                <a:solidFill>
                  <a:schemeClr val="bg1"/>
                </a:solidFill>
                <a:latin typeface="Arial" panose="020B0604020202020204" pitchFamily="34" charset="0"/>
                <a:cs typeface="Arial" panose="020B0604020202020204" pitchFamily="34" charset="0"/>
              </a:defRPr>
            </a:lvl1pPr>
            <a:lvl2pPr marL="685800" indent="-228600">
              <a:buFontTx/>
              <a:buBlip>
                <a:blip r:embed="rId2"/>
              </a:buBlip>
              <a:defRPr sz="2200">
                <a:solidFill>
                  <a:schemeClr val="bg1"/>
                </a:solidFill>
                <a:latin typeface="Arial" panose="020B0604020202020204" pitchFamily="34" charset="0"/>
                <a:cs typeface="Arial" panose="020B0604020202020204" pitchFamily="34" charset="0"/>
              </a:defRPr>
            </a:lvl2pPr>
            <a:lvl3pPr marL="1143000" indent="-228600">
              <a:buFontTx/>
              <a:buBlip>
                <a:blip r:embed="rId2"/>
              </a:buBlip>
              <a:defRPr sz="2000">
                <a:solidFill>
                  <a:schemeClr val="bg1"/>
                </a:solidFill>
                <a:latin typeface="Arial" panose="020B0604020202020204" pitchFamily="34" charset="0"/>
                <a:cs typeface="Arial" panose="020B0604020202020204" pitchFamily="34" charset="0"/>
              </a:defRPr>
            </a:lvl3pPr>
            <a:lvl4pPr marL="1600200" indent="-228600">
              <a:buFontTx/>
              <a:buBlip>
                <a:blip r:embed="rId2"/>
              </a:buBlip>
              <a:defRPr sz="1800">
                <a:solidFill>
                  <a:schemeClr val="bg1"/>
                </a:solidFill>
                <a:latin typeface="Arial" panose="020B0604020202020204" pitchFamily="34" charset="0"/>
                <a:cs typeface="Arial" panose="020B0604020202020204" pitchFamily="34" charset="0"/>
              </a:defRPr>
            </a:lvl4pPr>
            <a:lvl5pPr marL="2057400" indent="-228600">
              <a:buFontTx/>
              <a:buBlip>
                <a:blip r:embed="rId2"/>
              </a:buBlip>
              <a:defRPr sz="1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5214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98989A">
            <a:alpha val="8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2150" y="2282825"/>
            <a:ext cx="7886700" cy="1325563"/>
          </a:xfrm>
          <a:prstGeom prst="rect">
            <a:avLst/>
          </a:prstGeom>
        </p:spPr>
        <p:txBody>
          <a:bodyPr/>
          <a:lstStyle>
            <a:lvl1pPr algn="ctr">
              <a:defRPr sz="36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2020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Layout">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876300" y="1103313"/>
            <a:ext cx="7607300" cy="4043362"/>
          </a:xfrm>
          <a:prstGeom prst="rect">
            <a:avLst/>
          </a:prstGeom>
        </p:spPr>
        <p:txBody>
          <a:bodyPr/>
          <a:lstStyle>
            <a:lvl1pPr marL="228600" indent="-228600">
              <a:buFontTx/>
              <a:buBlip>
                <a:blip r:embed="rId2"/>
              </a:buBlip>
              <a:defRPr sz="2400" baseline="0">
                <a:solidFill>
                  <a:schemeClr val="bg1"/>
                </a:solidFill>
                <a:latin typeface="Arial" panose="020B0604020202020204" pitchFamily="34" charset="0"/>
                <a:cs typeface="Arial" panose="020B0604020202020204" pitchFamily="34" charset="0"/>
              </a:defRPr>
            </a:lvl1pPr>
            <a:lvl2pPr marL="685800" indent="-228600">
              <a:buFontTx/>
              <a:buBlip>
                <a:blip r:embed="rId2"/>
              </a:buBlip>
              <a:defRPr sz="2200" baseline="0">
                <a:solidFill>
                  <a:schemeClr val="bg1"/>
                </a:solidFill>
                <a:latin typeface="Arial" panose="020B0604020202020204" pitchFamily="34" charset="0"/>
                <a:cs typeface="Arial" panose="020B0604020202020204" pitchFamily="34" charset="0"/>
              </a:defRPr>
            </a:lvl2pPr>
            <a:lvl3pPr marL="1143000" indent="-228600">
              <a:buFontTx/>
              <a:buBlip>
                <a:blip r:embed="rId2"/>
              </a:buBlip>
              <a:defRPr sz="2000" baseline="0">
                <a:solidFill>
                  <a:schemeClr val="bg1"/>
                </a:solidFill>
                <a:latin typeface="Arial" panose="020B0604020202020204" pitchFamily="34" charset="0"/>
                <a:cs typeface="Arial" panose="020B0604020202020204" pitchFamily="34" charset="0"/>
              </a:defRPr>
            </a:lvl3pPr>
            <a:lvl4pPr marL="1600200" indent="-228600">
              <a:buFontTx/>
              <a:buBlip>
                <a:blip r:embed="rId2"/>
              </a:buBlip>
              <a:defRPr sz="1800" baseline="0">
                <a:solidFill>
                  <a:schemeClr val="bg1"/>
                </a:solidFill>
                <a:latin typeface="Arial" panose="020B0604020202020204" pitchFamily="34" charset="0"/>
                <a:cs typeface="Arial" panose="020B0604020202020204" pitchFamily="34" charset="0"/>
              </a:defRPr>
            </a:lvl4pPr>
            <a:lvl5pPr marL="2057400" indent="-228600">
              <a:buFontTx/>
              <a:buBlip>
                <a:blip r:embed="rId2"/>
              </a:buBlip>
              <a:defRPr sz="1600" baseline="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439027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96AC4C-E27B-BB4F-8706-7B3EDE9C1E3D}"/>
              </a:ext>
            </a:extLst>
          </p:cNvPr>
          <p:cNvSpPr>
            <a:spLocks noGrp="1"/>
          </p:cNvSpPr>
          <p:nvPr>
            <p:ph type="title" hasCustomPrompt="1"/>
          </p:nvPr>
        </p:nvSpPr>
        <p:spPr>
          <a:xfrm>
            <a:off x="665595" y="2452543"/>
            <a:ext cx="7886700" cy="1325563"/>
          </a:xfrm>
          <a:prstGeom prst="rect">
            <a:avLst/>
          </a:prstGeom>
        </p:spPr>
        <p:txBody>
          <a:bodyPr/>
          <a:lstStyle/>
          <a:p>
            <a:r>
              <a:rPr lang="en-US" dirty="0"/>
              <a:t>HEADER</a:t>
            </a:r>
            <a:endParaRPr lang="en-GB" dirty="0"/>
          </a:p>
        </p:txBody>
      </p:sp>
    </p:spTree>
    <p:extLst>
      <p:ext uri="{BB962C8B-B14F-4D97-AF65-F5344CB8AC3E}">
        <p14:creationId xmlns:p14="http://schemas.microsoft.com/office/powerpoint/2010/main" val="878889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a:prstGeom prst="rect">
            <a:avLst/>
          </a:prstGeom>
        </p:spPr>
        <p:txBody>
          <a:bodyPr anchor="b"/>
          <a:lstStyle>
            <a:lvl1pP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marL="228600" indent="-228600">
              <a:buFontTx/>
              <a:buBlip>
                <a:blip r:embed="rId2"/>
              </a:buBlip>
              <a:defRPr sz="2400">
                <a:solidFill>
                  <a:schemeClr val="bg1"/>
                </a:solidFill>
              </a:defRPr>
            </a:lvl1pPr>
            <a:lvl2pPr marL="685800" indent="-228600">
              <a:buFontTx/>
              <a:buBlip>
                <a:blip r:embed="rId2"/>
              </a:buBlip>
              <a:defRPr sz="2200">
                <a:solidFill>
                  <a:schemeClr val="bg1"/>
                </a:solidFill>
              </a:defRPr>
            </a:lvl2pPr>
            <a:lvl3pPr marL="1143000" indent="-228600">
              <a:buFontTx/>
              <a:buBlip>
                <a:blip r:embed="rId2"/>
              </a:buBlip>
              <a:defRPr sz="2000">
                <a:solidFill>
                  <a:schemeClr val="bg1"/>
                </a:solidFill>
              </a:defRPr>
            </a:lvl3pPr>
            <a:lvl4pPr marL="1600200" indent="-228600">
              <a:buFontTx/>
              <a:buBlip>
                <a:blip r:embed="rId2"/>
              </a:buBlip>
              <a:defRPr sz="1800">
                <a:solidFill>
                  <a:schemeClr val="bg1"/>
                </a:solidFill>
              </a:defRPr>
            </a:lvl4pPr>
            <a:lvl5pPr marL="2057400" indent="-228600">
              <a:buFontTx/>
              <a:buBlip>
                <a:blip r:embed="rId2"/>
              </a:buBlip>
              <a:defRPr sz="16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670056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rgbClr val="98989A">
            <a:alpha val="8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3604" y="426316"/>
            <a:ext cx="7886700" cy="1325563"/>
          </a:xfrm>
          <a:prstGeom prst="rect">
            <a:avLst/>
          </a:prstGeom>
        </p:spPr>
        <p:txBody>
          <a:bodyPr/>
          <a:lstStyle>
            <a:lvl1pPr algn="l">
              <a:defRPr sz="36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HEADER</a:t>
            </a:r>
          </a:p>
        </p:txBody>
      </p:sp>
      <p:sp>
        <p:nvSpPr>
          <p:cNvPr id="4" name="TextBox 3">
            <a:extLst>
              <a:ext uri="{FF2B5EF4-FFF2-40B4-BE49-F238E27FC236}">
                <a16:creationId xmlns:a16="http://schemas.microsoft.com/office/drawing/2014/main" id="{FCFC43FA-7CC5-B042-AAF7-79B487A80BA9}"/>
              </a:ext>
            </a:extLst>
          </p:cNvPr>
          <p:cNvSpPr txBox="1"/>
          <p:nvPr userDrawn="1"/>
        </p:nvSpPr>
        <p:spPr>
          <a:xfrm>
            <a:off x="553604" y="1428713"/>
            <a:ext cx="4574266"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dirty="0">
                <a:solidFill>
                  <a:schemeClr val="bg1"/>
                </a:solidFill>
              </a:rPr>
              <a:t>You can use a grey background with white logo</a:t>
            </a:r>
          </a:p>
          <a:p>
            <a:endParaRPr lang="en-GB" dirty="0"/>
          </a:p>
        </p:txBody>
      </p:sp>
    </p:spTree>
    <p:extLst>
      <p:ext uri="{BB962C8B-B14F-4D97-AF65-F5344CB8AC3E}">
        <p14:creationId xmlns:p14="http://schemas.microsoft.com/office/powerpoint/2010/main" val="17126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86982"/>
          </a:xfrm>
          <a:prstGeom prst="rect">
            <a:avLst/>
          </a:prstGeom>
        </p:spPr>
        <p:txBody>
          <a:bodyPr/>
          <a:lstStyle>
            <a:lvl1pPr>
              <a:defRPr sz="2800" b="1"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1187777"/>
            <a:ext cx="7886700" cy="4989186"/>
          </a:xfrm>
          <a:prstGeom prst="rect">
            <a:avLst/>
          </a:prstGeom>
        </p:spPr>
        <p:txBody>
          <a:bodyPr/>
          <a:lstStyle>
            <a:lvl1pPr marL="228600" indent="-228600">
              <a:buFontTx/>
              <a:buBlip>
                <a:blip r:embed="rId2"/>
              </a:buBlip>
              <a:defRPr sz="240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685800" indent="-228600">
              <a:buFontTx/>
              <a:buBlip>
                <a:blip r:embed="rId2"/>
              </a:buBlip>
              <a:defRPr sz="2200" baseline="0">
                <a:solidFill>
                  <a:schemeClr val="bg1"/>
                </a:solidFill>
                <a:latin typeface="Arial" panose="020B0604020202020204" pitchFamily="34" charset="0"/>
                <a:ea typeface="Arial" panose="020B0604020202020204" pitchFamily="34" charset="0"/>
                <a:cs typeface="Arial" panose="020B0604020202020204" pitchFamily="34" charset="0"/>
              </a:defRPr>
            </a:lvl2pPr>
            <a:lvl3pPr marL="1143000" indent="-228600">
              <a:buFontTx/>
              <a:buBlip>
                <a:blip r:embed="rId2"/>
              </a:buBlip>
              <a:defRPr sz="2000" baseline="0">
                <a:solidFill>
                  <a:schemeClr val="bg1"/>
                </a:solidFill>
                <a:latin typeface="Arial" panose="020B0604020202020204" pitchFamily="34" charset="0"/>
                <a:ea typeface="Arial" panose="020B0604020202020204" pitchFamily="34" charset="0"/>
                <a:cs typeface="Arial" panose="020B0604020202020204" pitchFamily="34" charset="0"/>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65629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410732"/>
            <a:ext cx="7886700" cy="1917700"/>
          </a:xfrm>
          <a:prstGeom prst="rect">
            <a:avLst/>
          </a:prstGeom>
        </p:spPr>
        <p:txBody>
          <a:bodyPr anchor="b"/>
          <a:lstStyle>
            <a:lvl1pPr>
              <a:defRPr sz="36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3751263"/>
            <a:ext cx="7886700" cy="1481137"/>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8144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65125"/>
            <a:ext cx="7886700" cy="1325563"/>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lvl1pPr marL="228600" indent="-228600">
              <a:buFontTx/>
              <a:buBlip>
                <a:blip r:embed="rId2"/>
              </a:buBlip>
              <a:defRPr sz="2400">
                <a:solidFill>
                  <a:schemeClr val="bg1"/>
                </a:solidFill>
                <a:latin typeface="Arial" panose="020B0604020202020204" pitchFamily="34" charset="0"/>
                <a:cs typeface="Arial" panose="020B0604020202020204" pitchFamily="34" charset="0"/>
              </a:defRPr>
            </a:lvl1pPr>
            <a:lvl2pPr marL="685800" indent="-228600">
              <a:buFontTx/>
              <a:buBlip>
                <a:blip r:embed="rId2"/>
              </a:buBlip>
              <a:defRPr sz="2200">
                <a:solidFill>
                  <a:schemeClr val="bg1"/>
                </a:solidFill>
                <a:latin typeface="Arial" panose="020B0604020202020204" pitchFamily="34" charset="0"/>
                <a:cs typeface="Arial" panose="020B0604020202020204" pitchFamily="34" charset="0"/>
              </a:defRPr>
            </a:lvl2pPr>
            <a:lvl3pPr marL="1143000" indent="-228600">
              <a:buFontTx/>
              <a:buBlip>
                <a:blip r:embed="rId2"/>
              </a:buBlip>
              <a:defRPr sz="2000">
                <a:solidFill>
                  <a:schemeClr val="bg1"/>
                </a:solidFill>
                <a:latin typeface="Arial" panose="020B0604020202020204" pitchFamily="34" charset="0"/>
                <a:cs typeface="Arial" panose="020B0604020202020204" pitchFamily="34" charset="0"/>
              </a:defRPr>
            </a:lvl3pPr>
            <a:lvl4pPr marL="1600200" indent="-228600">
              <a:buFontTx/>
              <a:buBlip>
                <a:blip r:embed="rId2"/>
              </a:buBlip>
              <a:defRPr sz="1800">
                <a:solidFill>
                  <a:schemeClr val="bg1"/>
                </a:solidFill>
                <a:latin typeface="Arial" panose="020B0604020202020204" pitchFamily="34" charset="0"/>
                <a:cs typeface="Arial" panose="020B0604020202020204" pitchFamily="34" charset="0"/>
              </a:defRPr>
            </a:lvl4pPr>
            <a:lvl5pPr marL="2057400" indent="-228600">
              <a:buFontTx/>
              <a:buBlip>
                <a:blip r:embed="rId2"/>
              </a:buBlip>
              <a:defRPr sz="1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lvl1pPr marL="228600" indent="-228600">
              <a:buFontTx/>
              <a:buBlip>
                <a:blip r:embed="rId2"/>
              </a:buBlip>
              <a:defRPr sz="2400">
                <a:solidFill>
                  <a:schemeClr val="bg1"/>
                </a:solidFill>
                <a:latin typeface="Arial" panose="020B0604020202020204" pitchFamily="34" charset="0"/>
                <a:cs typeface="Arial" panose="020B0604020202020204" pitchFamily="34" charset="0"/>
              </a:defRPr>
            </a:lvl1pPr>
            <a:lvl2pPr marL="685800" indent="-228600">
              <a:buFontTx/>
              <a:buBlip>
                <a:blip r:embed="rId2"/>
              </a:buBlip>
              <a:defRPr sz="2200">
                <a:solidFill>
                  <a:schemeClr val="bg1"/>
                </a:solidFill>
                <a:latin typeface="Arial" panose="020B0604020202020204" pitchFamily="34" charset="0"/>
                <a:cs typeface="Arial" panose="020B0604020202020204" pitchFamily="34" charset="0"/>
              </a:defRPr>
            </a:lvl2pPr>
            <a:lvl3pPr marL="1143000" indent="-228600">
              <a:buFontTx/>
              <a:buBlip>
                <a:blip r:embed="rId2"/>
              </a:buBlip>
              <a:defRPr sz="2000">
                <a:solidFill>
                  <a:schemeClr val="bg1"/>
                </a:solidFill>
                <a:latin typeface="Arial" panose="020B0604020202020204" pitchFamily="34" charset="0"/>
                <a:cs typeface="Arial" panose="020B0604020202020204" pitchFamily="34" charset="0"/>
              </a:defRPr>
            </a:lvl3pPr>
            <a:lvl4pPr marL="1600200" indent="-228600">
              <a:buFontTx/>
              <a:buBlip>
                <a:blip r:embed="rId2"/>
              </a:buBlip>
              <a:defRPr sz="1800">
                <a:solidFill>
                  <a:schemeClr val="bg1"/>
                </a:solidFill>
                <a:latin typeface="Arial" panose="020B0604020202020204" pitchFamily="34" charset="0"/>
                <a:cs typeface="Arial" panose="020B0604020202020204" pitchFamily="34" charset="0"/>
              </a:defRPr>
            </a:lvl4pPr>
            <a:lvl5pPr marL="2057400" indent="-228600">
              <a:buFontTx/>
              <a:buBlip>
                <a:blip r:embed="rId2"/>
              </a:buBlip>
              <a:defRPr sz="1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7119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98989A">
            <a:alpha val="8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2150" y="2282825"/>
            <a:ext cx="7886700" cy="1325563"/>
          </a:xfrm>
          <a:prstGeom prst="rect">
            <a:avLst/>
          </a:prstGeom>
        </p:spPr>
        <p:txBody>
          <a:bodyPr/>
          <a:lstStyle>
            <a:lvl1pPr algn="ctr">
              <a:defRPr sz="36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88663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Layout">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876300" y="1103313"/>
            <a:ext cx="7607300" cy="4043362"/>
          </a:xfrm>
          <a:prstGeom prst="rect">
            <a:avLst/>
          </a:prstGeom>
        </p:spPr>
        <p:txBody>
          <a:bodyPr/>
          <a:lstStyle>
            <a:lvl1pPr marL="228600" indent="-228600">
              <a:buFontTx/>
              <a:buBlip>
                <a:blip r:embed="rId2"/>
              </a:buBlip>
              <a:defRPr sz="2400" baseline="0">
                <a:solidFill>
                  <a:schemeClr val="bg1"/>
                </a:solidFill>
                <a:latin typeface="Arial" panose="020B0604020202020204" pitchFamily="34" charset="0"/>
                <a:cs typeface="Arial" panose="020B0604020202020204" pitchFamily="34" charset="0"/>
              </a:defRPr>
            </a:lvl1pPr>
            <a:lvl2pPr marL="685800" indent="-228600">
              <a:buFontTx/>
              <a:buBlip>
                <a:blip r:embed="rId2"/>
              </a:buBlip>
              <a:defRPr sz="2200" baseline="0">
                <a:solidFill>
                  <a:schemeClr val="bg1"/>
                </a:solidFill>
                <a:latin typeface="Arial" panose="020B0604020202020204" pitchFamily="34" charset="0"/>
                <a:cs typeface="Arial" panose="020B0604020202020204" pitchFamily="34" charset="0"/>
              </a:defRPr>
            </a:lvl2pPr>
            <a:lvl3pPr marL="1143000" indent="-228600">
              <a:buFontTx/>
              <a:buBlip>
                <a:blip r:embed="rId2"/>
              </a:buBlip>
              <a:defRPr sz="2000" baseline="0">
                <a:solidFill>
                  <a:schemeClr val="bg1"/>
                </a:solidFill>
                <a:latin typeface="Arial" panose="020B0604020202020204" pitchFamily="34" charset="0"/>
                <a:cs typeface="Arial" panose="020B0604020202020204" pitchFamily="34" charset="0"/>
              </a:defRPr>
            </a:lvl3pPr>
            <a:lvl4pPr marL="1600200" indent="-228600">
              <a:buFontTx/>
              <a:buBlip>
                <a:blip r:embed="rId2"/>
              </a:buBlip>
              <a:defRPr sz="1800" baseline="0">
                <a:solidFill>
                  <a:schemeClr val="bg1"/>
                </a:solidFill>
                <a:latin typeface="Arial" panose="020B0604020202020204" pitchFamily="34" charset="0"/>
                <a:cs typeface="Arial" panose="020B0604020202020204" pitchFamily="34" charset="0"/>
              </a:defRPr>
            </a:lvl4pPr>
            <a:lvl5pPr marL="2057400" indent="-228600">
              <a:buFontTx/>
              <a:buBlip>
                <a:blip r:embed="rId2"/>
              </a:buBlip>
              <a:defRPr sz="1600" baseline="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36430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a:prstGeom prst="rect">
            <a:avLst/>
          </a:prstGeom>
        </p:spPr>
        <p:txBody>
          <a:bodyPr anchor="b"/>
          <a:lstStyle>
            <a:lvl1pP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marL="228600" indent="-228600">
              <a:buFontTx/>
              <a:buBlip>
                <a:blip r:embed="rId2"/>
              </a:buBlip>
              <a:defRPr sz="2400">
                <a:solidFill>
                  <a:schemeClr val="bg1"/>
                </a:solidFill>
              </a:defRPr>
            </a:lvl1pPr>
            <a:lvl2pPr marL="685800" indent="-228600">
              <a:buFontTx/>
              <a:buBlip>
                <a:blip r:embed="rId2"/>
              </a:buBlip>
              <a:defRPr sz="2200">
                <a:solidFill>
                  <a:schemeClr val="bg1"/>
                </a:solidFill>
              </a:defRPr>
            </a:lvl2pPr>
            <a:lvl3pPr marL="1143000" indent="-228600">
              <a:buFontTx/>
              <a:buBlip>
                <a:blip r:embed="rId2"/>
              </a:buBlip>
              <a:defRPr sz="2000">
                <a:solidFill>
                  <a:schemeClr val="bg1"/>
                </a:solidFill>
              </a:defRPr>
            </a:lvl3pPr>
            <a:lvl4pPr marL="1600200" indent="-228600">
              <a:buFontTx/>
              <a:buBlip>
                <a:blip r:embed="rId2"/>
              </a:buBlip>
              <a:defRPr sz="1800">
                <a:solidFill>
                  <a:schemeClr val="bg1"/>
                </a:solidFill>
              </a:defRPr>
            </a:lvl4pPr>
            <a:lvl5pPr marL="2057400" indent="-228600">
              <a:buFontTx/>
              <a:buBlip>
                <a:blip r:embed="rId2"/>
              </a:buBlip>
              <a:defRPr sz="16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746631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86982"/>
          </a:xfrm>
          <a:prstGeom prst="rect">
            <a:avLst/>
          </a:prstGeom>
        </p:spPr>
        <p:txBody>
          <a:bodyPr/>
          <a:lstStyle>
            <a:lvl1pPr>
              <a:defRPr sz="2800" b="1" i="0" cap="all" baseline="0">
                <a:solidFill>
                  <a:srgbClr val="80224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1187777"/>
            <a:ext cx="7886700" cy="4989186"/>
          </a:xfrm>
          <a:prstGeom prst="rect">
            <a:avLst/>
          </a:prstGeom>
        </p:spPr>
        <p:txBody>
          <a:bodyPr/>
          <a:lstStyle>
            <a:lvl1pPr marL="228600" indent="-228600">
              <a:buFontTx/>
              <a:buBlip>
                <a:blip r:embed="rId2"/>
              </a:buBlip>
              <a:defRPr sz="2400" baseline="0">
                <a:latin typeface="Arial" panose="020B0604020202020204" pitchFamily="34" charset="0"/>
                <a:ea typeface="Arial" panose="020B0604020202020204" pitchFamily="34" charset="0"/>
                <a:cs typeface="Arial" panose="020B0604020202020204" pitchFamily="34" charset="0"/>
              </a:defRPr>
            </a:lvl1pPr>
            <a:lvl2pPr marL="685800" indent="-228600">
              <a:buFontTx/>
              <a:buBlip>
                <a:blip r:embed="rId2"/>
              </a:buBlip>
              <a:defRPr sz="2200" baseline="0">
                <a:latin typeface="Arial" panose="020B0604020202020204" pitchFamily="34" charset="0"/>
                <a:ea typeface="Arial" panose="020B0604020202020204" pitchFamily="34" charset="0"/>
                <a:cs typeface="Arial" panose="020B0604020202020204" pitchFamily="34" charset="0"/>
              </a:defRPr>
            </a:lvl2pPr>
            <a:lvl3pPr marL="1143000" indent="-228600">
              <a:buFontTx/>
              <a:buBlip>
                <a:blip r:embed="rId2"/>
              </a:buBlip>
              <a:defRPr sz="200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0615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10732"/>
            <a:ext cx="7886700" cy="1917700"/>
          </a:xfrm>
          <a:prstGeom prst="rect">
            <a:avLst/>
          </a:prstGeom>
        </p:spPr>
        <p:txBody>
          <a:bodyPr anchor="b"/>
          <a:lstStyle>
            <a:lvl1pPr>
              <a:defRPr sz="4800" b="1" i="0">
                <a:solidFill>
                  <a:srgbClr val="80224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3751263"/>
            <a:ext cx="7886700" cy="1481137"/>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59573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lvl1pPr>
              <a:defRPr>
                <a:solidFill>
                  <a:srgbClr val="80224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lvl1pPr marL="228600" indent="-228600">
              <a:buFontTx/>
              <a:buBlip>
                <a:blip r:embed="rId2"/>
              </a:buBlip>
              <a:defRPr sz="2400">
                <a:latin typeface="Arial" panose="020B0604020202020204" pitchFamily="34" charset="0"/>
                <a:cs typeface="Arial" panose="020B0604020202020204" pitchFamily="34" charset="0"/>
              </a:defRPr>
            </a:lvl1pPr>
            <a:lvl2pPr marL="685800" indent="-228600">
              <a:buFontTx/>
              <a:buBlip>
                <a:blip r:embed="rId2"/>
              </a:buBlip>
              <a:defRPr sz="2200">
                <a:latin typeface="Arial" panose="020B0604020202020204" pitchFamily="34" charset="0"/>
                <a:cs typeface="Arial" panose="020B0604020202020204" pitchFamily="34" charset="0"/>
              </a:defRPr>
            </a:lvl2pPr>
            <a:lvl3pPr marL="1143000" indent="-228600">
              <a:buFontTx/>
              <a:buBlip>
                <a:blip r:embed="rId2"/>
              </a:buBlip>
              <a:defRPr sz="2000">
                <a:latin typeface="Arial" panose="020B0604020202020204" pitchFamily="34" charset="0"/>
                <a:cs typeface="Arial" panose="020B0604020202020204" pitchFamily="34" charset="0"/>
              </a:defRPr>
            </a:lvl3pPr>
            <a:lvl4pPr marL="1600200" indent="-228600">
              <a:buFontTx/>
              <a:buBlip>
                <a:blip r:embed="rId2"/>
              </a:buBlip>
              <a:defRPr sz="1800">
                <a:latin typeface="Arial" panose="020B0604020202020204" pitchFamily="34" charset="0"/>
                <a:cs typeface="Arial" panose="020B0604020202020204" pitchFamily="34" charset="0"/>
              </a:defRPr>
            </a:lvl4pPr>
            <a:lvl5pPr marL="2057400" indent="-228600">
              <a:buFontTx/>
              <a:buBlip>
                <a:blip r:embed="rId2"/>
              </a:buBlip>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lvl1pPr marL="228600" indent="-228600">
              <a:buFontTx/>
              <a:buBlip>
                <a:blip r:embed="rId2"/>
              </a:buBlip>
              <a:defRPr sz="2400">
                <a:latin typeface="Arial" panose="020B0604020202020204" pitchFamily="34" charset="0"/>
                <a:cs typeface="Arial" panose="020B0604020202020204" pitchFamily="34" charset="0"/>
              </a:defRPr>
            </a:lvl1pPr>
            <a:lvl2pPr marL="685800" indent="-228600">
              <a:buFontTx/>
              <a:buBlip>
                <a:blip r:embed="rId2"/>
              </a:buBlip>
              <a:defRPr sz="2200">
                <a:latin typeface="Arial" panose="020B0604020202020204" pitchFamily="34" charset="0"/>
                <a:cs typeface="Arial" panose="020B0604020202020204" pitchFamily="34" charset="0"/>
              </a:defRPr>
            </a:lvl2pPr>
            <a:lvl3pPr marL="1143000" indent="-228600">
              <a:buFontTx/>
              <a:buBlip>
                <a:blip r:embed="rId2"/>
              </a:buBlip>
              <a:defRPr sz="2000">
                <a:latin typeface="Arial" panose="020B0604020202020204" pitchFamily="34" charset="0"/>
                <a:cs typeface="Arial" panose="020B0604020202020204" pitchFamily="34" charset="0"/>
              </a:defRPr>
            </a:lvl3pPr>
            <a:lvl4pPr marL="1600200" indent="-228600">
              <a:buFontTx/>
              <a:buBlip>
                <a:blip r:embed="rId2"/>
              </a:buBlip>
              <a:defRPr sz="1800">
                <a:latin typeface="Arial" panose="020B0604020202020204" pitchFamily="34" charset="0"/>
                <a:cs typeface="Arial" panose="020B0604020202020204" pitchFamily="34" charset="0"/>
              </a:defRPr>
            </a:lvl4pPr>
            <a:lvl5pPr marL="2057400" indent="-228600">
              <a:buFontTx/>
              <a:buBlip>
                <a:blip r:embed="rId2"/>
              </a:buBlip>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88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Layout">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876300" y="1103313"/>
            <a:ext cx="7607300" cy="4043362"/>
          </a:xfrm>
          <a:prstGeom prst="rect">
            <a:avLst/>
          </a:prstGeom>
        </p:spPr>
        <p:txBody>
          <a:bodyPr/>
          <a:lstStyle>
            <a:lvl1pPr marL="228600" indent="-228600">
              <a:buFontTx/>
              <a:buBlip>
                <a:blip r:embed="rId2"/>
              </a:buBlip>
              <a:defRPr sz="2400" baseline="0">
                <a:latin typeface="Arial" panose="020B0604020202020204" pitchFamily="34" charset="0"/>
                <a:cs typeface="Arial" panose="020B0604020202020204" pitchFamily="34" charset="0"/>
              </a:defRPr>
            </a:lvl1pPr>
            <a:lvl2pPr marL="685800" indent="-228600">
              <a:buFontTx/>
              <a:buBlip>
                <a:blip r:embed="rId2"/>
              </a:buBlip>
              <a:defRPr sz="2200" baseline="0">
                <a:latin typeface="Arial" panose="020B0604020202020204" pitchFamily="34" charset="0"/>
                <a:cs typeface="Arial" panose="020B0604020202020204" pitchFamily="34" charset="0"/>
              </a:defRPr>
            </a:lvl2pPr>
            <a:lvl3pPr marL="1143000" indent="-228600">
              <a:buFontTx/>
              <a:buBlip>
                <a:blip r:embed="rId2"/>
              </a:buBlip>
              <a:defRPr sz="2000" baseline="0">
                <a:latin typeface="Arial" panose="020B0604020202020204" pitchFamily="34" charset="0"/>
                <a:cs typeface="Arial" panose="020B0604020202020204" pitchFamily="34" charset="0"/>
              </a:defRPr>
            </a:lvl3pPr>
            <a:lvl4pPr marL="1600200" indent="-228600">
              <a:buFontTx/>
              <a:buBlip>
                <a:blip r:embed="rId2"/>
              </a:buBlip>
              <a:defRPr sz="1800" baseline="0">
                <a:latin typeface="Arial" panose="020B0604020202020204" pitchFamily="34" charset="0"/>
                <a:cs typeface="Arial" panose="020B0604020202020204" pitchFamily="34" charset="0"/>
              </a:defRPr>
            </a:lvl4pPr>
            <a:lvl5pPr marL="2057400" indent="-228600">
              <a:buFontTx/>
              <a:buBlip>
                <a:blip r:embed="rId2"/>
              </a:buBlip>
              <a:defRPr sz="1600" baseline="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78134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28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marL="228600" indent="-228600">
              <a:buFontTx/>
              <a:buBlip>
                <a:blip r:embed="rId2"/>
              </a:buBlip>
              <a:defRPr sz="2400"/>
            </a:lvl1pPr>
            <a:lvl2pPr marL="685800" indent="-228600">
              <a:buFontTx/>
              <a:buBlip>
                <a:blip r:embed="rId2"/>
              </a:buBlip>
              <a:defRPr sz="2200"/>
            </a:lvl2pPr>
            <a:lvl3pPr marL="1143000" indent="-228600">
              <a:buFontTx/>
              <a:buBlip>
                <a:blip r:embed="rId2"/>
              </a:buBlip>
              <a:defRPr sz="2000"/>
            </a:lvl3pPr>
            <a:lvl4pPr marL="1600200" indent="-228600">
              <a:buFontTx/>
              <a:buBlip>
                <a:blip r:embed="rId2"/>
              </a:buBlip>
              <a:defRPr sz="1800"/>
            </a:lvl4pPr>
            <a:lvl5pPr marL="2057400" indent="-228600">
              <a:buFontTx/>
              <a:buBlip>
                <a:blip r:embed="rId2"/>
              </a:buBlip>
              <a:defRPr sz="16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264931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86982"/>
          </a:xfrm>
          <a:prstGeom prst="rect">
            <a:avLst/>
          </a:prstGeom>
        </p:spPr>
        <p:txBody>
          <a:bodyPr/>
          <a:lstStyle>
            <a:lvl1pPr>
              <a:defRPr sz="2800" b="1" i="0" cap="all" baseline="0">
                <a:solidFill>
                  <a:srgbClr val="80224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1187777"/>
            <a:ext cx="7886700" cy="4989186"/>
          </a:xfrm>
          <a:prstGeom prst="rect">
            <a:avLst/>
          </a:prstGeom>
        </p:spPr>
        <p:txBody>
          <a:bodyPr/>
          <a:lstStyle>
            <a:lvl1pPr marL="228600" indent="-228600">
              <a:buFontTx/>
              <a:buBlip>
                <a:blip r:embed="rId2"/>
              </a:buBlip>
              <a:defRPr sz="2400" baseline="0">
                <a:latin typeface="Arial" panose="020B0604020202020204" pitchFamily="34" charset="0"/>
                <a:ea typeface="Arial" panose="020B0604020202020204" pitchFamily="34" charset="0"/>
                <a:cs typeface="Arial" panose="020B0604020202020204" pitchFamily="34" charset="0"/>
              </a:defRPr>
            </a:lvl1pPr>
            <a:lvl2pPr marL="685800" indent="-228600">
              <a:buFontTx/>
              <a:buBlip>
                <a:blip r:embed="rId2"/>
              </a:buBlip>
              <a:defRPr sz="2200" baseline="0">
                <a:latin typeface="Arial" panose="020B0604020202020204" pitchFamily="34" charset="0"/>
                <a:ea typeface="Arial" panose="020B0604020202020204" pitchFamily="34" charset="0"/>
                <a:cs typeface="Arial" panose="020B0604020202020204" pitchFamily="34" charset="0"/>
              </a:defRPr>
            </a:lvl2pPr>
            <a:lvl3pPr marL="1143000" indent="-228600">
              <a:buFontTx/>
              <a:buBlip>
                <a:blip r:embed="rId2"/>
              </a:buBlip>
              <a:defRPr sz="200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25012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10732"/>
            <a:ext cx="7886700" cy="1917700"/>
          </a:xfrm>
          <a:prstGeom prst="rect">
            <a:avLst/>
          </a:prstGeom>
        </p:spPr>
        <p:txBody>
          <a:bodyPr anchor="b"/>
          <a:lstStyle>
            <a:lvl1pPr>
              <a:defRPr sz="4800" b="1" i="0">
                <a:solidFill>
                  <a:srgbClr val="80224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3751263"/>
            <a:ext cx="7886700" cy="1481137"/>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6531889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3.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7D2248"/>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32953-4CD2-0B45-9E4A-3089C24A82C1}"/>
              </a:ext>
            </a:extLst>
          </p:cNvPr>
          <p:cNvSpPr txBox="1">
            <a:spLocks/>
          </p:cNvSpPr>
          <p:nvPr/>
        </p:nvSpPr>
        <p:spPr>
          <a:xfrm>
            <a:off x="685800" y="1122363"/>
            <a:ext cx="7772400" cy="2387600"/>
          </a:xfrm>
          <a:prstGeom prst="rect">
            <a:avLst/>
          </a:prstGeom>
        </p:spPr>
        <p:txBody>
          <a:bodyPr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endParaRPr lang="en-US" sz="5400" dirty="0">
              <a:latin typeface="Arial" charset="0"/>
              <a:ea typeface="Arial" charset="0"/>
              <a:cs typeface="Arial" charset="0"/>
            </a:endParaRPr>
          </a:p>
        </p:txBody>
      </p:sp>
      <p:sp>
        <p:nvSpPr>
          <p:cNvPr id="9" name="Subtitle 2">
            <a:extLst>
              <a:ext uri="{FF2B5EF4-FFF2-40B4-BE49-F238E27FC236}">
                <a16:creationId xmlns:a16="http://schemas.microsoft.com/office/drawing/2014/main" id="{05AFB76D-0888-A546-B828-5BE5966ED6B3}"/>
              </a:ext>
            </a:extLst>
          </p:cNvPr>
          <p:cNvSpPr txBox="1">
            <a:spLocks/>
          </p:cNvSpPr>
          <p:nvPr/>
        </p:nvSpPr>
        <p:spPr>
          <a:xfrm>
            <a:off x="1143000" y="3602038"/>
            <a:ext cx="6858000" cy="1655762"/>
          </a:xfrm>
          <a:prstGeom prst="rect">
            <a:avLst/>
          </a:prstGeom>
        </p:spPr>
        <p:txBody>
          <a:bodyPr anchor="ct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fontAlgn="auto">
              <a:spcAft>
                <a:spcPts val="0"/>
              </a:spcAft>
              <a:defRPr/>
            </a:pP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76AFEFDC-0386-774C-962C-019FC46BDC5A}"/>
              </a:ext>
            </a:extLst>
          </p:cNvPr>
          <p:cNvPicPr>
            <a:picLocks noChangeAspect="1"/>
          </p:cNvPicPr>
          <p:nvPr userDrawn="1"/>
        </p:nvPicPr>
        <p:blipFill>
          <a:blip r:embed="rId3"/>
          <a:stretch>
            <a:fillRect/>
          </a:stretch>
        </p:blipFill>
        <p:spPr>
          <a:xfrm>
            <a:off x="6539344" y="5597517"/>
            <a:ext cx="3491346" cy="1962923"/>
          </a:xfrm>
          <a:prstGeom prst="rect">
            <a:avLst/>
          </a:prstGeom>
        </p:spPr>
      </p:pic>
      <p:pic>
        <p:nvPicPr>
          <p:cNvPr id="11" name="Picture 10">
            <a:extLst>
              <a:ext uri="{FF2B5EF4-FFF2-40B4-BE49-F238E27FC236}">
                <a16:creationId xmlns:a16="http://schemas.microsoft.com/office/drawing/2014/main" id="{8EA93A86-51C9-D343-89B2-9592834D29B9}"/>
              </a:ext>
            </a:extLst>
          </p:cNvPr>
          <p:cNvPicPr>
            <a:picLocks noChangeAspect="1"/>
          </p:cNvPicPr>
          <p:nvPr userDrawn="1"/>
        </p:nvPicPr>
        <p:blipFill>
          <a:blip r:embed="rId4"/>
          <a:stretch>
            <a:fillRect/>
          </a:stretch>
        </p:blipFill>
        <p:spPr>
          <a:xfrm>
            <a:off x="0" y="5257800"/>
            <a:ext cx="9172765" cy="1161486"/>
          </a:xfrm>
          <a:prstGeom prst="rect">
            <a:avLst/>
          </a:prstGeom>
        </p:spPr>
      </p:pic>
    </p:spTree>
    <p:extLst>
      <p:ext uri="{BB962C8B-B14F-4D97-AF65-F5344CB8AC3E}">
        <p14:creationId xmlns:p14="http://schemas.microsoft.com/office/powerpoint/2010/main" val="3286402686"/>
      </p:ext>
    </p:extLst>
  </p:cSld>
  <p:clrMap bg1="lt1" tx1="dk1" bg2="lt2" tx2="dk2" accent1="accent1" accent2="accent2" accent3="accent3" accent4="accent4" accent5="accent5" accent6="accent6" hlink="hlink" folHlink="folHlink"/>
  <p:sldLayoutIdLst>
    <p:sldLayoutId id="2147483694" r:id="rId1"/>
  </p:sldLayoutIdLst>
  <p:txStyles>
    <p:titleStyle>
      <a:lvl1pPr algn="ctr" rtl="0" eaLnBrk="1" fontAlgn="base" hangingPunct="1">
        <a:lnSpc>
          <a:spcPct val="90000"/>
        </a:lnSpc>
        <a:spcBef>
          <a:spcPct val="0"/>
        </a:spcBef>
        <a:spcAft>
          <a:spcPct val="0"/>
        </a:spcAft>
        <a:defRPr sz="44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7D2248"/>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32953-4CD2-0B45-9E4A-3089C24A82C1}"/>
              </a:ext>
            </a:extLst>
          </p:cNvPr>
          <p:cNvSpPr txBox="1">
            <a:spLocks/>
          </p:cNvSpPr>
          <p:nvPr/>
        </p:nvSpPr>
        <p:spPr>
          <a:xfrm>
            <a:off x="685800" y="1122363"/>
            <a:ext cx="7772400" cy="2387600"/>
          </a:xfrm>
          <a:prstGeom prst="rect">
            <a:avLst/>
          </a:prstGeom>
        </p:spPr>
        <p:txBody>
          <a:bodyPr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endParaRPr lang="en-US" sz="5400" dirty="0">
              <a:latin typeface="Arial" charset="0"/>
              <a:ea typeface="Arial" charset="0"/>
              <a:cs typeface="Arial" charset="0"/>
            </a:endParaRPr>
          </a:p>
        </p:txBody>
      </p:sp>
      <p:sp>
        <p:nvSpPr>
          <p:cNvPr id="9" name="Subtitle 2">
            <a:extLst>
              <a:ext uri="{FF2B5EF4-FFF2-40B4-BE49-F238E27FC236}">
                <a16:creationId xmlns:a16="http://schemas.microsoft.com/office/drawing/2014/main" id="{05AFB76D-0888-A546-B828-5BE5966ED6B3}"/>
              </a:ext>
            </a:extLst>
          </p:cNvPr>
          <p:cNvSpPr txBox="1">
            <a:spLocks/>
          </p:cNvSpPr>
          <p:nvPr/>
        </p:nvSpPr>
        <p:spPr>
          <a:xfrm>
            <a:off x="1143000" y="3602038"/>
            <a:ext cx="6858000" cy="1655762"/>
          </a:xfrm>
          <a:prstGeom prst="rect">
            <a:avLst/>
          </a:prstGeom>
        </p:spPr>
        <p:txBody>
          <a:bodyPr anchor="ct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fontAlgn="auto">
              <a:spcAft>
                <a:spcPts val="0"/>
              </a:spcAft>
              <a:defRPr/>
            </a:pP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76AFEFDC-0386-774C-962C-019FC46BDC5A}"/>
              </a:ext>
            </a:extLst>
          </p:cNvPr>
          <p:cNvPicPr>
            <a:picLocks noChangeAspect="1"/>
          </p:cNvPicPr>
          <p:nvPr userDrawn="1"/>
        </p:nvPicPr>
        <p:blipFill>
          <a:blip r:embed="rId3"/>
          <a:stretch>
            <a:fillRect/>
          </a:stretch>
        </p:blipFill>
        <p:spPr>
          <a:xfrm>
            <a:off x="6539344" y="5597517"/>
            <a:ext cx="3491346" cy="1962923"/>
          </a:xfrm>
          <a:prstGeom prst="rect">
            <a:avLst/>
          </a:prstGeom>
        </p:spPr>
      </p:pic>
    </p:spTree>
    <p:extLst>
      <p:ext uri="{BB962C8B-B14F-4D97-AF65-F5344CB8AC3E}">
        <p14:creationId xmlns:p14="http://schemas.microsoft.com/office/powerpoint/2010/main" val="2860807207"/>
      </p:ext>
    </p:extLst>
  </p:cSld>
  <p:clrMap bg1="lt1" tx1="dk1" bg2="lt2" tx2="dk2" accent1="accent1" accent2="accent2" accent3="accent3" accent4="accent4" accent5="accent5" accent6="accent6" hlink="hlink" folHlink="folHlink"/>
  <p:sldLayoutIdLst>
    <p:sldLayoutId id="2147483714" r:id="rId1"/>
  </p:sldLayoutIdLst>
  <p:txStyles>
    <p:titleStyle>
      <a:lvl1pPr algn="ctr" rtl="0" eaLnBrk="1" fontAlgn="base" hangingPunct="1">
        <a:lnSpc>
          <a:spcPct val="90000"/>
        </a:lnSpc>
        <a:spcBef>
          <a:spcPct val="0"/>
        </a:spcBef>
        <a:spcAft>
          <a:spcPct val="0"/>
        </a:spcAft>
        <a:defRPr sz="44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32953-4CD2-0B45-9E4A-3089C24A82C1}"/>
              </a:ext>
            </a:extLst>
          </p:cNvPr>
          <p:cNvSpPr txBox="1">
            <a:spLocks/>
          </p:cNvSpPr>
          <p:nvPr/>
        </p:nvSpPr>
        <p:spPr>
          <a:xfrm>
            <a:off x="685800" y="1122363"/>
            <a:ext cx="7772400" cy="2387600"/>
          </a:xfrm>
          <a:prstGeom prst="rect">
            <a:avLst/>
          </a:prstGeom>
        </p:spPr>
        <p:txBody>
          <a:bodyPr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endParaRPr lang="en-US" sz="5400" dirty="0">
              <a:latin typeface="Arial" charset="0"/>
              <a:ea typeface="Arial" charset="0"/>
              <a:cs typeface="Arial" charset="0"/>
            </a:endParaRPr>
          </a:p>
        </p:txBody>
      </p:sp>
      <p:sp>
        <p:nvSpPr>
          <p:cNvPr id="9" name="Subtitle 2">
            <a:extLst>
              <a:ext uri="{FF2B5EF4-FFF2-40B4-BE49-F238E27FC236}">
                <a16:creationId xmlns:a16="http://schemas.microsoft.com/office/drawing/2014/main" id="{05AFB76D-0888-A546-B828-5BE5966ED6B3}"/>
              </a:ext>
            </a:extLst>
          </p:cNvPr>
          <p:cNvSpPr txBox="1">
            <a:spLocks/>
          </p:cNvSpPr>
          <p:nvPr/>
        </p:nvSpPr>
        <p:spPr>
          <a:xfrm>
            <a:off x="1143000" y="3602038"/>
            <a:ext cx="6858000" cy="1655762"/>
          </a:xfrm>
          <a:prstGeom prst="rect">
            <a:avLst/>
          </a:prstGeom>
        </p:spPr>
        <p:txBody>
          <a:bodyPr anchor="ct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fontAlgn="auto">
              <a:spcAft>
                <a:spcPts val="0"/>
              </a:spcAft>
              <a:defRPr/>
            </a:pPr>
            <a:endParaRPr lang="en-US" dirty="0">
              <a:latin typeface="Arial" charset="0"/>
              <a:ea typeface="Arial" charset="0"/>
              <a:cs typeface="Arial" charset="0"/>
            </a:endParaRPr>
          </a:p>
        </p:txBody>
      </p:sp>
      <p:pic>
        <p:nvPicPr>
          <p:cNvPr id="1029" name="Picture 3">
            <a:extLst>
              <a:ext uri="{FF2B5EF4-FFF2-40B4-BE49-F238E27FC236}">
                <a16:creationId xmlns:a16="http://schemas.microsoft.com/office/drawing/2014/main" id="{8936EF9D-9715-F74F-BC02-5E7D5B3419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9050" y="6438900"/>
            <a:ext cx="1341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6ED69E2-1F43-F841-966B-112A53E3E696}"/>
              </a:ext>
            </a:extLst>
          </p:cNvPr>
          <p:cNvPicPr>
            <a:picLocks noChangeAspect="1"/>
          </p:cNvPicPr>
          <p:nvPr userDrawn="1"/>
        </p:nvPicPr>
        <p:blipFill>
          <a:blip r:embed="rId8"/>
          <a:stretch>
            <a:fillRect/>
          </a:stretch>
        </p:blipFill>
        <p:spPr>
          <a:xfrm>
            <a:off x="0" y="5349875"/>
            <a:ext cx="9144000" cy="1162821"/>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90" r:id="rId4"/>
    <p:sldLayoutId id="2147483688" r:id="rId5"/>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32953-4CD2-0B45-9E4A-3089C24A82C1}"/>
              </a:ext>
            </a:extLst>
          </p:cNvPr>
          <p:cNvSpPr txBox="1">
            <a:spLocks/>
          </p:cNvSpPr>
          <p:nvPr/>
        </p:nvSpPr>
        <p:spPr>
          <a:xfrm>
            <a:off x="685800" y="1122363"/>
            <a:ext cx="7772400" cy="2387600"/>
          </a:xfrm>
          <a:prstGeom prst="rect">
            <a:avLst/>
          </a:prstGeom>
        </p:spPr>
        <p:txBody>
          <a:bodyPr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endParaRPr lang="en-US" sz="5400" dirty="0">
              <a:latin typeface="Arial" charset="0"/>
              <a:ea typeface="Arial" charset="0"/>
              <a:cs typeface="Arial" charset="0"/>
            </a:endParaRPr>
          </a:p>
        </p:txBody>
      </p:sp>
      <p:sp>
        <p:nvSpPr>
          <p:cNvPr id="9" name="Subtitle 2">
            <a:extLst>
              <a:ext uri="{FF2B5EF4-FFF2-40B4-BE49-F238E27FC236}">
                <a16:creationId xmlns:a16="http://schemas.microsoft.com/office/drawing/2014/main" id="{05AFB76D-0888-A546-B828-5BE5966ED6B3}"/>
              </a:ext>
            </a:extLst>
          </p:cNvPr>
          <p:cNvSpPr txBox="1">
            <a:spLocks/>
          </p:cNvSpPr>
          <p:nvPr/>
        </p:nvSpPr>
        <p:spPr>
          <a:xfrm>
            <a:off x="1143000" y="3602038"/>
            <a:ext cx="6858000" cy="1655762"/>
          </a:xfrm>
          <a:prstGeom prst="rect">
            <a:avLst/>
          </a:prstGeom>
        </p:spPr>
        <p:txBody>
          <a:bodyPr anchor="ct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fontAlgn="auto">
              <a:spcAft>
                <a:spcPts val="0"/>
              </a:spcAft>
              <a:defRPr/>
            </a:pPr>
            <a:endParaRPr lang="en-US" dirty="0">
              <a:latin typeface="Arial" charset="0"/>
              <a:ea typeface="Arial" charset="0"/>
              <a:cs typeface="Arial" charset="0"/>
            </a:endParaRPr>
          </a:p>
        </p:txBody>
      </p:sp>
      <p:pic>
        <p:nvPicPr>
          <p:cNvPr id="1029" name="Picture 3">
            <a:extLst>
              <a:ext uri="{FF2B5EF4-FFF2-40B4-BE49-F238E27FC236}">
                <a16:creationId xmlns:a16="http://schemas.microsoft.com/office/drawing/2014/main" id="{8936EF9D-9715-F74F-BC02-5E7D5B3419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9050" y="6438900"/>
            <a:ext cx="1341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80440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98989A">
            <a:alpha val="80000"/>
          </a:srgb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32953-4CD2-0B45-9E4A-3089C24A82C1}"/>
              </a:ext>
            </a:extLst>
          </p:cNvPr>
          <p:cNvSpPr txBox="1">
            <a:spLocks/>
          </p:cNvSpPr>
          <p:nvPr/>
        </p:nvSpPr>
        <p:spPr>
          <a:xfrm>
            <a:off x="685800" y="1122363"/>
            <a:ext cx="7772400" cy="2387600"/>
          </a:xfrm>
          <a:prstGeom prst="rect">
            <a:avLst/>
          </a:prstGeom>
        </p:spPr>
        <p:txBody>
          <a:bodyPr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endParaRPr lang="en-US" sz="5400" dirty="0">
              <a:latin typeface="Arial" charset="0"/>
              <a:ea typeface="Arial" charset="0"/>
              <a:cs typeface="Arial" charset="0"/>
            </a:endParaRPr>
          </a:p>
        </p:txBody>
      </p:sp>
      <p:sp>
        <p:nvSpPr>
          <p:cNvPr id="9" name="Subtitle 2">
            <a:extLst>
              <a:ext uri="{FF2B5EF4-FFF2-40B4-BE49-F238E27FC236}">
                <a16:creationId xmlns:a16="http://schemas.microsoft.com/office/drawing/2014/main" id="{05AFB76D-0888-A546-B828-5BE5966ED6B3}"/>
              </a:ext>
            </a:extLst>
          </p:cNvPr>
          <p:cNvSpPr txBox="1">
            <a:spLocks/>
          </p:cNvSpPr>
          <p:nvPr/>
        </p:nvSpPr>
        <p:spPr>
          <a:xfrm>
            <a:off x="1143000" y="3602038"/>
            <a:ext cx="6858000" cy="1655762"/>
          </a:xfrm>
          <a:prstGeom prst="rect">
            <a:avLst/>
          </a:prstGeom>
        </p:spPr>
        <p:txBody>
          <a:bodyPr anchor="ct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fontAlgn="auto">
              <a:spcAft>
                <a:spcPts val="0"/>
              </a:spcAft>
              <a:defRPr/>
            </a:pPr>
            <a:endParaRPr lang="en-US" dirty="0">
              <a:latin typeface="Arial" charset="0"/>
              <a:ea typeface="Arial" charset="0"/>
              <a:cs typeface="Arial" charset="0"/>
            </a:endParaRPr>
          </a:p>
        </p:txBody>
      </p:sp>
      <p:pic>
        <p:nvPicPr>
          <p:cNvPr id="5" name="Picture 4">
            <a:extLst>
              <a:ext uri="{FF2B5EF4-FFF2-40B4-BE49-F238E27FC236}">
                <a16:creationId xmlns:a16="http://schemas.microsoft.com/office/drawing/2014/main" id="{5F0857E5-65CE-2441-AA19-D00F7836D575}"/>
              </a:ext>
            </a:extLst>
          </p:cNvPr>
          <p:cNvPicPr>
            <a:picLocks noChangeAspect="1"/>
          </p:cNvPicPr>
          <p:nvPr userDrawn="1"/>
        </p:nvPicPr>
        <p:blipFill>
          <a:blip r:embed="rId9"/>
          <a:stretch>
            <a:fillRect/>
          </a:stretch>
        </p:blipFill>
        <p:spPr>
          <a:xfrm>
            <a:off x="6539344" y="5597517"/>
            <a:ext cx="3491346" cy="1962923"/>
          </a:xfrm>
          <a:prstGeom prst="rect">
            <a:avLst/>
          </a:prstGeom>
        </p:spPr>
      </p:pic>
      <p:pic>
        <p:nvPicPr>
          <p:cNvPr id="6" name="Picture 5">
            <a:extLst>
              <a:ext uri="{FF2B5EF4-FFF2-40B4-BE49-F238E27FC236}">
                <a16:creationId xmlns:a16="http://schemas.microsoft.com/office/drawing/2014/main" id="{2437EF31-757D-0849-A94B-2C1B120A233C}"/>
              </a:ext>
            </a:extLst>
          </p:cNvPr>
          <p:cNvPicPr>
            <a:picLocks noChangeAspect="1"/>
          </p:cNvPicPr>
          <p:nvPr userDrawn="1"/>
        </p:nvPicPr>
        <p:blipFill>
          <a:blip r:embed="rId10"/>
          <a:stretch>
            <a:fillRect/>
          </a:stretch>
        </p:blipFill>
        <p:spPr>
          <a:xfrm>
            <a:off x="0" y="5257800"/>
            <a:ext cx="9172765" cy="1161486"/>
          </a:xfrm>
          <a:prstGeom prst="rect">
            <a:avLst/>
          </a:prstGeom>
        </p:spPr>
      </p:pic>
    </p:spTree>
    <p:extLst>
      <p:ext uri="{BB962C8B-B14F-4D97-AF65-F5344CB8AC3E}">
        <p14:creationId xmlns:p14="http://schemas.microsoft.com/office/powerpoint/2010/main" val="3943922502"/>
      </p:ext>
    </p:extLst>
  </p:cSld>
  <p:clrMap bg1="lt1" tx1="dk1" bg2="lt2" tx2="dk2" accent1="accent1" accent2="accent2" accent3="accent3" accent4="accent4" accent5="accent5" accent6="accent6" hlink="hlink" folHlink="folHlink"/>
  <p:sldLayoutIdLst>
    <p:sldLayoutId id="2147483687" r:id="rId1"/>
    <p:sldLayoutId id="2147483697" r:id="rId2"/>
    <p:sldLayoutId id="2147483698" r:id="rId3"/>
    <p:sldLayoutId id="2147483699" r:id="rId4"/>
    <p:sldLayoutId id="2147483700" r:id="rId5"/>
    <p:sldLayoutId id="2147483701" r:id="rId6"/>
    <p:sldLayoutId id="2147483702" r:id="rId7"/>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98989A">
            <a:alpha val="80000"/>
          </a:srgb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32953-4CD2-0B45-9E4A-3089C24A82C1}"/>
              </a:ext>
            </a:extLst>
          </p:cNvPr>
          <p:cNvSpPr txBox="1">
            <a:spLocks/>
          </p:cNvSpPr>
          <p:nvPr/>
        </p:nvSpPr>
        <p:spPr>
          <a:xfrm>
            <a:off x="685800" y="1122363"/>
            <a:ext cx="7772400" cy="2387600"/>
          </a:xfrm>
          <a:prstGeom prst="rect">
            <a:avLst/>
          </a:prstGeom>
        </p:spPr>
        <p:txBody>
          <a:bodyPr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endParaRPr lang="en-US" sz="5400" dirty="0">
              <a:latin typeface="Arial" charset="0"/>
              <a:ea typeface="Arial" charset="0"/>
              <a:cs typeface="Arial" charset="0"/>
            </a:endParaRPr>
          </a:p>
        </p:txBody>
      </p:sp>
      <p:sp>
        <p:nvSpPr>
          <p:cNvPr id="9" name="Subtitle 2">
            <a:extLst>
              <a:ext uri="{FF2B5EF4-FFF2-40B4-BE49-F238E27FC236}">
                <a16:creationId xmlns:a16="http://schemas.microsoft.com/office/drawing/2014/main" id="{05AFB76D-0888-A546-B828-5BE5966ED6B3}"/>
              </a:ext>
            </a:extLst>
          </p:cNvPr>
          <p:cNvSpPr txBox="1">
            <a:spLocks/>
          </p:cNvSpPr>
          <p:nvPr/>
        </p:nvSpPr>
        <p:spPr>
          <a:xfrm>
            <a:off x="1143000" y="3602038"/>
            <a:ext cx="6858000" cy="1655762"/>
          </a:xfrm>
          <a:prstGeom prst="rect">
            <a:avLst/>
          </a:prstGeom>
        </p:spPr>
        <p:txBody>
          <a:bodyPr anchor="ct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fontAlgn="auto">
              <a:spcAft>
                <a:spcPts val="0"/>
              </a:spcAft>
              <a:defRPr/>
            </a:pPr>
            <a:endParaRPr lang="en-US" dirty="0">
              <a:latin typeface="Arial" charset="0"/>
              <a:ea typeface="Arial" charset="0"/>
              <a:cs typeface="Arial" charset="0"/>
            </a:endParaRPr>
          </a:p>
        </p:txBody>
      </p:sp>
      <p:pic>
        <p:nvPicPr>
          <p:cNvPr id="5" name="Picture 4">
            <a:extLst>
              <a:ext uri="{FF2B5EF4-FFF2-40B4-BE49-F238E27FC236}">
                <a16:creationId xmlns:a16="http://schemas.microsoft.com/office/drawing/2014/main" id="{5F0857E5-65CE-2441-AA19-D00F7836D575}"/>
              </a:ext>
            </a:extLst>
          </p:cNvPr>
          <p:cNvPicPr>
            <a:picLocks noChangeAspect="1"/>
          </p:cNvPicPr>
          <p:nvPr userDrawn="1"/>
        </p:nvPicPr>
        <p:blipFill>
          <a:blip r:embed="rId9"/>
          <a:stretch>
            <a:fillRect/>
          </a:stretch>
        </p:blipFill>
        <p:spPr>
          <a:xfrm>
            <a:off x="6539344" y="5597517"/>
            <a:ext cx="3491346" cy="1962923"/>
          </a:xfrm>
          <a:prstGeom prst="rect">
            <a:avLst/>
          </a:prstGeom>
        </p:spPr>
      </p:pic>
    </p:spTree>
    <p:extLst>
      <p:ext uri="{BB962C8B-B14F-4D97-AF65-F5344CB8AC3E}">
        <p14:creationId xmlns:p14="http://schemas.microsoft.com/office/powerpoint/2010/main" val="370079556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9.xml"/><Relationship Id="rId4" Type="http://schemas.openxmlformats.org/officeDocument/2006/relationships/chart" Target="../charts/chart31.xml"/></Relationships>
</file>

<file path=ppt/slides/_rels/slide11.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9.xml"/><Relationship Id="rId5" Type="http://schemas.openxmlformats.org/officeDocument/2006/relationships/chart" Target="../charts/chart36.xml"/><Relationship Id="rId4" Type="http://schemas.openxmlformats.org/officeDocument/2006/relationships/chart" Target="../charts/chart35.xml"/></Relationships>
</file>

<file path=ppt/slides/_rels/slide13.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hyperlink" Target="http://www.winchester.gov.uk/kgv"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9.xml"/><Relationship Id="rId5" Type="http://schemas.openxmlformats.org/officeDocument/2006/relationships/chart" Target="../charts/chart6.xml"/><Relationship Id="rId4" Type="http://schemas.openxmlformats.org/officeDocument/2006/relationships/chart" Target="../charts/chart5.xml"/></Relationships>
</file>

<file path=ppt/slides/_rels/slide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9.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9.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9.xml"/><Relationship Id="rId5" Type="http://schemas.openxmlformats.org/officeDocument/2006/relationships/chart" Target="../charts/chart20.xml"/><Relationship Id="rId4" Type="http://schemas.openxmlformats.org/officeDocument/2006/relationships/chart" Target="../charts/chart19.xml"/></Relationships>
</file>

<file path=ppt/slides/_rels/slide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9.xml"/><Relationship Id="rId5" Type="http://schemas.openxmlformats.org/officeDocument/2006/relationships/chart" Target="../charts/chart24.xml"/><Relationship Id="rId4" Type="http://schemas.openxmlformats.org/officeDocument/2006/relationships/chart" Target="../charts/chart23.xml"/></Relationships>
</file>

<file path=ppt/slides/_rels/slide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9.xml"/><Relationship Id="rId5" Type="http://schemas.openxmlformats.org/officeDocument/2006/relationships/chart" Target="../charts/chart28.xml"/><Relationship Id="rId4" Type="http://schemas.openxmlformats.org/officeDocument/2006/relationships/chart" Target="../charts/char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DCA348-9D13-484A-B704-3B9CC777EAE6}"/>
              </a:ext>
            </a:extLst>
          </p:cNvPr>
          <p:cNvSpPr>
            <a:spLocks noGrp="1"/>
          </p:cNvSpPr>
          <p:nvPr>
            <p:ph type="title"/>
          </p:nvPr>
        </p:nvSpPr>
        <p:spPr/>
        <p:txBody>
          <a:bodyPr/>
          <a:lstStyle/>
          <a:p>
            <a:r>
              <a:rPr lang="en-GB" dirty="0" smtClean="0"/>
              <a:t>Results of KGV Park Plan Public Consultation</a:t>
            </a:r>
            <a:br>
              <a:rPr lang="en-GB" dirty="0" smtClean="0"/>
            </a:br>
            <a:r>
              <a:rPr lang="en-GB" dirty="0" smtClean="0"/>
              <a:t>March 2021</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97003-24BC-5D43-924C-9EA5E8AB2DAB}"/>
              </a:ext>
            </a:extLst>
          </p:cNvPr>
          <p:cNvSpPr>
            <a:spLocks noGrp="1"/>
          </p:cNvSpPr>
          <p:nvPr>
            <p:ph type="title"/>
          </p:nvPr>
        </p:nvSpPr>
        <p:spPr>
          <a:xfrm>
            <a:off x="623888" y="326572"/>
            <a:ext cx="7886700" cy="491926"/>
          </a:xfrm>
        </p:spPr>
        <p:txBody>
          <a:bodyPr/>
          <a:lstStyle/>
          <a:p>
            <a:r>
              <a:rPr lang="en-GB" sz="2600" dirty="0" smtClean="0"/>
              <a:t>PLAY AREA</a:t>
            </a:r>
            <a:endParaRPr lang="en-GB" sz="2600" dirty="0"/>
          </a:p>
        </p:txBody>
      </p:sp>
      <p:sp>
        <p:nvSpPr>
          <p:cNvPr id="2" name="Rectangle 1"/>
          <p:cNvSpPr/>
          <p:nvPr/>
        </p:nvSpPr>
        <p:spPr>
          <a:xfrm>
            <a:off x="299691" y="6371104"/>
            <a:ext cx="7198388" cy="276999"/>
          </a:xfrm>
          <a:prstGeom prst="rect">
            <a:avLst/>
          </a:prstGeom>
        </p:spPr>
        <p:txBody>
          <a:bodyPr wrap="square">
            <a:spAutoFit/>
          </a:bodyPr>
          <a:lstStyle/>
          <a:p>
            <a:pPr marL="0" indent="0" fontAlgn="auto">
              <a:lnSpc>
                <a:spcPct val="100000"/>
              </a:lnSpc>
              <a:spcBef>
                <a:spcPts val="0"/>
              </a:spcBef>
              <a:spcAft>
                <a:spcPts val="0"/>
              </a:spcAft>
              <a:buFontTx/>
              <a:buNone/>
              <a:defRPr/>
            </a:pPr>
            <a:r>
              <a:rPr lang="en-US" sz="1200" dirty="0" smtClean="0"/>
              <a:t>Note: respondents were not required to complete all sections of the survey</a:t>
            </a:r>
            <a:endParaRPr lang="en-US" sz="1200" dirty="0"/>
          </a:p>
        </p:txBody>
      </p:sp>
      <p:graphicFrame>
        <p:nvGraphicFramePr>
          <p:cNvPr id="9" name="Chart 8"/>
          <p:cNvGraphicFramePr>
            <a:graphicFrameLocks/>
          </p:cNvGraphicFramePr>
          <p:nvPr>
            <p:extLst>
              <p:ext uri="{D42A27DB-BD31-4B8C-83A1-F6EECF244321}">
                <p14:modId xmlns:p14="http://schemas.microsoft.com/office/powerpoint/2010/main" val="2679006249"/>
              </p:ext>
            </p:extLst>
          </p:nvPr>
        </p:nvGraphicFramePr>
        <p:xfrm>
          <a:off x="822960" y="818498"/>
          <a:ext cx="6882938" cy="35827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a:graphicFrameLocks/>
          </p:cNvGraphicFramePr>
          <p:nvPr>
            <p:extLst>
              <p:ext uri="{D42A27DB-BD31-4B8C-83A1-F6EECF244321}">
                <p14:modId xmlns:p14="http://schemas.microsoft.com/office/powerpoint/2010/main" val="2009474276"/>
              </p:ext>
            </p:extLst>
          </p:nvPr>
        </p:nvGraphicFramePr>
        <p:xfrm>
          <a:off x="167466" y="4072618"/>
          <a:ext cx="3946901" cy="25775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4048008403"/>
              </p:ext>
            </p:extLst>
          </p:nvPr>
        </p:nvGraphicFramePr>
        <p:xfrm>
          <a:off x="4541477" y="4200760"/>
          <a:ext cx="3815541" cy="24529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61223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97003-24BC-5D43-924C-9EA5E8AB2DAB}"/>
              </a:ext>
            </a:extLst>
          </p:cNvPr>
          <p:cNvSpPr>
            <a:spLocks noGrp="1"/>
          </p:cNvSpPr>
          <p:nvPr>
            <p:ph type="title"/>
          </p:nvPr>
        </p:nvSpPr>
        <p:spPr>
          <a:xfrm>
            <a:off x="623888" y="326572"/>
            <a:ext cx="7886700" cy="491926"/>
          </a:xfrm>
        </p:spPr>
        <p:txBody>
          <a:bodyPr/>
          <a:lstStyle/>
          <a:p>
            <a:r>
              <a:rPr lang="en-GB" sz="2600" dirty="0" smtClean="0"/>
              <a:t>PLAY AREA</a:t>
            </a:r>
            <a:endParaRPr lang="en-GB" sz="2600" dirty="0"/>
          </a:p>
        </p:txBody>
      </p:sp>
      <p:sp>
        <p:nvSpPr>
          <p:cNvPr id="2" name="Rectangle 1"/>
          <p:cNvSpPr/>
          <p:nvPr/>
        </p:nvSpPr>
        <p:spPr>
          <a:xfrm>
            <a:off x="299691" y="6371104"/>
            <a:ext cx="7198388" cy="276999"/>
          </a:xfrm>
          <a:prstGeom prst="rect">
            <a:avLst/>
          </a:prstGeom>
        </p:spPr>
        <p:txBody>
          <a:bodyPr wrap="square">
            <a:spAutoFit/>
          </a:bodyPr>
          <a:lstStyle/>
          <a:p>
            <a:pPr marL="0" indent="0" fontAlgn="auto">
              <a:lnSpc>
                <a:spcPct val="100000"/>
              </a:lnSpc>
              <a:spcBef>
                <a:spcPts val="0"/>
              </a:spcBef>
              <a:spcAft>
                <a:spcPts val="0"/>
              </a:spcAft>
              <a:buFontTx/>
              <a:buNone/>
              <a:defRPr/>
            </a:pPr>
            <a:r>
              <a:rPr lang="en-US" sz="1200" dirty="0" smtClean="0"/>
              <a:t>Note: respondents were not required to complete all sections of the survey</a:t>
            </a:r>
            <a:endParaRPr lang="en-US" sz="1200" dirty="0"/>
          </a:p>
        </p:txBody>
      </p:sp>
      <p:graphicFrame>
        <p:nvGraphicFramePr>
          <p:cNvPr id="7" name="Chart 6"/>
          <p:cNvGraphicFramePr>
            <a:graphicFrameLocks/>
          </p:cNvGraphicFramePr>
          <p:nvPr>
            <p:extLst>
              <p:ext uri="{D42A27DB-BD31-4B8C-83A1-F6EECF244321}">
                <p14:modId xmlns:p14="http://schemas.microsoft.com/office/powerpoint/2010/main" val="2040072144"/>
              </p:ext>
            </p:extLst>
          </p:nvPr>
        </p:nvGraphicFramePr>
        <p:xfrm>
          <a:off x="407323" y="972590"/>
          <a:ext cx="749808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299691" y="3743326"/>
            <a:ext cx="4572000" cy="954107"/>
          </a:xfrm>
          <a:prstGeom prst="rect">
            <a:avLst/>
          </a:prstGeom>
        </p:spPr>
        <p:txBody>
          <a:bodyPr>
            <a:spAutoFit/>
          </a:bodyPr>
          <a:lstStyle/>
          <a:p>
            <a:r>
              <a:rPr lang="en-GB" sz="1400" i="1" dirty="0" smtClean="0">
                <a:latin typeface="Bookman Old Style" panose="02050604050505020204" pitchFamily="18" charset="0"/>
              </a:rPr>
              <a:t>“KGV </a:t>
            </a:r>
            <a:r>
              <a:rPr lang="en-GB" sz="1400" i="1" dirty="0">
                <a:latin typeface="Bookman Old Style" panose="02050604050505020204" pitchFamily="18" charset="0"/>
              </a:rPr>
              <a:t>kept them entertained from when they were babies, right up to when they were ready to leave primary school and move on. That's pretty impressive! </a:t>
            </a:r>
            <a:r>
              <a:rPr lang="en-GB" sz="1400" i="1" dirty="0" smtClean="0">
                <a:latin typeface="Bookman Old Style" panose="02050604050505020204" pitchFamily="18" charset="0"/>
              </a:rPr>
              <a:t>“</a:t>
            </a:r>
            <a:endParaRPr lang="en-GB" sz="1400" i="1" dirty="0">
              <a:latin typeface="Bookman Old Style" panose="02050604050505020204" pitchFamily="18" charset="0"/>
            </a:endParaRPr>
          </a:p>
        </p:txBody>
      </p:sp>
      <p:sp>
        <p:nvSpPr>
          <p:cNvPr id="5" name="Rectangle 4"/>
          <p:cNvSpPr/>
          <p:nvPr/>
        </p:nvSpPr>
        <p:spPr>
          <a:xfrm>
            <a:off x="4638502" y="4328101"/>
            <a:ext cx="4572000" cy="738664"/>
          </a:xfrm>
          <a:prstGeom prst="rect">
            <a:avLst/>
          </a:prstGeom>
        </p:spPr>
        <p:txBody>
          <a:bodyPr>
            <a:spAutoFit/>
          </a:bodyPr>
          <a:lstStyle/>
          <a:p>
            <a:r>
              <a:rPr lang="en-GB" sz="1400" i="1" dirty="0" smtClean="0">
                <a:latin typeface="Bookman Old Style" panose="02050604050505020204" pitchFamily="18" charset="0"/>
              </a:rPr>
              <a:t>“Children </a:t>
            </a:r>
            <a:r>
              <a:rPr lang="en-GB" sz="1400" i="1" dirty="0">
                <a:latin typeface="Bookman Old Style" panose="02050604050505020204" pitchFamily="18" charset="0"/>
              </a:rPr>
              <a:t>often naturally spill out onto the adjacent grassland, and it should be considered as a valuable 4th play </a:t>
            </a:r>
            <a:r>
              <a:rPr lang="en-GB" sz="1400" i="1" dirty="0" smtClean="0">
                <a:latin typeface="Bookman Old Style" panose="02050604050505020204" pitchFamily="18" charset="0"/>
              </a:rPr>
              <a:t>space”</a:t>
            </a:r>
            <a:endParaRPr lang="en-GB" sz="1400" i="1" dirty="0">
              <a:latin typeface="Bookman Old Style" panose="02050604050505020204" pitchFamily="18" charset="0"/>
            </a:endParaRPr>
          </a:p>
        </p:txBody>
      </p:sp>
      <p:sp>
        <p:nvSpPr>
          <p:cNvPr id="6" name="Rectangle 5"/>
          <p:cNvSpPr/>
          <p:nvPr/>
        </p:nvSpPr>
        <p:spPr>
          <a:xfrm>
            <a:off x="183097" y="5146305"/>
            <a:ext cx="4572000" cy="523220"/>
          </a:xfrm>
          <a:prstGeom prst="rect">
            <a:avLst/>
          </a:prstGeom>
        </p:spPr>
        <p:txBody>
          <a:bodyPr>
            <a:spAutoFit/>
          </a:bodyPr>
          <a:lstStyle/>
          <a:p>
            <a:r>
              <a:rPr lang="en-GB" sz="1400" i="1" dirty="0" smtClean="0">
                <a:latin typeface="Bookman Old Style" panose="02050604050505020204" pitchFamily="18" charset="0"/>
              </a:rPr>
              <a:t>“I </a:t>
            </a:r>
            <a:r>
              <a:rPr lang="en-GB" sz="1400" i="1" dirty="0">
                <a:latin typeface="Bookman Old Style" panose="02050604050505020204" pitchFamily="18" charset="0"/>
              </a:rPr>
              <a:t>like the idea of "our" park becoming a destination </a:t>
            </a:r>
            <a:r>
              <a:rPr lang="en-GB" sz="1400" i="1" dirty="0" smtClean="0">
                <a:latin typeface="Bookman Old Style" panose="02050604050505020204" pitchFamily="18" charset="0"/>
              </a:rPr>
              <a:t>for </a:t>
            </a:r>
            <a:r>
              <a:rPr lang="en-GB" sz="1400" i="1" dirty="0">
                <a:latin typeface="Bookman Old Style" panose="02050604050505020204" pitchFamily="18" charset="0"/>
              </a:rPr>
              <a:t>families and other leisure centre users</a:t>
            </a:r>
            <a:r>
              <a:rPr lang="en-GB" sz="1400" i="1" dirty="0" smtClean="0">
                <a:latin typeface="Bookman Old Style" panose="02050604050505020204" pitchFamily="18" charset="0"/>
              </a:rPr>
              <a:t>.” </a:t>
            </a:r>
            <a:endParaRPr lang="en-GB" sz="1400" i="1" dirty="0">
              <a:latin typeface="Bookman Old Style" panose="02050604050505020204" pitchFamily="18" charset="0"/>
            </a:endParaRPr>
          </a:p>
        </p:txBody>
      </p:sp>
      <p:sp>
        <p:nvSpPr>
          <p:cNvPr id="8" name="Rectangle 7"/>
          <p:cNvSpPr/>
          <p:nvPr/>
        </p:nvSpPr>
        <p:spPr>
          <a:xfrm>
            <a:off x="4397433" y="5595177"/>
            <a:ext cx="4572000" cy="523220"/>
          </a:xfrm>
          <a:prstGeom prst="rect">
            <a:avLst/>
          </a:prstGeom>
        </p:spPr>
        <p:txBody>
          <a:bodyPr>
            <a:spAutoFit/>
          </a:bodyPr>
          <a:lstStyle/>
          <a:p>
            <a:r>
              <a:rPr lang="en-GB" sz="1400" i="1" dirty="0" smtClean="0">
                <a:latin typeface="Bookman Old Style" panose="02050604050505020204" pitchFamily="18" charset="0"/>
              </a:rPr>
              <a:t>“Artificial </a:t>
            </a:r>
            <a:r>
              <a:rPr lang="en-GB" sz="1400" i="1" dirty="0">
                <a:latin typeface="Bookman Old Style" panose="02050604050505020204" pitchFamily="18" charset="0"/>
              </a:rPr>
              <a:t>flooring to avoid muddy hotspots around the popular </a:t>
            </a:r>
            <a:r>
              <a:rPr lang="en-GB" sz="1400" i="1" dirty="0" smtClean="0">
                <a:latin typeface="Bookman Old Style" panose="02050604050505020204" pitchFamily="18" charset="0"/>
              </a:rPr>
              <a:t>equipment”</a:t>
            </a:r>
            <a:endParaRPr lang="en-GB" sz="1400" i="1" dirty="0">
              <a:latin typeface="Bookman Old Style" panose="02050604050505020204" pitchFamily="18" charset="0"/>
            </a:endParaRPr>
          </a:p>
        </p:txBody>
      </p:sp>
    </p:spTree>
    <p:extLst>
      <p:ext uri="{BB962C8B-B14F-4D97-AF65-F5344CB8AC3E}">
        <p14:creationId xmlns:p14="http://schemas.microsoft.com/office/powerpoint/2010/main" val="1313895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97003-24BC-5D43-924C-9EA5E8AB2DAB}"/>
              </a:ext>
            </a:extLst>
          </p:cNvPr>
          <p:cNvSpPr>
            <a:spLocks noGrp="1"/>
          </p:cNvSpPr>
          <p:nvPr>
            <p:ph type="title"/>
          </p:nvPr>
        </p:nvSpPr>
        <p:spPr>
          <a:xfrm>
            <a:off x="623888" y="326572"/>
            <a:ext cx="7886700" cy="491926"/>
          </a:xfrm>
        </p:spPr>
        <p:txBody>
          <a:bodyPr/>
          <a:lstStyle/>
          <a:p>
            <a:r>
              <a:rPr lang="en-GB" sz="2600" dirty="0" smtClean="0"/>
              <a:t>SKATE PARK</a:t>
            </a:r>
            <a:endParaRPr lang="en-GB" sz="2600" dirty="0"/>
          </a:p>
        </p:txBody>
      </p:sp>
      <p:sp>
        <p:nvSpPr>
          <p:cNvPr id="2" name="Rectangle 1"/>
          <p:cNvSpPr/>
          <p:nvPr/>
        </p:nvSpPr>
        <p:spPr>
          <a:xfrm>
            <a:off x="299691" y="6371104"/>
            <a:ext cx="7198388" cy="276999"/>
          </a:xfrm>
          <a:prstGeom prst="rect">
            <a:avLst/>
          </a:prstGeom>
        </p:spPr>
        <p:txBody>
          <a:bodyPr wrap="square">
            <a:spAutoFit/>
          </a:bodyPr>
          <a:lstStyle/>
          <a:p>
            <a:pPr marL="0" indent="0" fontAlgn="auto">
              <a:lnSpc>
                <a:spcPct val="100000"/>
              </a:lnSpc>
              <a:spcBef>
                <a:spcPts val="0"/>
              </a:spcBef>
              <a:spcAft>
                <a:spcPts val="0"/>
              </a:spcAft>
              <a:buFontTx/>
              <a:buNone/>
              <a:defRPr/>
            </a:pPr>
            <a:r>
              <a:rPr lang="en-US" sz="1200" dirty="0" smtClean="0"/>
              <a:t>Note: respondents were not required to complete all sections of the survey</a:t>
            </a:r>
            <a:endParaRPr lang="en-US" sz="1200" dirty="0"/>
          </a:p>
        </p:txBody>
      </p:sp>
      <p:graphicFrame>
        <p:nvGraphicFramePr>
          <p:cNvPr id="7" name="Chart 6"/>
          <p:cNvGraphicFramePr>
            <a:graphicFrameLocks/>
          </p:cNvGraphicFramePr>
          <p:nvPr>
            <p:extLst>
              <p:ext uri="{D42A27DB-BD31-4B8C-83A1-F6EECF244321}">
                <p14:modId xmlns:p14="http://schemas.microsoft.com/office/powerpoint/2010/main" val="1189632820"/>
              </p:ext>
            </p:extLst>
          </p:nvPr>
        </p:nvGraphicFramePr>
        <p:xfrm>
          <a:off x="415637" y="922713"/>
          <a:ext cx="3034146" cy="25852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701451584"/>
              </p:ext>
            </p:extLst>
          </p:nvPr>
        </p:nvGraphicFramePr>
        <p:xfrm>
          <a:off x="4114800" y="853268"/>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407257026"/>
              </p:ext>
            </p:extLst>
          </p:nvPr>
        </p:nvGraphicFramePr>
        <p:xfrm>
          <a:off x="-4762" y="3612186"/>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extLst>
              <p:ext uri="{D42A27DB-BD31-4B8C-83A1-F6EECF244321}">
                <p14:modId xmlns:p14="http://schemas.microsoft.com/office/powerpoint/2010/main" val="1999378057"/>
              </p:ext>
            </p:extLst>
          </p:nvPr>
        </p:nvGraphicFramePr>
        <p:xfrm>
          <a:off x="4567238" y="3612186"/>
          <a:ext cx="4572000" cy="275891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40010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97003-24BC-5D43-924C-9EA5E8AB2DAB}"/>
              </a:ext>
            </a:extLst>
          </p:cNvPr>
          <p:cNvSpPr>
            <a:spLocks noGrp="1"/>
          </p:cNvSpPr>
          <p:nvPr>
            <p:ph type="title"/>
          </p:nvPr>
        </p:nvSpPr>
        <p:spPr>
          <a:xfrm>
            <a:off x="623888" y="326572"/>
            <a:ext cx="7886700" cy="491926"/>
          </a:xfrm>
        </p:spPr>
        <p:txBody>
          <a:bodyPr/>
          <a:lstStyle/>
          <a:p>
            <a:r>
              <a:rPr lang="en-GB" sz="2600" dirty="0" smtClean="0"/>
              <a:t>SKATE PARK</a:t>
            </a:r>
            <a:endParaRPr lang="en-GB" sz="2600" dirty="0"/>
          </a:p>
        </p:txBody>
      </p:sp>
      <p:sp>
        <p:nvSpPr>
          <p:cNvPr id="2" name="Rectangle 1"/>
          <p:cNvSpPr/>
          <p:nvPr/>
        </p:nvSpPr>
        <p:spPr>
          <a:xfrm>
            <a:off x="299691" y="6371104"/>
            <a:ext cx="7198388" cy="276999"/>
          </a:xfrm>
          <a:prstGeom prst="rect">
            <a:avLst/>
          </a:prstGeom>
        </p:spPr>
        <p:txBody>
          <a:bodyPr wrap="square">
            <a:spAutoFit/>
          </a:bodyPr>
          <a:lstStyle/>
          <a:p>
            <a:pPr marL="0" indent="0" fontAlgn="auto">
              <a:lnSpc>
                <a:spcPct val="100000"/>
              </a:lnSpc>
              <a:spcBef>
                <a:spcPts val="0"/>
              </a:spcBef>
              <a:spcAft>
                <a:spcPts val="0"/>
              </a:spcAft>
              <a:buFontTx/>
              <a:buNone/>
              <a:defRPr/>
            </a:pPr>
            <a:r>
              <a:rPr lang="en-US" sz="1200" dirty="0" smtClean="0"/>
              <a:t>Note: respondents were not required to complete all sections of the survey</a:t>
            </a:r>
            <a:endParaRPr lang="en-US" sz="1200" dirty="0"/>
          </a:p>
        </p:txBody>
      </p:sp>
      <p:graphicFrame>
        <p:nvGraphicFramePr>
          <p:cNvPr id="14" name="Chart 13"/>
          <p:cNvGraphicFramePr>
            <a:graphicFrameLocks/>
          </p:cNvGraphicFramePr>
          <p:nvPr>
            <p:extLst>
              <p:ext uri="{D42A27DB-BD31-4B8C-83A1-F6EECF244321}">
                <p14:modId xmlns:p14="http://schemas.microsoft.com/office/powerpoint/2010/main" val="3933293295"/>
              </p:ext>
            </p:extLst>
          </p:nvPr>
        </p:nvGraphicFramePr>
        <p:xfrm>
          <a:off x="407323" y="818498"/>
          <a:ext cx="8379230" cy="33544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p:cNvGraphicFramePr>
            <a:graphicFrameLocks/>
          </p:cNvGraphicFramePr>
          <p:nvPr>
            <p:extLst>
              <p:ext uri="{D42A27DB-BD31-4B8C-83A1-F6EECF244321}">
                <p14:modId xmlns:p14="http://schemas.microsoft.com/office/powerpoint/2010/main" val="3926895472"/>
              </p:ext>
            </p:extLst>
          </p:nvPr>
        </p:nvGraphicFramePr>
        <p:xfrm>
          <a:off x="299691" y="3918112"/>
          <a:ext cx="3499658" cy="2336614"/>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799349" y="4155737"/>
            <a:ext cx="4572000" cy="738664"/>
          </a:xfrm>
          <a:prstGeom prst="rect">
            <a:avLst/>
          </a:prstGeom>
        </p:spPr>
        <p:txBody>
          <a:bodyPr>
            <a:spAutoFit/>
          </a:bodyPr>
          <a:lstStyle/>
          <a:p>
            <a:r>
              <a:rPr lang="en-GB" sz="1400" i="1" dirty="0" smtClean="0">
                <a:latin typeface="Bookman Old Style" panose="02050604050505020204" pitchFamily="18" charset="0"/>
              </a:rPr>
              <a:t>“Issues </a:t>
            </a:r>
            <a:r>
              <a:rPr lang="en-GB" sz="1400" i="1" dirty="0">
                <a:latin typeface="Bookman Old Style" panose="02050604050505020204" pitchFamily="18" charset="0"/>
              </a:rPr>
              <a:t>with younger children sliding on the ramps and using them as a play space posing a danger to themselves and the park </a:t>
            </a:r>
            <a:r>
              <a:rPr lang="en-GB" sz="1400" i="1" dirty="0" smtClean="0">
                <a:latin typeface="Bookman Old Style" panose="02050604050505020204" pitchFamily="18" charset="0"/>
              </a:rPr>
              <a:t>users”</a:t>
            </a:r>
            <a:endParaRPr lang="en-GB" sz="1400" i="1" dirty="0">
              <a:latin typeface="Bookman Old Style" panose="02050604050505020204" pitchFamily="18" charset="0"/>
            </a:endParaRPr>
          </a:p>
        </p:txBody>
      </p:sp>
      <p:sp>
        <p:nvSpPr>
          <p:cNvPr id="5" name="Rectangle 4"/>
          <p:cNvSpPr/>
          <p:nvPr/>
        </p:nvSpPr>
        <p:spPr>
          <a:xfrm>
            <a:off x="4596938" y="5051343"/>
            <a:ext cx="4572000" cy="523220"/>
          </a:xfrm>
          <a:prstGeom prst="rect">
            <a:avLst/>
          </a:prstGeom>
        </p:spPr>
        <p:txBody>
          <a:bodyPr>
            <a:spAutoFit/>
          </a:bodyPr>
          <a:lstStyle/>
          <a:p>
            <a:r>
              <a:rPr lang="en-GB" sz="1400" i="1" dirty="0" smtClean="0">
                <a:latin typeface="Bookman Old Style" panose="02050604050505020204" pitchFamily="18" charset="0"/>
              </a:rPr>
              <a:t>“A </a:t>
            </a:r>
            <a:r>
              <a:rPr lang="en-GB" sz="1400" i="1" dirty="0">
                <a:latin typeface="Bookman Old Style" panose="02050604050505020204" pitchFamily="18" charset="0"/>
              </a:rPr>
              <a:t>choice of lines - from beginner to advanced to allow for all </a:t>
            </a:r>
            <a:r>
              <a:rPr lang="en-GB" sz="1400" i="1" dirty="0" smtClean="0">
                <a:latin typeface="Bookman Old Style" panose="02050604050505020204" pitchFamily="18" charset="0"/>
              </a:rPr>
              <a:t>abilities”</a:t>
            </a:r>
            <a:endParaRPr lang="en-GB" sz="1400" i="1" dirty="0">
              <a:latin typeface="Bookman Old Style" panose="02050604050505020204" pitchFamily="18" charset="0"/>
            </a:endParaRPr>
          </a:p>
        </p:txBody>
      </p:sp>
      <p:sp>
        <p:nvSpPr>
          <p:cNvPr id="6" name="Rectangle 5"/>
          <p:cNvSpPr/>
          <p:nvPr/>
        </p:nvSpPr>
        <p:spPr>
          <a:xfrm>
            <a:off x="3799349" y="5756094"/>
            <a:ext cx="4572000" cy="800219"/>
          </a:xfrm>
          <a:prstGeom prst="rect">
            <a:avLst/>
          </a:prstGeom>
        </p:spPr>
        <p:txBody>
          <a:bodyPr>
            <a:spAutoFit/>
          </a:bodyPr>
          <a:lstStyle/>
          <a:p>
            <a:r>
              <a:rPr lang="en-GB" sz="1400" i="1" dirty="0" smtClean="0">
                <a:latin typeface="Bookman Old Style" panose="02050604050505020204" pitchFamily="18" charset="0"/>
              </a:rPr>
              <a:t>“A </a:t>
            </a:r>
            <a:r>
              <a:rPr lang="en-GB" sz="1400" i="1" dirty="0">
                <a:latin typeface="Bookman Old Style" panose="02050604050505020204" pitchFamily="18" charset="0"/>
              </a:rPr>
              <a:t>pump track would be a safe, fun and exciting prospect for the </a:t>
            </a:r>
            <a:r>
              <a:rPr lang="en-GB" sz="1400" i="1" dirty="0" smtClean="0">
                <a:latin typeface="Bookman Old Style" panose="02050604050505020204" pitchFamily="18" charset="0"/>
              </a:rPr>
              <a:t>area”</a:t>
            </a:r>
            <a:r>
              <a:rPr lang="en-GB" dirty="0"/>
              <a:t/>
            </a:r>
            <a:br>
              <a:rPr lang="en-GB" dirty="0"/>
            </a:br>
            <a:endParaRPr lang="en-GB" dirty="0"/>
          </a:p>
        </p:txBody>
      </p:sp>
    </p:spTree>
    <p:extLst>
      <p:ext uri="{BB962C8B-B14F-4D97-AF65-F5344CB8AC3E}">
        <p14:creationId xmlns:p14="http://schemas.microsoft.com/office/powerpoint/2010/main" val="1562209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97003-24BC-5D43-924C-9EA5E8AB2DAB}"/>
              </a:ext>
            </a:extLst>
          </p:cNvPr>
          <p:cNvSpPr>
            <a:spLocks noGrp="1"/>
          </p:cNvSpPr>
          <p:nvPr>
            <p:ph type="title"/>
          </p:nvPr>
        </p:nvSpPr>
        <p:spPr>
          <a:xfrm>
            <a:off x="623888" y="326572"/>
            <a:ext cx="7886700" cy="491926"/>
          </a:xfrm>
        </p:spPr>
        <p:txBody>
          <a:bodyPr/>
          <a:lstStyle/>
          <a:p>
            <a:r>
              <a:rPr lang="en-GB" sz="2600" dirty="0" smtClean="0"/>
              <a:t>PAVILION</a:t>
            </a:r>
            <a:endParaRPr lang="en-GB" sz="2600" dirty="0"/>
          </a:p>
        </p:txBody>
      </p:sp>
      <p:sp>
        <p:nvSpPr>
          <p:cNvPr id="2" name="Rectangle 1"/>
          <p:cNvSpPr/>
          <p:nvPr/>
        </p:nvSpPr>
        <p:spPr>
          <a:xfrm>
            <a:off x="299691" y="6371104"/>
            <a:ext cx="7198388" cy="276999"/>
          </a:xfrm>
          <a:prstGeom prst="rect">
            <a:avLst/>
          </a:prstGeom>
        </p:spPr>
        <p:txBody>
          <a:bodyPr wrap="square">
            <a:spAutoFit/>
          </a:bodyPr>
          <a:lstStyle/>
          <a:p>
            <a:pPr marL="0" indent="0" fontAlgn="auto">
              <a:lnSpc>
                <a:spcPct val="100000"/>
              </a:lnSpc>
              <a:spcBef>
                <a:spcPts val="0"/>
              </a:spcBef>
              <a:spcAft>
                <a:spcPts val="0"/>
              </a:spcAft>
              <a:buFontTx/>
              <a:buNone/>
              <a:defRPr/>
            </a:pPr>
            <a:r>
              <a:rPr lang="en-US" sz="1200" dirty="0" smtClean="0"/>
              <a:t>Note: respondents were not required to complete all sections of the survey</a:t>
            </a:r>
            <a:endParaRPr lang="en-US" sz="1200" dirty="0"/>
          </a:p>
        </p:txBody>
      </p:sp>
      <p:graphicFrame>
        <p:nvGraphicFramePr>
          <p:cNvPr id="10" name="Chart 9"/>
          <p:cNvGraphicFramePr>
            <a:graphicFrameLocks/>
          </p:cNvGraphicFramePr>
          <p:nvPr>
            <p:extLst>
              <p:ext uri="{D42A27DB-BD31-4B8C-83A1-F6EECF244321}">
                <p14:modId xmlns:p14="http://schemas.microsoft.com/office/powerpoint/2010/main" val="1558274384"/>
              </p:ext>
            </p:extLst>
          </p:nvPr>
        </p:nvGraphicFramePr>
        <p:xfrm>
          <a:off x="157942" y="851601"/>
          <a:ext cx="3948545" cy="25316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a:graphicFrameLocks/>
          </p:cNvGraphicFramePr>
          <p:nvPr>
            <p:extLst>
              <p:ext uri="{D42A27DB-BD31-4B8C-83A1-F6EECF244321}">
                <p14:modId xmlns:p14="http://schemas.microsoft.com/office/powerpoint/2010/main" val="2711111071"/>
              </p:ext>
            </p:extLst>
          </p:nvPr>
        </p:nvGraphicFramePr>
        <p:xfrm>
          <a:off x="299691" y="3282927"/>
          <a:ext cx="6483927" cy="308817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4106487" y="1387944"/>
            <a:ext cx="4572000" cy="523220"/>
          </a:xfrm>
          <a:prstGeom prst="rect">
            <a:avLst/>
          </a:prstGeom>
        </p:spPr>
        <p:txBody>
          <a:bodyPr>
            <a:spAutoFit/>
          </a:bodyPr>
          <a:lstStyle/>
          <a:p>
            <a:r>
              <a:rPr lang="en-GB" sz="1400" i="1" dirty="0" smtClean="0">
                <a:latin typeface="Bookman Old Style" panose="02050604050505020204" pitchFamily="18" charset="0"/>
              </a:rPr>
              <a:t>“Should </a:t>
            </a:r>
            <a:r>
              <a:rPr lang="en-GB" sz="1400" i="1" dirty="0">
                <a:latin typeface="Bookman Old Style" panose="02050604050505020204" pitchFamily="18" charset="0"/>
              </a:rPr>
              <a:t>be </a:t>
            </a:r>
            <a:r>
              <a:rPr lang="en-GB" sz="1400" i="1" dirty="0" smtClean="0">
                <a:latin typeface="Bookman Old Style" panose="02050604050505020204" pitchFamily="18" charset="0"/>
              </a:rPr>
              <a:t>accessible </a:t>
            </a:r>
            <a:r>
              <a:rPr lang="en-GB" sz="1400" i="1" dirty="0">
                <a:latin typeface="Bookman Old Style" panose="02050604050505020204" pitchFamily="18" charset="0"/>
              </a:rPr>
              <a:t>to all park users for toilets and drinking </a:t>
            </a:r>
            <a:r>
              <a:rPr lang="en-GB" sz="1400" i="1" dirty="0" smtClean="0">
                <a:latin typeface="Bookman Old Style" panose="02050604050505020204" pitchFamily="18" charset="0"/>
              </a:rPr>
              <a:t>water“</a:t>
            </a:r>
            <a:endParaRPr lang="en-GB" sz="1400" i="1" dirty="0">
              <a:latin typeface="Bookman Old Style" panose="02050604050505020204" pitchFamily="18" charset="0"/>
            </a:endParaRPr>
          </a:p>
        </p:txBody>
      </p:sp>
      <p:sp>
        <p:nvSpPr>
          <p:cNvPr id="8" name="Rectangle 7"/>
          <p:cNvSpPr/>
          <p:nvPr/>
        </p:nvSpPr>
        <p:spPr>
          <a:xfrm>
            <a:off x="4572000" y="666621"/>
            <a:ext cx="4572000" cy="523220"/>
          </a:xfrm>
          <a:prstGeom prst="rect">
            <a:avLst/>
          </a:prstGeom>
        </p:spPr>
        <p:txBody>
          <a:bodyPr>
            <a:spAutoFit/>
          </a:bodyPr>
          <a:lstStyle/>
          <a:p>
            <a:r>
              <a:rPr lang="en-GB" sz="1400" i="1" dirty="0" smtClean="0">
                <a:latin typeface="Bookman Old Style" panose="02050604050505020204" pitchFamily="18" charset="0"/>
              </a:rPr>
              <a:t>“Will </a:t>
            </a:r>
            <a:r>
              <a:rPr lang="en-GB" sz="1400" i="1" dirty="0">
                <a:latin typeface="Bookman Old Style" panose="02050604050505020204" pitchFamily="18" charset="0"/>
              </a:rPr>
              <a:t>be a great boost to all the players</a:t>
            </a:r>
            <a:r>
              <a:rPr lang="en-GB" sz="1400" i="1" dirty="0" smtClean="0">
                <a:latin typeface="Bookman Old Style" panose="02050604050505020204" pitchFamily="18" charset="0"/>
              </a:rPr>
              <a:t>, parents </a:t>
            </a:r>
            <a:r>
              <a:rPr lang="en-GB" sz="1400" i="1" dirty="0">
                <a:latin typeface="Bookman Old Style" panose="02050604050505020204" pitchFamily="18" charset="0"/>
              </a:rPr>
              <a:t>and supporters who use KGV </a:t>
            </a:r>
            <a:r>
              <a:rPr lang="en-GB" sz="1400" i="1" dirty="0" smtClean="0">
                <a:latin typeface="Bookman Old Style" panose="02050604050505020204" pitchFamily="18" charset="0"/>
              </a:rPr>
              <a:t>regularly“</a:t>
            </a:r>
            <a:endParaRPr lang="en-GB" sz="1400" i="1" dirty="0">
              <a:latin typeface="Bookman Old Style" panose="02050604050505020204" pitchFamily="18" charset="0"/>
            </a:endParaRPr>
          </a:p>
        </p:txBody>
      </p:sp>
      <p:sp>
        <p:nvSpPr>
          <p:cNvPr id="12" name="Rectangle 11"/>
          <p:cNvSpPr/>
          <p:nvPr/>
        </p:nvSpPr>
        <p:spPr>
          <a:xfrm>
            <a:off x="4567238" y="2117440"/>
            <a:ext cx="4572000" cy="954107"/>
          </a:xfrm>
          <a:prstGeom prst="rect">
            <a:avLst/>
          </a:prstGeom>
        </p:spPr>
        <p:txBody>
          <a:bodyPr>
            <a:spAutoFit/>
          </a:bodyPr>
          <a:lstStyle/>
          <a:p>
            <a:r>
              <a:rPr lang="en-GB" sz="1400" i="1" dirty="0" smtClean="0">
                <a:latin typeface="Bookman Old Style" panose="02050604050505020204" pitchFamily="18" charset="0"/>
              </a:rPr>
              <a:t>“A </a:t>
            </a:r>
            <a:r>
              <a:rPr lang="en-GB" sz="1400" i="1" dirty="0">
                <a:latin typeface="Bookman Old Style" panose="02050604050505020204" pitchFamily="18" charset="0"/>
              </a:rPr>
              <a:t>well designated and well equipped pavilion would enhance KGV and the investment would also signify serious ongoing support for youth and specifically girls </a:t>
            </a:r>
            <a:r>
              <a:rPr lang="en-GB" sz="1400" i="1" dirty="0" smtClean="0">
                <a:latin typeface="Bookman Old Style" panose="02050604050505020204" pitchFamily="18" charset="0"/>
              </a:rPr>
              <a:t>football”</a:t>
            </a:r>
            <a:endParaRPr lang="en-GB" sz="1400" i="1" dirty="0">
              <a:latin typeface="Bookman Old Style" panose="02050604050505020204" pitchFamily="18" charset="0"/>
            </a:endParaRPr>
          </a:p>
        </p:txBody>
      </p:sp>
    </p:spTree>
    <p:extLst>
      <p:ext uri="{BB962C8B-B14F-4D97-AF65-F5344CB8AC3E}">
        <p14:creationId xmlns:p14="http://schemas.microsoft.com/office/powerpoint/2010/main" val="407731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97003-24BC-5D43-924C-9EA5E8AB2DAB}"/>
              </a:ext>
            </a:extLst>
          </p:cNvPr>
          <p:cNvSpPr>
            <a:spLocks noGrp="1"/>
          </p:cNvSpPr>
          <p:nvPr>
            <p:ph type="title"/>
          </p:nvPr>
        </p:nvSpPr>
        <p:spPr>
          <a:xfrm>
            <a:off x="623888" y="326572"/>
            <a:ext cx="7886700" cy="491926"/>
          </a:xfrm>
        </p:spPr>
        <p:txBody>
          <a:bodyPr/>
          <a:lstStyle/>
          <a:p>
            <a:r>
              <a:rPr lang="en-GB" sz="2600" dirty="0" smtClean="0"/>
              <a:t>PAVILION</a:t>
            </a:r>
            <a:endParaRPr lang="en-GB" sz="2600" dirty="0"/>
          </a:p>
        </p:txBody>
      </p:sp>
      <p:sp>
        <p:nvSpPr>
          <p:cNvPr id="2" name="Rectangle 1"/>
          <p:cNvSpPr/>
          <p:nvPr/>
        </p:nvSpPr>
        <p:spPr>
          <a:xfrm>
            <a:off x="299691" y="6371104"/>
            <a:ext cx="7198388" cy="276999"/>
          </a:xfrm>
          <a:prstGeom prst="rect">
            <a:avLst/>
          </a:prstGeom>
        </p:spPr>
        <p:txBody>
          <a:bodyPr wrap="square">
            <a:spAutoFit/>
          </a:bodyPr>
          <a:lstStyle/>
          <a:p>
            <a:pPr marL="0" indent="0" fontAlgn="auto">
              <a:lnSpc>
                <a:spcPct val="100000"/>
              </a:lnSpc>
              <a:spcBef>
                <a:spcPts val="0"/>
              </a:spcBef>
              <a:spcAft>
                <a:spcPts val="0"/>
              </a:spcAft>
              <a:buFontTx/>
              <a:buNone/>
              <a:defRPr/>
            </a:pPr>
            <a:r>
              <a:rPr lang="en-US" sz="1200" dirty="0" smtClean="0"/>
              <a:t>Note: respondents were not required to complete all sections of the survey</a:t>
            </a:r>
            <a:endParaRPr lang="en-US" sz="1200" dirty="0"/>
          </a:p>
        </p:txBody>
      </p:sp>
      <p:graphicFrame>
        <p:nvGraphicFramePr>
          <p:cNvPr id="9" name="Chart 8"/>
          <p:cNvGraphicFramePr>
            <a:graphicFrameLocks/>
          </p:cNvGraphicFramePr>
          <p:nvPr>
            <p:extLst>
              <p:ext uri="{D42A27DB-BD31-4B8C-83A1-F6EECF244321}">
                <p14:modId xmlns:p14="http://schemas.microsoft.com/office/powerpoint/2010/main" val="3655435604"/>
              </p:ext>
            </p:extLst>
          </p:nvPr>
        </p:nvGraphicFramePr>
        <p:xfrm>
          <a:off x="124691" y="698269"/>
          <a:ext cx="8778239" cy="28419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a:graphicFrameLocks/>
          </p:cNvGraphicFramePr>
          <p:nvPr>
            <p:extLst>
              <p:ext uri="{D42A27DB-BD31-4B8C-83A1-F6EECF244321}">
                <p14:modId xmlns:p14="http://schemas.microsoft.com/office/powerpoint/2010/main" val="2006022206"/>
              </p:ext>
            </p:extLst>
          </p:nvPr>
        </p:nvGraphicFramePr>
        <p:xfrm>
          <a:off x="299691" y="3640374"/>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4937759" y="3678650"/>
            <a:ext cx="3965171" cy="738664"/>
          </a:xfrm>
          <a:prstGeom prst="rect">
            <a:avLst/>
          </a:prstGeom>
        </p:spPr>
        <p:txBody>
          <a:bodyPr wrap="square">
            <a:spAutoFit/>
          </a:bodyPr>
          <a:lstStyle/>
          <a:p>
            <a:r>
              <a:rPr lang="en-GB" sz="1400" i="1" dirty="0" smtClean="0">
                <a:latin typeface="Bookman Old Style" panose="02050604050505020204" pitchFamily="18" charset="0"/>
              </a:rPr>
              <a:t>“The </a:t>
            </a:r>
            <a:r>
              <a:rPr lang="en-GB" sz="1400" i="1" dirty="0">
                <a:latin typeface="Bookman Old Style" panose="02050604050505020204" pitchFamily="18" charset="0"/>
              </a:rPr>
              <a:t>pavilion should be designed to merge into the environment using sensitive colour schemes</a:t>
            </a:r>
            <a:r>
              <a:rPr lang="en-GB" sz="1400" i="1" dirty="0" smtClean="0">
                <a:latin typeface="Bookman Old Style" panose="02050604050505020204" pitchFamily="18" charset="0"/>
              </a:rPr>
              <a:t>.” </a:t>
            </a:r>
            <a:endParaRPr lang="en-GB" sz="1400" i="1" dirty="0">
              <a:latin typeface="Bookman Old Style" panose="02050604050505020204" pitchFamily="18" charset="0"/>
            </a:endParaRPr>
          </a:p>
        </p:txBody>
      </p:sp>
      <p:sp>
        <p:nvSpPr>
          <p:cNvPr id="14" name="Rectangle 13"/>
          <p:cNvSpPr/>
          <p:nvPr/>
        </p:nvSpPr>
        <p:spPr>
          <a:xfrm>
            <a:off x="5248101" y="4634950"/>
            <a:ext cx="3965171" cy="523220"/>
          </a:xfrm>
          <a:prstGeom prst="rect">
            <a:avLst/>
          </a:prstGeom>
        </p:spPr>
        <p:txBody>
          <a:bodyPr wrap="square">
            <a:spAutoFit/>
          </a:bodyPr>
          <a:lstStyle/>
          <a:p>
            <a:r>
              <a:rPr lang="en-GB" sz="1400" i="1" dirty="0" smtClean="0">
                <a:latin typeface="Bookman Old Style" panose="02050604050505020204" pitchFamily="18" charset="0"/>
              </a:rPr>
              <a:t>“Would be great for end of season football event, currently have to go to </a:t>
            </a:r>
            <a:r>
              <a:rPr lang="en-GB" sz="1400" i="1" dirty="0" err="1" smtClean="0">
                <a:latin typeface="Bookman Old Style" panose="02050604050505020204" pitchFamily="18" charset="0"/>
              </a:rPr>
              <a:t>Kingsworthy</a:t>
            </a:r>
            <a:r>
              <a:rPr lang="en-GB" sz="1400" i="1" dirty="0" smtClean="0">
                <a:latin typeface="Bookman Old Style" panose="02050604050505020204" pitchFamily="18" charset="0"/>
              </a:rPr>
              <a:t>”</a:t>
            </a:r>
            <a:endParaRPr lang="en-GB" sz="1400" i="1" dirty="0">
              <a:latin typeface="Bookman Old Style" panose="02050604050505020204" pitchFamily="18" charset="0"/>
            </a:endParaRPr>
          </a:p>
        </p:txBody>
      </p:sp>
      <p:sp>
        <p:nvSpPr>
          <p:cNvPr id="15" name="Rectangle 14"/>
          <p:cNvSpPr/>
          <p:nvPr/>
        </p:nvSpPr>
        <p:spPr>
          <a:xfrm>
            <a:off x="4937759" y="5456859"/>
            <a:ext cx="3965171" cy="307777"/>
          </a:xfrm>
          <a:prstGeom prst="rect">
            <a:avLst/>
          </a:prstGeom>
        </p:spPr>
        <p:txBody>
          <a:bodyPr wrap="square">
            <a:spAutoFit/>
          </a:bodyPr>
          <a:lstStyle/>
          <a:p>
            <a:r>
              <a:rPr lang="en-GB" sz="1400" i="1" dirty="0" smtClean="0">
                <a:latin typeface="Bookman Old Style" panose="02050604050505020204" pitchFamily="18" charset="0"/>
              </a:rPr>
              <a:t>“Would like to hire for kids football parties”</a:t>
            </a:r>
            <a:endParaRPr lang="en-GB" sz="1400" i="1" dirty="0">
              <a:latin typeface="Bookman Old Style" panose="02050604050505020204" pitchFamily="18" charset="0"/>
            </a:endParaRPr>
          </a:p>
        </p:txBody>
      </p:sp>
    </p:spTree>
    <p:extLst>
      <p:ext uri="{BB962C8B-B14F-4D97-AF65-F5344CB8AC3E}">
        <p14:creationId xmlns:p14="http://schemas.microsoft.com/office/powerpoint/2010/main" val="2991297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29BB1-ACA0-2E48-8FA0-0C2B32A3DEBA}"/>
              </a:ext>
            </a:extLst>
          </p:cNvPr>
          <p:cNvSpPr>
            <a:spLocks noGrp="1"/>
          </p:cNvSpPr>
          <p:nvPr>
            <p:ph type="title"/>
          </p:nvPr>
        </p:nvSpPr>
        <p:spPr>
          <a:xfrm>
            <a:off x="628650" y="365125"/>
            <a:ext cx="7886700" cy="587375"/>
          </a:xfrm>
        </p:spPr>
        <p:txBody>
          <a:bodyPr/>
          <a:lstStyle/>
          <a:p>
            <a:pPr fontAlgn="auto">
              <a:spcAft>
                <a:spcPts val="0"/>
              </a:spcAft>
              <a:defRPr/>
            </a:pPr>
            <a:r>
              <a:rPr lang="en-US" dirty="0" smtClean="0"/>
              <a:t>Summary and next steps</a:t>
            </a:r>
            <a:endParaRPr lang="en-US" dirty="0"/>
          </a:p>
        </p:txBody>
      </p:sp>
      <p:sp>
        <p:nvSpPr>
          <p:cNvPr id="3" name="Content Placeholder 2">
            <a:extLst>
              <a:ext uri="{FF2B5EF4-FFF2-40B4-BE49-F238E27FC236}">
                <a16:creationId xmlns:a16="http://schemas.microsoft.com/office/drawing/2014/main" id="{25BA3CAB-2C52-6841-8D45-2CC327EFB1E3}"/>
              </a:ext>
            </a:extLst>
          </p:cNvPr>
          <p:cNvSpPr>
            <a:spLocks noGrp="1"/>
          </p:cNvSpPr>
          <p:nvPr>
            <p:ph idx="1"/>
          </p:nvPr>
        </p:nvSpPr>
        <p:spPr>
          <a:xfrm>
            <a:off x="628649" y="952500"/>
            <a:ext cx="7817081" cy="5140729"/>
          </a:xfrm>
        </p:spPr>
        <p:txBody>
          <a:bodyPr/>
          <a:lstStyle/>
          <a:p>
            <a:pPr marL="0" indent="0" fontAlgn="auto">
              <a:lnSpc>
                <a:spcPct val="100000"/>
              </a:lnSpc>
              <a:spcBef>
                <a:spcPts val="0"/>
              </a:spcBef>
              <a:spcAft>
                <a:spcPts val="0"/>
              </a:spcAft>
              <a:buFontTx/>
              <a:buNone/>
              <a:defRPr/>
            </a:pPr>
            <a:r>
              <a:rPr lang="en-US" sz="1800" dirty="0" smtClean="0"/>
              <a:t>Thank you to all those who participated in the consultation, your feedback will be invaluable in moving forward with the Park Plan and helping to shape this vital open space for the future benefit of sports clubs and local residents. </a:t>
            </a:r>
          </a:p>
          <a:p>
            <a:pPr marL="0" indent="0" fontAlgn="auto">
              <a:lnSpc>
                <a:spcPct val="100000"/>
              </a:lnSpc>
              <a:spcBef>
                <a:spcPts val="0"/>
              </a:spcBef>
              <a:spcAft>
                <a:spcPts val="0"/>
              </a:spcAft>
              <a:buFontTx/>
              <a:buNone/>
              <a:defRPr/>
            </a:pPr>
            <a:endParaRPr lang="en-US" sz="1800" dirty="0"/>
          </a:p>
          <a:p>
            <a:pPr marL="0" indent="0" fontAlgn="auto">
              <a:lnSpc>
                <a:spcPct val="100000"/>
              </a:lnSpc>
              <a:spcBef>
                <a:spcPts val="0"/>
              </a:spcBef>
              <a:spcAft>
                <a:spcPts val="0"/>
              </a:spcAft>
              <a:buFontTx/>
              <a:buNone/>
              <a:defRPr/>
            </a:pPr>
            <a:r>
              <a:rPr lang="en-US" sz="1800" dirty="0" smtClean="0"/>
              <a:t>In addition to the information contained in the slides we will also be taking into account all the comments provided through the survey.</a:t>
            </a:r>
            <a:endParaRPr lang="en-US" sz="1800" dirty="0"/>
          </a:p>
          <a:p>
            <a:pPr marL="0" indent="0" fontAlgn="auto">
              <a:lnSpc>
                <a:spcPct val="100000"/>
              </a:lnSpc>
              <a:spcBef>
                <a:spcPts val="0"/>
              </a:spcBef>
              <a:spcAft>
                <a:spcPts val="0"/>
              </a:spcAft>
              <a:buNone/>
              <a:defRPr/>
            </a:pPr>
            <a:endParaRPr lang="en-US" sz="1600" dirty="0" smtClean="0"/>
          </a:p>
          <a:p>
            <a:pPr marL="0" indent="0" fontAlgn="auto">
              <a:lnSpc>
                <a:spcPct val="100000"/>
              </a:lnSpc>
              <a:spcBef>
                <a:spcPts val="0"/>
              </a:spcBef>
              <a:spcAft>
                <a:spcPts val="0"/>
              </a:spcAft>
              <a:buNone/>
              <a:defRPr/>
            </a:pPr>
            <a:r>
              <a:rPr lang="en-US" sz="1600" dirty="0" smtClean="0"/>
              <a:t>The improvements will be taken forward in 4 distinct coordinated projects:</a:t>
            </a:r>
          </a:p>
          <a:p>
            <a:pPr marL="0" indent="0" fontAlgn="auto">
              <a:lnSpc>
                <a:spcPct val="100000"/>
              </a:lnSpc>
              <a:spcBef>
                <a:spcPts val="0"/>
              </a:spcBef>
              <a:spcAft>
                <a:spcPts val="0"/>
              </a:spcAft>
              <a:buNone/>
              <a:defRPr/>
            </a:pPr>
            <a:endParaRPr lang="en-US" sz="1600" dirty="0" smtClean="0"/>
          </a:p>
          <a:p>
            <a:pPr marL="355600" indent="-355600" fontAlgn="auto">
              <a:lnSpc>
                <a:spcPct val="100000"/>
              </a:lnSpc>
              <a:spcBef>
                <a:spcPts val="0"/>
              </a:spcBef>
              <a:spcAft>
                <a:spcPts val="0"/>
              </a:spcAft>
              <a:defRPr/>
            </a:pPr>
            <a:r>
              <a:rPr lang="en-US" sz="1600" dirty="0" smtClean="0"/>
              <a:t>Park plan for the whole </a:t>
            </a:r>
            <a:r>
              <a:rPr lang="en-US" sz="1600" dirty="0"/>
              <a:t>site</a:t>
            </a:r>
          </a:p>
          <a:p>
            <a:pPr marL="355600" indent="-355600" fontAlgn="auto">
              <a:lnSpc>
                <a:spcPct val="100000"/>
              </a:lnSpc>
              <a:spcBef>
                <a:spcPts val="0"/>
              </a:spcBef>
              <a:spcAft>
                <a:spcPts val="0"/>
              </a:spcAft>
              <a:defRPr/>
            </a:pPr>
            <a:r>
              <a:rPr lang="en-US" sz="1600" dirty="0"/>
              <a:t>Play area</a:t>
            </a:r>
          </a:p>
          <a:p>
            <a:pPr marL="355600" indent="-355600" fontAlgn="auto">
              <a:lnSpc>
                <a:spcPct val="100000"/>
              </a:lnSpc>
              <a:spcBef>
                <a:spcPts val="0"/>
              </a:spcBef>
              <a:spcAft>
                <a:spcPts val="0"/>
              </a:spcAft>
              <a:defRPr/>
            </a:pPr>
            <a:r>
              <a:rPr lang="en-US" sz="1600" dirty="0"/>
              <a:t>Skate park</a:t>
            </a:r>
          </a:p>
          <a:p>
            <a:pPr marL="355600" indent="-355600" fontAlgn="auto">
              <a:lnSpc>
                <a:spcPct val="100000"/>
              </a:lnSpc>
              <a:spcBef>
                <a:spcPts val="0"/>
              </a:spcBef>
              <a:spcAft>
                <a:spcPts val="0"/>
              </a:spcAft>
              <a:defRPr/>
            </a:pPr>
            <a:r>
              <a:rPr lang="en-US" sz="1600" dirty="0" smtClean="0"/>
              <a:t>Pavilion</a:t>
            </a:r>
          </a:p>
          <a:p>
            <a:pPr marL="0" indent="0" fontAlgn="auto">
              <a:lnSpc>
                <a:spcPct val="100000"/>
              </a:lnSpc>
              <a:spcBef>
                <a:spcPts val="0"/>
              </a:spcBef>
              <a:spcAft>
                <a:spcPts val="0"/>
              </a:spcAft>
              <a:buNone/>
              <a:defRPr/>
            </a:pPr>
            <a:endParaRPr lang="en-US" sz="1600" dirty="0" smtClean="0"/>
          </a:p>
          <a:p>
            <a:pPr marL="0" indent="0" fontAlgn="auto">
              <a:lnSpc>
                <a:spcPct val="100000"/>
              </a:lnSpc>
              <a:spcBef>
                <a:spcPts val="0"/>
              </a:spcBef>
              <a:spcAft>
                <a:spcPts val="0"/>
              </a:spcAft>
              <a:buNone/>
              <a:defRPr/>
            </a:pPr>
            <a:r>
              <a:rPr lang="en-US" sz="1600" dirty="0" smtClean="0"/>
              <a:t>Our webpage at </a:t>
            </a:r>
            <a:r>
              <a:rPr lang="en-US" sz="1600" dirty="0" smtClean="0">
                <a:hlinkClick r:id="rId2"/>
              </a:rPr>
              <a:t>www.Winchester.gov.uk/kgv</a:t>
            </a:r>
            <a:r>
              <a:rPr lang="en-US" sz="1600" dirty="0" smtClean="0"/>
              <a:t> will be used to keep you informed and up to date on timescales and progress.</a:t>
            </a:r>
          </a:p>
          <a:p>
            <a:pPr marL="0" indent="0" fontAlgn="auto">
              <a:lnSpc>
                <a:spcPct val="100000"/>
              </a:lnSpc>
              <a:spcBef>
                <a:spcPts val="0"/>
              </a:spcBef>
              <a:spcAft>
                <a:spcPts val="0"/>
              </a:spcAft>
              <a:buNone/>
              <a:defRPr/>
            </a:pPr>
            <a:endParaRPr lang="en-US" sz="1600" dirty="0"/>
          </a:p>
          <a:p>
            <a:pPr marL="0" indent="0" fontAlgn="auto">
              <a:lnSpc>
                <a:spcPct val="100000"/>
              </a:lnSpc>
              <a:spcBef>
                <a:spcPts val="0"/>
              </a:spcBef>
              <a:spcAft>
                <a:spcPts val="0"/>
              </a:spcAft>
              <a:buNone/>
              <a:defRPr/>
            </a:pPr>
            <a:r>
              <a:rPr lang="en-US" sz="1600" dirty="0" smtClean="0"/>
              <a:t>Further opportunities for consultation on individual elements will be </a:t>
            </a:r>
            <a:r>
              <a:rPr lang="en-US" sz="1600" dirty="0" err="1" smtClean="0"/>
              <a:t>publicised</a:t>
            </a:r>
            <a:r>
              <a:rPr lang="en-US" sz="1600" dirty="0" smtClean="0"/>
              <a:t> separately.</a:t>
            </a:r>
            <a:endParaRPr lang="en-US" sz="1600" dirty="0"/>
          </a:p>
          <a:p>
            <a:pPr marL="0" indent="0" fontAlgn="auto">
              <a:lnSpc>
                <a:spcPct val="100000"/>
              </a:lnSpc>
              <a:spcBef>
                <a:spcPts val="0"/>
              </a:spcBef>
              <a:spcAft>
                <a:spcPts val="0"/>
              </a:spcAft>
              <a:buNone/>
              <a:defRPr/>
            </a:pPr>
            <a:endParaRPr lang="en-US" sz="1600" dirty="0" smtClean="0"/>
          </a:p>
          <a:p>
            <a:pPr marL="0" indent="0" fontAlgn="auto">
              <a:lnSpc>
                <a:spcPct val="100000"/>
              </a:lnSpc>
              <a:spcBef>
                <a:spcPts val="0"/>
              </a:spcBef>
              <a:spcAft>
                <a:spcPts val="0"/>
              </a:spcAft>
              <a:buNone/>
              <a:defRPr/>
            </a:pPr>
            <a:endParaRPr lang="en-US" sz="1600" dirty="0"/>
          </a:p>
          <a:p>
            <a:pPr marL="355600" indent="-355600" fontAlgn="auto">
              <a:lnSpc>
                <a:spcPct val="100000"/>
              </a:lnSpc>
              <a:spcBef>
                <a:spcPts val="0"/>
              </a:spcBef>
              <a:spcAft>
                <a:spcPts val="0"/>
              </a:spcAft>
              <a:defRPr/>
            </a:pPr>
            <a:endParaRPr lang="en-US" sz="1600" dirty="0" smtClean="0"/>
          </a:p>
          <a:p>
            <a:pPr marL="0" indent="0" fontAlgn="auto">
              <a:lnSpc>
                <a:spcPct val="100000"/>
              </a:lnSpc>
              <a:spcBef>
                <a:spcPts val="0"/>
              </a:spcBef>
              <a:spcAft>
                <a:spcPts val="0"/>
              </a:spcAft>
              <a:buFontTx/>
              <a:buNone/>
              <a:defRPr/>
            </a:pPr>
            <a:endParaRPr lang="en-US" dirty="0"/>
          </a:p>
          <a:p>
            <a:pPr marL="0" indent="0" fontAlgn="auto">
              <a:lnSpc>
                <a:spcPct val="100000"/>
              </a:lnSpc>
              <a:spcBef>
                <a:spcPts val="0"/>
              </a:spcBef>
              <a:spcAft>
                <a:spcPts val="0"/>
              </a:spcAft>
              <a:buFontTx/>
              <a:buNone/>
              <a:defRPr/>
            </a:pPr>
            <a:endParaRPr lang="en-US" dirty="0"/>
          </a:p>
          <a:p>
            <a:pPr marL="0" indent="0" fontAlgn="auto">
              <a:lnSpc>
                <a:spcPct val="100000"/>
              </a:lnSpc>
              <a:spcBef>
                <a:spcPts val="0"/>
              </a:spcBef>
              <a:spcAft>
                <a:spcPts val="0"/>
              </a:spcAft>
              <a:buFontTx/>
              <a:buNone/>
              <a:defRPr/>
            </a:pPr>
            <a:endParaRPr lang="en-US" dirty="0"/>
          </a:p>
        </p:txBody>
      </p:sp>
    </p:spTree>
    <p:extLst>
      <p:ext uri="{BB962C8B-B14F-4D97-AF65-F5344CB8AC3E}">
        <p14:creationId xmlns:p14="http://schemas.microsoft.com/office/powerpoint/2010/main" val="808698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29BB1-ACA0-2E48-8FA0-0C2B32A3DEBA}"/>
              </a:ext>
            </a:extLst>
          </p:cNvPr>
          <p:cNvSpPr>
            <a:spLocks noGrp="1"/>
          </p:cNvSpPr>
          <p:nvPr>
            <p:ph type="title"/>
          </p:nvPr>
        </p:nvSpPr>
        <p:spPr>
          <a:xfrm>
            <a:off x="628650" y="365125"/>
            <a:ext cx="7886700" cy="587375"/>
          </a:xfrm>
        </p:spPr>
        <p:txBody>
          <a:bodyPr/>
          <a:lstStyle/>
          <a:p>
            <a:pPr fontAlgn="auto">
              <a:spcAft>
                <a:spcPts val="0"/>
              </a:spcAft>
              <a:defRPr/>
            </a:pPr>
            <a:r>
              <a:rPr lang="en-US" dirty="0" smtClean="0"/>
              <a:t>PUBLIC CONSULTATION</a:t>
            </a:r>
            <a:endParaRPr lang="en-US" dirty="0"/>
          </a:p>
        </p:txBody>
      </p:sp>
      <p:sp>
        <p:nvSpPr>
          <p:cNvPr id="3" name="Content Placeholder 2">
            <a:extLst>
              <a:ext uri="{FF2B5EF4-FFF2-40B4-BE49-F238E27FC236}">
                <a16:creationId xmlns:a16="http://schemas.microsoft.com/office/drawing/2014/main" id="{25BA3CAB-2C52-6841-8D45-2CC327EFB1E3}"/>
              </a:ext>
            </a:extLst>
          </p:cNvPr>
          <p:cNvSpPr>
            <a:spLocks noGrp="1"/>
          </p:cNvSpPr>
          <p:nvPr>
            <p:ph idx="1"/>
          </p:nvPr>
        </p:nvSpPr>
        <p:spPr>
          <a:xfrm>
            <a:off x="628650" y="1187450"/>
            <a:ext cx="4483100" cy="4989513"/>
          </a:xfrm>
        </p:spPr>
        <p:txBody>
          <a:bodyPr/>
          <a:lstStyle/>
          <a:p>
            <a:pPr marL="0" indent="0" fontAlgn="auto">
              <a:lnSpc>
                <a:spcPct val="100000"/>
              </a:lnSpc>
              <a:spcBef>
                <a:spcPts val="0"/>
              </a:spcBef>
              <a:spcAft>
                <a:spcPts val="0"/>
              </a:spcAft>
              <a:buFontTx/>
              <a:buNone/>
              <a:defRPr/>
            </a:pPr>
            <a:r>
              <a:rPr lang="en-US" sz="1800" dirty="0" smtClean="0"/>
              <a:t>The public consultation on the Park Plan proposals for King George V Playing Fields in </a:t>
            </a:r>
            <a:r>
              <a:rPr lang="en-US" sz="1800" dirty="0" err="1" smtClean="0"/>
              <a:t>Highcliffe</a:t>
            </a:r>
            <a:r>
              <a:rPr lang="en-US" sz="1800" dirty="0" smtClean="0"/>
              <a:t> ended on 18</a:t>
            </a:r>
            <a:r>
              <a:rPr lang="en-US" sz="1800" baseline="30000" dirty="0" smtClean="0"/>
              <a:t>th</a:t>
            </a:r>
            <a:r>
              <a:rPr lang="en-US" sz="1800" dirty="0" smtClean="0"/>
              <a:t> March 2021.</a:t>
            </a:r>
          </a:p>
          <a:p>
            <a:pPr marL="0" indent="0" fontAlgn="auto">
              <a:lnSpc>
                <a:spcPct val="100000"/>
              </a:lnSpc>
              <a:spcBef>
                <a:spcPts val="0"/>
              </a:spcBef>
              <a:spcAft>
                <a:spcPts val="0"/>
              </a:spcAft>
              <a:buFontTx/>
              <a:buNone/>
              <a:defRPr/>
            </a:pPr>
            <a:endParaRPr lang="en-US" sz="1800" dirty="0"/>
          </a:p>
          <a:p>
            <a:pPr marL="0" indent="0" fontAlgn="auto">
              <a:lnSpc>
                <a:spcPct val="100000"/>
              </a:lnSpc>
              <a:spcBef>
                <a:spcPts val="0"/>
              </a:spcBef>
              <a:spcAft>
                <a:spcPts val="0"/>
              </a:spcAft>
              <a:buFontTx/>
              <a:buNone/>
              <a:defRPr/>
            </a:pPr>
            <a:r>
              <a:rPr lang="en-US" sz="1800" dirty="0" smtClean="0"/>
              <a:t>The aim of the consultation was to seek feedback on the City Council’s proposals relating to the:</a:t>
            </a:r>
          </a:p>
          <a:p>
            <a:pPr marL="0" indent="0" fontAlgn="auto">
              <a:lnSpc>
                <a:spcPct val="100000"/>
              </a:lnSpc>
              <a:spcBef>
                <a:spcPts val="0"/>
              </a:spcBef>
              <a:spcAft>
                <a:spcPts val="0"/>
              </a:spcAft>
              <a:buFontTx/>
              <a:buNone/>
              <a:defRPr/>
            </a:pPr>
            <a:endParaRPr lang="en-US" dirty="0" smtClean="0"/>
          </a:p>
          <a:p>
            <a:pPr marL="355600" indent="-355600" fontAlgn="auto">
              <a:lnSpc>
                <a:spcPct val="100000"/>
              </a:lnSpc>
              <a:spcBef>
                <a:spcPts val="0"/>
              </a:spcBef>
              <a:spcAft>
                <a:spcPts val="0"/>
              </a:spcAft>
              <a:defRPr/>
            </a:pPr>
            <a:r>
              <a:rPr lang="en-US" sz="1600" dirty="0"/>
              <a:t>Site entrance</a:t>
            </a:r>
          </a:p>
          <a:p>
            <a:pPr marL="355600" indent="-355600" fontAlgn="auto">
              <a:lnSpc>
                <a:spcPct val="100000"/>
              </a:lnSpc>
              <a:spcBef>
                <a:spcPts val="0"/>
              </a:spcBef>
              <a:spcAft>
                <a:spcPts val="0"/>
              </a:spcAft>
              <a:defRPr/>
            </a:pPr>
            <a:r>
              <a:rPr lang="en-US" sz="1600" dirty="0"/>
              <a:t>Wider site</a:t>
            </a:r>
          </a:p>
          <a:p>
            <a:pPr marL="355600" indent="-355600" fontAlgn="auto">
              <a:lnSpc>
                <a:spcPct val="100000"/>
              </a:lnSpc>
              <a:spcBef>
                <a:spcPts val="0"/>
              </a:spcBef>
              <a:spcAft>
                <a:spcPts val="0"/>
              </a:spcAft>
              <a:defRPr/>
            </a:pPr>
            <a:r>
              <a:rPr lang="en-US" sz="1600" dirty="0" smtClean="0"/>
              <a:t>Play area</a:t>
            </a:r>
          </a:p>
          <a:p>
            <a:pPr marL="355600" indent="-355600" fontAlgn="auto">
              <a:lnSpc>
                <a:spcPct val="100000"/>
              </a:lnSpc>
              <a:spcBef>
                <a:spcPts val="0"/>
              </a:spcBef>
              <a:spcAft>
                <a:spcPts val="0"/>
              </a:spcAft>
              <a:defRPr/>
            </a:pPr>
            <a:r>
              <a:rPr lang="en-US" sz="1600" dirty="0" smtClean="0"/>
              <a:t>Skate park</a:t>
            </a:r>
          </a:p>
          <a:p>
            <a:pPr marL="355600" indent="-355600" fontAlgn="auto">
              <a:lnSpc>
                <a:spcPct val="100000"/>
              </a:lnSpc>
              <a:spcBef>
                <a:spcPts val="0"/>
              </a:spcBef>
              <a:spcAft>
                <a:spcPts val="0"/>
              </a:spcAft>
              <a:defRPr/>
            </a:pPr>
            <a:r>
              <a:rPr lang="en-US" sz="1600" dirty="0" smtClean="0"/>
              <a:t>Pavilion</a:t>
            </a:r>
          </a:p>
          <a:p>
            <a:pPr marL="355600" indent="-355600" fontAlgn="auto">
              <a:lnSpc>
                <a:spcPct val="100000"/>
              </a:lnSpc>
              <a:spcBef>
                <a:spcPts val="0"/>
              </a:spcBef>
              <a:spcAft>
                <a:spcPts val="0"/>
              </a:spcAft>
              <a:defRPr/>
            </a:pPr>
            <a:endParaRPr lang="en-US" sz="1600" dirty="0"/>
          </a:p>
          <a:p>
            <a:pPr marL="0" indent="0" fontAlgn="auto">
              <a:lnSpc>
                <a:spcPct val="100000"/>
              </a:lnSpc>
              <a:spcBef>
                <a:spcPts val="0"/>
              </a:spcBef>
              <a:spcAft>
                <a:spcPts val="0"/>
              </a:spcAft>
              <a:buNone/>
              <a:defRPr/>
            </a:pPr>
            <a:r>
              <a:rPr lang="en-US" sz="1800" dirty="0" smtClean="0"/>
              <a:t>The following slides give an overview of the results from this consultation.</a:t>
            </a:r>
            <a:endParaRPr lang="en-US" sz="1800" dirty="0"/>
          </a:p>
          <a:p>
            <a:pPr marL="0" indent="0" fontAlgn="auto">
              <a:lnSpc>
                <a:spcPct val="100000"/>
              </a:lnSpc>
              <a:spcBef>
                <a:spcPts val="0"/>
              </a:spcBef>
              <a:spcAft>
                <a:spcPts val="0"/>
              </a:spcAft>
              <a:buNone/>
              <a:defRPr/>
            </a:pPr>
            <a:endParaRPr lang="en-US" sz="1600" dirty="0"/>
          </a:p>
          <a:p>
            <a:pPr marL="355600" indent="-355600" fontAlgn="auto">
              <a:lnSpc>
                <a:spcPct val="100000"/>
              </a:lnSpc>
              <a:spcBef>
                <a:spcPts val="0"/>
              </a:spcBef>
              <a:spcAft>
                <a:spcPts val="0"/>
              </a:spcAft>
              <a:defRPr/>
            </a:pPr>
            <a:endParaRPr lang="en-US" sz="1600" dirty="0" smtClean="0"/>
          </a:p>
          <a:p>
            <a:pPr marL="0" indent="0" fontAlgn="auto">
              <a:lnSpc>
                <a:spcPct val="100000"/>
              </a:lnSpc>
              <a:spcBef>
                <a:spcPts val="0"/>
              </a:spcBef>
              <a:spcAft>
                <a:spcPts val="0"/>
              </a:spcAft>
              <a:buFontTx/>
              <a:buNone/>
              <a:defRPr/>
            </a:pPr>
            <a:endParaRPr lang="en-US" dirty="0"/>
          </a:p>
          <a:p>
            <a:pPr marL="0" indent="0" fontAlgn="auto">
              <a:lnSpc>
                <a:spcPct val="100000"/>
              </a:lnSpc>
              <a:spcBef>
                <a:spcPts val="0"/>
              </a:spcBef>
              <a:spcAft>
                <a:spcPts val="0"/>
              </a:spcAft>
              <a:buFontTx/>
              <a:buNone/>
              <a:defRPr/>
            </a:pPr>
            <a:endParaRPr lang="en-US" dirty="0"/>
          </a:p>
          <a:p>
            <a:pPr marL="0" indent="0" fontAlgn="auto">
              <a:lnSpc>
                <a:spcPct val="100000"/>
              </a:lnSpc>
              <a:spcBef>
                <a:spcPts val="0"/>
              </a:spcBef>
              <a:spcAft>
                <a:spcPts val="0"/>
              </a:spcAft>
              <a:buFontTx/>
              <a:buNone/>
              <a:defRPr/>
            </a:pPr>
            <a:endParaRPr lang="en-US" dirty="0"/>
          </a:p>
        </p:txBody>
      </p:sp>
      <p:pic>
        <p:nvPicPr>
          <p:cNvPr id="5" name="Picture 4"/>
          <p:cNvPicPr>
            <a:picLocks noChangeAspect="1"/>
          </p:cNvPicPr>
          <p:nvPr/>
        </p:nvPicPr>
        <p:blipFill>
          <a:blip r:embed="rId2"/>
          <a:stretch>
            <a:fillRect/>
          </a:stretch>
        </p:blipFill>
        <p:spPr>
          <a:xfrm>
            <a:off x="4951693" y="1187450"/>
            <a:ext cx="3736387" cy="281030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97003-24BC-5D43-924C-9EA5E8AB2DAB}"/>
              </a:ext>
            </a:extLst>
          </p:cNvPr>
          <p:cNvSpPr>
            <a:spLocks noGrp="1"/>
          </p:cNvSpPr>
          <p:nvPr>
            <p:ph type="title"/>
          </p:nvPr>
        </p:nvSpPr>
        <p:spPr>
          <a:xfrm>
            <a:off x="623888" y="326572"/>
            <a:ext cx="7886700" cy="491926"/>
          </a:xfrm>
        </p:spPr>
        <p:txBody>
          <a:bodyPr/>
          <a:lstStyle/>
          <a:p>
            <a:r>
              <a:rPr lang="en-GB" sz="2600" dirty="0" smtClean="0"/>
              <a:t>DEMOGRAPHIC INFORMATION</a:t>
            </a:r>
            <a:endParaRPr lang="en-GB" sz="2600" dirty="0"/>
          </a:p>
        </p:txBody>
      </p:sp>
      <p:graphicFrame>
        <p:nvGraphicFramePr>
          <p:cNvPr id="9" name="Chart 8"/>
          <p:cNvGraphicFramePr>
            <a:graphicFrameLocks/>
          </p:cNvGraphicFramePr>
          <p:nvPr>
            <p:extLst>
              <p:ext uri="{D42A27DB-BD31-4B8C-83A1-F6EECF244321}">
                <p14:modId xmlns:p14="http://schemas.microsoft.com/office/powerpoint/2010/main" val="2669017048"/>
              </p:ext>
            </p:extLst>
          </p:nvPr>
        </p:nvGraphicFramePr>
        <p:xfrm>
          <a:off x="199505" y="1620976"/>
          <a:ext cx="4563687" cy="4060767"/>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623887" y="1028838"/>
            <a:ext cx="5677159" cy="369332"/>
          </a:xfrm>
          <a:prstGeom prst="rect">
            <a:avLst/>
          </a:prstGeom>
        </p:spPr>
        <p:txBody>
          <a:bodyPr wrap="square">
            <a:spAutoFit/>
          </a:bodyPr>
          <a:lstStyle/>
          <a:p>
            <a:pPr marL="0" indent="0" fontAlgn="auto">
              <a:lnSpc>
                <a:spcPct val="100000"/>
              </a:lnSpc>
              <a:spcBef>
                <a:spcPts val="0"/>
              </a:spcBef>
              <a:spcAft>
                <a:spcPts val="0"/>
              </a:spcAft>
              <a:buFontTx/>
              <a:buNone/>
              <a:defRPr/>
            </a:pPr>
            <a:r>
              <a:rPr lang="en-US" dirty="0" smtClean="0">
                <a:latin typeface="Arial" panose="020B0604020202020204" pitchFamily="34" charset="0"/>
                <a:cs typeface="Arial" panose="020B0604020202020204" pitchFamily="34" charset="0"/>
              </a:rPr>
              <a:t>A total of 163 survey responses were received</a:t>
            </a:r>
            <a:r>
              <a:rPr lang="en-US" dirty="0" smtClean="0"/>
              <a:t>.</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618640922"/>
              </p:ext>
            </p:extLst>
          </p:nvPr>
        </p:nvGraphicFramePr>
        <p:xfrm>
          <a:off x="4971010" y="1662541"/>
          <a:ext cx="3857105" cy="39776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0932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97003-24BC-5D43-924C-9EA5E8AB2DAB}"/>
              </a:ext>
            </a:extLst>
          </p:cNvPr>
          <p:cNvSpPr>
            <a:spLocks noGrp="1"/>
          </p:cNvSpPr>
          <p:nvPr>
            <p:ph type="title"/>
          </p:nvPr>
        </p:nvSpPr>
        <p:spPr>
          <a:xfrm>
            <a:off x="623888" y="326572"/>
            <a:ext cx="7886700" cy="491926"/>
          </a:xfrm>
        </p:spPr>
        <p:txBody>
          <a:bodyPr/>
          <a:lstStyle/>
          <a:p>
            <a:r>
              <a:rPr lang="en-GB" sz="2600" dirty="0" smtClean="0"/>
              <a:t>SITE ENTRANCE</a:t>
            </a:r>
            <a:endParaRPr lang="en-GB" sz="2600" dirty="0"/>
          </a:p>
        </p:txBody>
      </p:sp>
      <p:sp>
        <p:nvSpPr>
          <p:cNvPr id="2" name="Rectangle 1"/>
          <p:cNvSpPr/>
          <p:nvPr/>
        </p:nvSpPr>
        <p:spPr>
          <a:xfrm>
            <a:off x="299691" y="6371104"/>
            <a:ext cx="7198388" cy="276999"/>
          </a:xfrm>
          <a:prstGeom prst="rect">
            <a:avLst/>
          </a:prstGeom>
        </p:spPr>
        <p:txBody>
          <a:bodyPr wrap="square">
            <a:spAutoFit/>
          </a:bodyPr>
          <a:lstStyle/>
          <a:p>
            <a:pPr marL="0" indent="0" fontAlgn="auto">
              <a:lnSpc>
                <a:spcPct val="100000"/>
              </a:lnSpc>
              <a:spcBef>
                <a:spcPts val="0"/>
              </a:spcBef>
              <a:spcAft>
                <a:spcPts val="0"/>
              </a:spcAft>
              <a:buFontTx/>
              <a:buNone/>
              <a:defRPr/>
            </a:pPr>
            <a:r>
              <a:rPr lang="en-US" sz="1200" dirty="0" smtClean="0"/>
              <a:t>Note: respondents were not required to complete all sections of the survey</a:t>
            </a:r>
            <a:endParaRPr lang="en-US" sz="1200" dirty="0"/>
          </a:p>
        </p:txBody>
      </p:sp>
      <p:graphicFrame>
        <p:nvGraphicFramePr>
          <p:cNvPr id="6" name="Chart 5"/>
          <p:cNvGraphicFramePr>
            <a:graphicFrameLocks/>
          </p:cNvGraphicFramePr>
          <p:nvPr>
            <p:extLst>
              <p:ext uri="{D42A27DB-BD31-4B8C-83A1-F6EECF244321}">
                <p14:modId xmlns:p14="http://schemas.microsoft.com/office/powerpoint/2010/main" val="235607267"/>
              </p:ext>
            </p:extLst>
          </p:nvPr>
        </p:nvGraphicFramePr>
        <p:xfrm>
          <a:off x="191193" y="1022011"/>
          <a:ext cx="4039985" cy="25727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1921686489"/>
              </p:ext>
            </p:extLst>
          </p:nvPr>
        </p:nvGraphicFramePr>
        <p:xfrm>
          <a:off x="4372494" y="815229"/>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169956832"/>
              </p:ext>
            </p:extLst>
          </p:nvPr>
        </p:nvGraphicFramePr>
        <p:xfrm>
          <a:off x="124691" y="3627904"/>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extLst>
              <p:ext uri="{D42A27DB-BD31-4B8C-83A1-F6EECF244321}">
                <p14:modId xmlns:p14="http://schemas.microsoft.com/office/powerpoint/2010/main" val="1176760988"/>
              </p:ext>
            </p:extLst>
          </p:nvPr>
        </p:nvGraphicFramePr>
        <p:xfrm>
          <a:off x="4572000" y="3624635"/>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37358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97003-24BC-5D43-924C-9EA5E8AB2DAB}"/>
              </a:ext>
            </a:extLst>
          </p:cNvPr>
          <p:cNvSpPr>
            <a:spLocks noGrp="1"/>
          </p:cNvSpPr>
          <p:nvPr>
            <p:ph type="title"/>
          </p:nvPr>
        </p:nvSpPr>
        <p:spPr>
          <a:xfrm>
            <a:off x="623888" y="326572"/>
            <a:ext cx="7886700" cy="491926"/>
          </a:xfrm>
        </p:spPr>
        <p:txBody>
          <a:bodyPr/>
          <a:lstStyle/>
          <a:p>
            <a:r>
              <a:rPr lang="en-GB" sz="2600" dirty="0" smtClean="0"/>
              <a:t>SITE ENTRANCE</a:t>
            </a:r>
            <a:endParaRPr lang="en-GB" sz="2600" dirty="0"/>
          </a:p>
        </p:txBody>
      </p:sp>
      <p:sp>
        <p:nvSpPr>
          <p:cNvPr id="2" name="Rectangle 1"/>
          <p:cNvSpPr/>
          <p:nvPr/>
        </p:nvSpPr>
        <p:spPr>
          <a:xfrm>
            <a:off x="299691" y="6371104"/>
            <a:ext cx="7198388" cy="276999"/>
          </a:xfrm>
          <a:prstGeom prst="rect">
            <a:avLst/>
          </a:prstGeom>
        </p:spPr>
        <p:txBody>
          <a:bodyPr wrap="square">
            <a:spAutoFit/>
          </a:bodyPr>
          <a:lstStyle/>
          <a:p>
            <a:pPr marL="0" indent="0" fontAlgn="auto">
              <a:lnSpc>
                <a:spcPct val="100000"/>
              </a:lnSpc>
              <a:spcBef>
                <a:spcPts val="0"/>
              </a:spcBef>
              <a:spcAft>
                <a:spcPts val="0"/>
              </a:spcAft>
              <a:buFontTx/>
              <a:buNone/>
              <a:defRPr/>
            </a:pPr>
            <a:r>
              <a:rPr lang="en-US" sz="1200" dirty="0" smtClean="0"/>
              <a:t>Note: respondents were not required to complete all sections of the survey</a:t>
            </a:r>
            <a:endParaRPr lang="en-US" sz="1200" dirty="0"/>
          </a:p>
        </p:txBody>
      </p:sp>
      <p:graphicFrame>
        <p:nvGraphicFramePr>
          <p:cNvPr id="6" name="Chart 5"/>
          <p:cNvGraphicFramePr>
            <a:graphicFrameLocks/>
          </p:cNvGraphicFramePr>
          <p:nvPr>
            <p:extLst>
              <p:ext uri="{D42A27DB-BD31-4B8C-83A1-F6EECF244321}">
                <p14:modId xmlns:p14="http://schemas.microsoft.com/office/powerpoint/2010/main" val="235607267"/>
              </p:ext>
            </p:extLst>
          </p:nvPr>
        </p:nvGraphicFramePr>
        <p:xfrm>
          <a:off x="191193" y="1022011"/>
          <a:ext cx="4039985" cy="25727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1221041886"/>
              </p:ext>
            </p:extLst>
          </p:nvPr>
        </p:nvGraphicFramePr>
        <p:xfrm>
          <a:off x="108065" y="894203"/>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2475528820"/>
              </p:ext>
            </p:extLst>
          </p:nvPr>
        </p:nvGraphicFramePr>
        <p:xfrm>
          <a:off x="4567238" y="899018"/>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a:graphicFrameLocks/>
          </p:cNvGraphicFramePr>
          <p:nvPr>
            <p:extLst>
              <p:ext uri="{D42A27DB-BD31-4B8C-83A1-F6EECF244321}">
                <p14:modId xmlns:p14="http://schemas.microsoft.com/office/powerpoint/2010/main" val="2570159121"/>
              </p:ext>
            </p:extLst>
          </p:nvPr>
        </p:nvGraphicFramePr>
        <p:xfrm>
          <a:off x="108065" y="3680005"/>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p:cNvGraphicFramePr>
            <a:graphicFrameLocks/>
          </p:cNvGraphicFramePr>
          <p:nvPr>
            <p:extLst>
              <p:ext uri="{D42A27DB-BD31-4B8C-83A1-F6EECF244321}">
                <p14:modId xmlns:p14="http://schemas.microsoft.com/office/powerpoint/2010/main" val="2369781532"/>
              </p:ext>
            </p:extLst>
          </p:nvPr>
        </p:nvGraphicFramePr>
        <p:xfrm>
          <a:off x="4680065" y="3722738"/>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86272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97003-24BC-5D43-924C-9EA5E8AB2DAB}"/>
              </a:ext>
            </a:extLst>
          </p:cNvPr>
          <p:cNvSpPr>
            <a:spLocks noGrp="1"/>
          </p:cNvSpPr>
          <p:nvPr>
            <p:ph type="title"/>
          </p:nvPr>
        </p:nvSpPr>
        <p:spPr>
          <a:xfrm>
            <a:off x="623888" y="326572"/>
            <a:ext cx="7886700" cy="491926"/>
          </a:xfrm>
        </p:spPr>
        <p:txBody>
          <a:bodyPr/>
          <a:lstStyle/>
          <a:p>
            <a:r>
              <a:rPr lang="en-GB" sz="2600" dirty="0" smtClean="0"/>
              <a:t>PERIMETER ENHANCEMENTS</a:t>
            </a:r>
            <a:endParaRPr lang="en-GB" sz="2600" dirty="0"/>
          </a:p>
        </p:txBody>
      </p:sp>
      <p:sp>
        <p:nvSpPr>
          <p:cNvPr id="2" name="Rectangle 1"/>
          <p:cNvSpPr/>
          <p:nvPr/>
        </p:nvSpPr>
        <p:spPr>
          <a:xfrm>
            <a:off x="299691" y="6371104"/>
            <a:ext cx="7198388" cy="276999"/>
          </a:xfrm>
          <a:prstGeom prst="rect">
            <a:avLst/>
          </a:prstGeom>
        </p:spPr>
        <p:txBody>
          <a:bodyPr wrap="square">
            <a:spAutoFit/>
          </a:bodyPr>
          <a:lstStyle/>
          <a:p>
            <a:pPr marL="0" indent="0" fontAlgn="auto">
              <a:lnSpc>
                <a:spcPct val="100000"/>
              </a:lnSpc>
              <a:spcBef>
                <a:spcPts val="0"/>
              </a:spcBef>
              <a:spcAft>
                <a:spcPts val="0"/>
              </a:spcAft>
              <a:buFontTx/>
              <a:buNone/>
              <a:defRPr/>
            </a:pPr>
            <a:r>
              <a:rPr lang="en-US" sz="1200" dirty="0" smtClean="0"/>
              <a:t>Note: respondents were not required to complete all sections of the survey</a:t>
            </a:r>
            <a:endParaRPr lang="en-US" sz="1200" dirty="0"/>
          </a:p>
        </p:txBody>
      </p:sp>
      <p:graphicFrame>
        <p:nvGraphicFramePr>
          <p:cNvPr id="6" name="Chart 5"/>
          <p:cNvGraphicFramePr>
            <a:graphicFrameLocks/>
          </p:cNvGraphicFramePr>
          <p:nvPr>
            <p:extLst>
              <p:ext uri="{D42A27DB-BD31-4B8C-83A1-F6EECF244321}">
                <p14:modId xmlns:p14="http://schemas.microsoft.com/office/powerpoint/2010/main" val="235607267"/>
              </p:ext>
            </p:extLst>
          </p:nvPr>
        </p:nvGraphicFramePr>
        <p:xfrm>
          <a:off x="191193" y="1022011"/>
          <a:ext cx="4039985" cy="25727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2701302177"/>
              </p:ext>
            </p:extLst>
          </p:nvPr>
        </p:nvGraphicFramePr>
        <p:xfrm>
          <a:off x="91440" y="818498"/>
          <a:ext cx="4239491" cy="26977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extLst>
              <p:ext uri="{D42A27DB-BD31-4B8C-83A1-F6EECF244321}">
                <p14:modId xmlns:p14="http://schemas.microsoft.com/office/powerpoint/2010/main" val="11721285"/>
              </p:ext>
            </p:extLst>
          </p:nvPr>
        </p:nvGraphicFramePr>
        <p:xfrm>
          <a:off x="4330931" y="1022011"/>
          <a:ext cx="4572000" cy="23695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p:cNvGraphicFramePr>
            <a:graphicFrameLocks/>
          </p:cNvGraphicFramePr>
          <p:nvPr>
            <p:extLst>
              <p:ext uri="{D42A27DB-BD31-4B8C-83A1-F6EECF244321}">
                <p14:modId xmlns:p14="http://schemas.microsoft.com/office/powerpoint/2010/main" val="218324956"/>
              </p:ext>
            </p:extLst>
          </p:nvPr>
        </p:nvGraphicFramePr>
        <p:xfrm>
          <a:off x="0" y="3507825"/>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p:cNvGraphicFramePr>
            <a:graphicFrameLocks/>
          </p:cNvGraphicFramePr>
          <p:nvPr>
            <p:extLst>
              <p:ext uri="{D42A27DB-BD31-4B8C-83A1-F6EECF244321}">
                <p14:modId xmlns:p14="http://schemas.microsoft.com/office/powerpoint/2010/main" val="2543831557"/>
              </p:ext>
            </p:extLst>
          </p:nvPr>
        </p:nvGraphicFramePr>
        <p:xfrm>
          <a:off x="4567238" y="3507825"/>
          <a:ext cx="4572000" cy="300087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1883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97003-24BC-5D43-924C-9EA5E8AB2DAB}"/>
              </a:ext>
            </a:extLst>
          </p:cNvPr>
          <p:cNvSpPr>
            <a:spLocks noGrp="1"/>
          </p:cNvSpPr>
          <p:nvPr>
            <p:ph type="title"/>
          </p:nvPr>
        </p:nvSpPr>
        <p:spPr>
          <a:xfrm>
            <a:off x="623888" y="326572"/>
            <a:ext cx="7886700" cy="491926"/>
          </a:xfrm>
        </p:spPr>
        <p:txBody>
          <a:bodyPr/>
          <a:lstStyle/>
          <a:p>
            <a:r>
              <a:rPr lang="en-GB" sz="2600" dirty="0" smtClean="0"/>
              <a:t>PERIMETER ENHANCEMENTS</a:t>
            </a:r>
            <a:endParaRPr lang="en-GB" sz="2600" dirty="0"/>
          </a:p>
        </p:txBody>
      </p:sp>
      <p:sp>
        <p:nvSpPr>
          <p:cNvPr id="2" name="Rectangle 1"/>
          <p:cNvSpPr/>
          <p:nvPr/>
        </p:nvSpPr>
        <p:spPr>
          <a:xfrm>
            <a:off x="299691" y="6371104"/>
            <a:ext cx="7198388" cy="276999"/>
          </a:xfrm>
          <a:prstGeom prst="rect">
            <a:avLst/>
          </a:prstGeom>
        </p:spPr>
        <p:txBody>
          <a:bodyPr wrap="square">
            <a:spAutoFit/>
          </a:bodyPr>
          <a:lstStyle/>
          <a:p>
            <a:pPr marL="0" indent="0" fontAlgn="auto">
              <a:lnSpc>
                <a:spcPct val="100000"/>
              </a:lnSpc>
              <a:spcBef>
                <a:spcPts val="0"/>
              </a:spcBef>
              <a:spcAft>
                <a:spcPts val="0"/>
              </a:spcAft>
              <a:buFontTx/>
              <a:buNone/>
              <a:defRPr/>
            </a:pPr>
            <a:r>
              <a:rPr lang="en-US" sz="1200" dirty="0" smtClean="0"/>
              <a:t>Note: respondents were not required to complete all sections of the survey</a:t>
            </a:r>
            <a:endParaRPr lang="en-US" sz="1200" dirty="0"/>
          </a:p>
        </p:txBody>
      </p:sp>
      <p:graphicFrame>
        <p:nvGraphicFramePr>
          <p:cNvPr id="6" name="Chart 5"/>
          <p:cNvGraphicFramePr>
            <a:graphicFrameLocks/>
          </p:cNvGraphicFramePr>
          <p:nvPr>
            <p:extLst>
              <p:ext uri="{D42A27DB-BD31-4B8C-83A1-F6EECF244321}">
                <p14:modId xmlns:p14="http://schemas.microsoft.com/office/powerpoint/2010/main" val="235607267"/>
              </p:ext>
            </p:extLst>
          </p:nvPr>
        </p:nvGraphicFramePr>
        <p:xfrm>
          <a:off x="191193" y="1022011"/>
          <a:ext cx="4039985" cy="25727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3544773477"/>
              </p:ext>
            </p:extLst>
          </p:nvPr>
        </p:nvGraphicFramePr>
        <p:xfrm>
          <a:off x="191193" y="924337"/>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2489989326"/>
              </p:ext>
            </p:extLst>
          </p:nvPr>
        </p:nvGraphicFramePr>
        <p:xfrm>
          <a:off x="4600705" y="940508"/>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ext uri="{D42A27DB-BD31-4B8C-83A1-F6EECF244321}">
                <p14:modId xmlns:p14="http://schemas.microsoft.com/office/powerpoint/2010/main" val="3803082124"/>
              </p:ext>
            </p:extLst>
          </p:nvPr>
        </p:nvGraphicFramePr>
        <p:xfrm>
          <a:off x="191193" y="3663892"/>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p:cNvSpPr/>
          <p:nvPr/>
        </p:nvSpPr>
        <p:spPr>
          <a:xfrm>
            <a:off x="5203767" y="3812520"/>
            <a:ext cx="3724102" cy="738664"/>
          </a:xfrm>
          <a:prstGeom prst="rect">
            <a:avLst/>
          </a:prstGeom>
        </p:spPr>
        <p:txBody>
          <a:bodyPr wrap="square">
            <a:spAutoFit/>
          </a:bodyPr>
          <a:lstStyle/>
          <a:p>
            <a:r>
              <a:rPr lang="en-GB" sz="1400" i="1" dirty="0" smtClean="0">
                <a:latin typeface="Bookman Old Style" panose="02050604050505020204" pitchFamily="18" charset="0"/>
              </a:rPr>
              <a:t>“The </a:t>
            </a:r>
            <a:r>
              <a:rPr lang="en-GB" sz="1400" i="1" dirty="0">
                <a:latin typeface="Bookman Old Style" panose="02050604050505020204" pitchFamily="18" charset="0"/>
              </a:rPr>
              <a:t>provision of benches towards the south end of the site should be </a:t>
            </a:r>
            <a:r>
              <a:rPr lang="en-GB" sz="1400" i="1" dirty="0" smtClean="0">
                <a:latin typeface="Bookman Old Style" panose="02050604050505020204" pitchFamily="18" charset="0"/>
              </a:rPr>
              <a:t>considered”</a:t>
            </a:r>
            <a:endParaRPr lang="en-GB" sz="1400" i="1" dirty="0">
              <a:latin typeface="Bookman Old Style" panose="02050604050505020204" pitchFamily="18" charset="0"/>
            </a:endParaRPr>
          </a:p>
        </p:txBody>
      </p:sp>
      <p:sp>
        <p:nvSpPr>
          <p:cNvPr id="5" name="Rectangle 4"/>
          <p:cNvSpPr/>
          <p:nvPr/>
        </p:nvSpPr>
        <p:spPr>
          <a:xfrm>
            <a:off x="6172199" y="4865432"/>
            <a:ext cx="2651760" cy="307777"/>
          </a:xfrm>
          <a:prstGeom prst="rect">
            <a:avLst/>
          </a:prstGeom>
        </p:spPr>
        <p:txBody>
          <a:bodyPr wrap="square">
            <a:spAutoFit/>
          </a:bodyPr>
          <a:lstStyle/>
          <a:p>
            <a:r>
              <a:rPr lang="en-GB" sz="1400" i="1" dirty="0" smtClean="0">
                <a:latin typeface="Bookman Old Style" panose="02050604050505020204" pitchFamily="18" charset="0"/>
              </a:rPr>
              <a:t>“We need recycling stations”</a:t>
            </a:r>
            <a:endParaRPr lang="en-GB" sz="1400" i="1" dirty="0">
              <a:latin typeface="Bookman Old Style" panose="02050604050505020204" pitchFamily="18" charset="0"/>
            </a:endParaRPr>
          </a:p>
        </p:txBody>
      </p:sp>
      <p:sp>
        <p:nvSpPr>
          <p:cNvPr id="7" name="Rectangle 6"/>
          <p:cNvSpPr/>
          <p:nvPr/>
        </p:nvSpPr>
        <p:spPr>
          <a:xfrm>
            <a:off x="5240785" y="5433168"/>
            <a:ext cx="3291840" cy="954107"/>
          </a:xfrm>
          <a:prstGeom prst="rect">
            <a:avLst/>
          </a:prstGeom>
        </p:spPr>
        <p:txBody>
          <a:bodyPr wrap="square">
            <a:spAutoFit/>
          </a:bodyPr>
          <a:lstStyle/>
          <a:p>
            <a:r>
              <a:rPr lang="en-GB" sz="1400" i="1" dirty="0" smtClean="0">
                <a:latin typeface="Bookman Old Style" panose="02050604050505020204" pitchFamily="18" charset="0"/>
              </a:rPr>
              <a:t>“Picnic </a:t>
            </a:r>
            <a:r>
              <a:rPr lang="en-GB" sz="1400" i="1" dirty="0">
                <a:latin typeface="Bookman Old Style" panose="02050604050505020204" pitchFamily="18" charset="0"/>
              </a:rPr>
              <a:t>benches should also be outside the enclosed play area to allow people with pets to sit at </a:t>
            </a:r>
            <a:r>
              <a:rPr lang="en-GB" sz="1400" i="1" dirty="0" smtClean="0">
                <a:latin typeface="Bookman Old Style" panose="02050604050505020204" pitchFamily="18" charset="0"/>
              </a:rPr>
              <a:t>them”</a:t>
            </a:r>
            <a:endParaRPr lang="en-GB" sz="1400" i="1" dirty="0">
              <a:latin typeface="Bookman Old Style" panose="02050604050505020204" pitchFamily="18" charset="0"/>
            </a:endParaRPr>
          </a:p>
        </p:txBody>
      </p:sp>
    </p:spTree>
    <p:extLst>
      <p:ext uri="{BB962C8B-B14F-4D97-AF65-F5344CB8AC3E}">
        <p14:creationId xmlns:p14="http://schemas.microsoft.com/office/powerpoint/2010/main" val="558756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97003-24BC-5D43-924C-9EA5E8AB2DAB}"/>
              </a:ext>
            </a:extLst>
          </p:cNvPr>
          <p:cNvSpPr>
            <a:spLocks noGrp="1"/>
          </p:cNvSpPr>
          <p:nvPr>
            <p:ph type="title"/>
          </p:nvPr>
        </p:nvSpPr>
        <p:spPr>
          <a:xfrm>
            <a:off x="623888" y="326572"/>
            <a:ext cx="7886700" cy="491926"/>
          </a:xfrm>
        </p:spPr>
        <p:txBody>
          <a:bodyPr/>
          <a:lstStyle/>
          <a:p>
            <a:r>
              <a:rPr lang="en-GB" sz="2600" dirty="0" smtClean="0"/>
              <a:t>LINK PATH TO GARRISON GROUND</a:t>
            </a:r>
            <a:endParaRPr lang="en-GB" sz="2600" dirty="0"/>
          </a:p>
        </p:txBody>
      </p:sp>
      <p:sp>
        <p:nvSpPr>
          <p:cNvPr id="2" name="Rectangle 1"/>
          <p:cNvSpPr/>
          <p:nvPr/>
        </p:nvSpPr>
        <p:spPr>
          <a:xfrm>
            <a:off x="299691" y="6371104"/>
            <a:ext cx="7198388" cy="276999"/>
          </a:xfrm>
          <a:prstGeom prst="rect">
            <a:avLst/>
          </a:prstGeom>
        </p:spPr>
        <p:txBody>
          <a:bodyPr wrap="square">
            <a:spAutoFit/>
          </a:bodyPr>
          <a:lstStyle/>
          <a:p>
            <a:pPr marL="0" indent="0" fontAlgn="auto">
              <a:lnSpc>
                <a:spcPct val="100000"/>
              </a:lnSpc>
              <a:spcBef>
                <a:spcPts val="0"/>
              </a:spcBef>
              <a:spcAft>
                <a:spcPts val="0"/>
              </a:spcAft>
              <a:buFontTx/>
              <a:buNone/>
              <a:defRPr/>
            </a:pPr>
            <a:r>
              <a:rPr lang="en-US" sz="1200" dirty="0" smtClean="0"/>
              <a:t>Note: respondents were not required to complete all sections of the survey</a:t>
            </a:r>
            <a:endParaRPr lang="en-US" sz="1200" dirty="0"/>
          </a:p>
        </p:txBody>
      </p:sp>
      <p:graphicFrame>
        <p:nvGraphicFramePr>
          <p:cNvPr id="12" name="Chart 11"/>
          <p:cNvGraphicFramePr>
            <a:graphicFrameLocks/>
          </p:cNvGraphicFramePr>
          <p:nvPr>
            <p:extLst>
              <p:ext uri="{D42A27DB-BD31-4B8C-83A1-F6EECF244321}">
                <p14:modId xmlns:p14="http://schemas.microsoft.com/office/powerpoint/2010/main" val="1907242602"/>
              </p:ext>
            </p:extLst>
          </p:nvPr>
        </p:nvGraphicFramePr>
        <p:xfrm>
          <a:off x="116378" y="851601"/>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a:graphicFrameLocks/>
          </p:cNvGraphicFramePr>
          <p:nvPr>
            <p:extLst>
              <p:ext uri="{D42A27DB-BD31-4B8C-83A1-F6EECF244321}">
                <p14:modId xmlns:p14="http://schemas.microsoft.com/office/powerpoint/2010/main" val="1916565032"/>
              </p:ext>
            </p:extLst>
          </p:nvPr>
        </p:nvGraphicFramePr>
        <p:xfrm>
          <a:off x="4567238" y="85160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a:graphicFrameLocks/>
          </p:cNvGraphicFramePr>
          <p:nvPr>
            <p:extLst>
              <p:ext uri="{D42A27DB-BD31-4B8C-83A1-F6EECF244321}">
                <p14:modId xmlns:p14="http://schemas.microsoft.com/office/powerpoint/2010/main" val="4199369110"/>
              </p:ext>
            </p:extLst>
          </p:nvPr>
        </p:nvGraphicFramePr>
        <p:xfrm>
          <a:off x="116378" y="3594801"/>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a:graphicFrameLocks/>
          </p:cNvGraphicFramePr>
          <p:nvPr>
            <p:extLst>
              <p:ext uri="{D42A27DB-BD31-4B8C-83A1-F6EECF244321}">
                <p14:modId xmlns:p14="http://schemas.microsoft.com/office/powerpoint/2010/main" val="841043926"/>
              </p:ext>
            </p:extLst>
          </p:nvPr>
        </p:nvGraphicFramePr>
        <p:xfrm>
          <a:off x="4627808" y="3594801"/>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7522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3128341678"/>
              </p:ext>
            </p:extLst>
          </p:nvPr>
        </p:nvGraphicFramePr>
        <p:xfrm>
          <a:off x="4443151" y="3927007"/>
          <a:ext cx="4106488" cy="2364972"/>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0C197003-24BC-5D43-924C-9EA5E8AB2DAB}"/>
              </a:ext>
            </a:extLst>
          </p:cNvPr>
          <p:cNvSpPr>
            <a:spLocks noGrp="1"/>
          </p:cNvSpPr>
          <p:nvPr>
            <p:ph type="title"/>
          </p:nvPr>
        </p:nvSpPr>
        <p:spPr>
          <a:xfrm>
            <a:off x="623888" y="326572"/>
            <a:ext cx="7886700" cy="491926"/>
          </a:xfrm>
        </p:spPr>
        <p:txBody>
          <a:bodyPr/>
          <a:lstStyle/>
          <a:p>
            <a:r>
              <a:rPr lang="en-GB" sz="2600" dirty="0" smtClean="0"/>
              <a:t>WIDER SITE</a:t>
            </a:r>
            <a:endParaRPr lang="en-GB" sz="2600" dirty="0"/>
          </a:p>
        </p:txBody>
      </p:sp>
      <p:sp>
        <p:nvSpPr>
          <p:cNvPr id="2" name="Rectangle 1"/>
          <p:cNvSpPr/>
          <p:nvPr/>
        </p:nvSpPr>
        <p:spPr>
          <a:xfrm>
            <a:off x="299691" y="6371104"/>
            <a:ext cx="7198388" cy="276999"/>
          </a:xfrm>
          <a:prstGeom prst="rect">
            <a:avLst/>
          </a:prstGeom>
        </p:spPr>
        <p:txBody>
          <a:bodyPr wrap="square">
            <a:spAutoFit/>
          </a:bodyPr>
          <a:lstStyle/>
          <a:p>
            <a:pPr marL="0" indent="0" fontAlgn="auto">
              <a:lnSpc>
                <a:spcPct val="100000"/>
              </a:lnSpc>
              <a:spcBef>
                <a:spcPts val="0"/>
              </a:spcBef>
              <a:spcAft>
                <a:spcPts val="0"/>
              </a:spcAft>
              <a:buFontTx/>
              <a:buNone/>
              <a:defRPr/>
            </a:pPr>
            <a:r>
              <a:rPr lang="en-US" sz="1200" dirty="0" smtClean="0"/>
              <a:t>Note: respondents were not required to complete all sections of the survey</a:t>
            </a:r>
            <a:endParaRPr lang="en-US" sz="1200" dirty="0"/>
          </a:p>
        </p:txBody>
      </p:sp>
      <p:graphicFrame>
        <p:nvGraphicFramePr>
          <p:cNvPr id="11" name="Chart 10"/>
          <p:cNvGraphicFramePr>
            <a:graphicFrameLocks/>
          </p:cNvGraphicFramePr>
          <p:nvPr>
            <p:extLst>
              <p:ext uri="{D42A27DB-BD31-4B8C-83A1-F6EECF244321}">
                <p14:modId xmlns:p14="http://schemas.microsoft.com/office/powerpoint/2010/main" val="445245064"/>
              </p:ext>
            </p:extLst>
          </p:nvPr>
        </p:nvGraphicFramePr>
        <p:xfrm>
          <a:off x="-282633" y="955965"/>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4472246" y="960529"/>
            <a:ext cx="4572000" cy="646331"/>
          </a:xfrm>
          <a:prstGeom prst="rect">
            <a:avLst/>
          </a:prstGeom>
        </p:spPr>
        <p:txBody>
          <a:bodyPr>
            <a:spAutoFit/>
          </a:bodyPr>
          <a:lstStyle/>
          <a:p>
            <a:pPr marL="0" indent="0" fontAlgn="auto">
              <a:lnSpc>
                <a:spcPct val="100000"/>
              </a:lnSpc>
              <a:spcBef>
                <a:spcPts val="0"/>
              </a:spcBef>
              <a:spcAft>
                <a:spcPts val="0"/>
              </a:spcAft>
              <a:buFontTx/>
              <a:buNone/>
              <a:defRPr/>
            </a:pPr>
            <a:r>
              <a:rPr lang="en-US" dirty="0" smtClean="0"/>
              <a:t>We asked the 15 people who did not want the fence removed to tell us their reasons.</a:t>
            </a:r>
            <a:endParaRPr lang="en-US" dirty="0"/>
          </a:p>
        </p:txBody>
      </p:sp>
      <p:graphicFrame>
        <p:nvGraphicFramePr>
          <p:cNvPr id="12" name="Chart 11"/>
          <p:cNvGraphicFramePr>
            <a:graphicFrameLocks/>
          </p:cNvGraphicFramePr>
          <p:nvPr>
            <p:extLst>
              <p:ext uri="{D42A27DB-BD31-4B8C-83A1-F6EECF244321}">
                <p14:modId xmlns:p14="http://schemas.microsoft.com/office/powerpoint/2010/main" val="3233440067"/>
              </p:ext>
            </p:extLst>
          </p:nvPr>
        </p:nvGraphicFramePr>
        <p:xfrm>
          <a:off x="4193770" y="1694858"/>
          <a:ext cx="4605251" cy="20043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ext uri="{D42A27DB-BD31-4B8C-83A1-F6EECF244321}">
                <p14:modId xmlns:p14="http://schemas.microsoft.com/office/powerpoint/2010/main" val="1684078245"/>
              </p:ext>
            </p:extLst>
          </p:nvPr>
        </p:nvGraphicFramePr>
        <p:xfrm>
          <a:off x="0" y="3778289"/>
          <a:ext cx="4019203" cy="251369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36197569"/>
      </p:ext>
    </p:extLst>
  </p:cSld>
  <p:clrMapOvr>
    <a:masterClrMapping/>
  </p:clrMapOvr>
</p:sld>
</file>

<file path=ppt/theme/theme1.xml><?xml version="1.0" encoding="utf-8"?>
<a:theme xmlns:a="http://schemas.openxmlformats.org/drawingml/2006/main" name="1_Title and Back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9A93FAD-4F30-774A-A8B6-55AB5E46AAA1}" vid="{FD38E099-FD1A-9D45-97B2-B33D5BC0A1BC}"/>
    </a:ext>
  </a:extLst>
</a:theme>
</file>

<file path=ppt/theme/theme2.xml><?xml version="1.0" encoding="utf-8"?>
<a:theme xmlns:a="http://schemas.openxmlformats.org/drawingml/2006/main" name="2_Title and Back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9A93FAD-4F30-774A-A8B6-55AB5E46AAA1}" vid="{FD38E099-FD1A-9D45-97B2-B33D5BC0A1BC}"/>
    </a:ext>
  </a:extLst>
</a:theme>
</file>

<file path=ppt/theme/theme3.xml><?xml version="1.0" encoding="utf-8"?>
<a:theme xmlns:a="http://schemas.openxmlformats.org/drawingml/2006/main" name="Content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9A93FAD-4F30-774A-A8B6-55AB5E46AAA1}" vid="{FD38E099-FD1A-9D45-97B2-B33D5BC0A1BC}"/>
    </a:ext>
  </a:extLst>
</a:theme>
</file>

<file path=ppt/theme/theme4.xml><?xml version="1.0" encoding="utf-8"?>
<a:theme xmlns:a="http://schemas.openxmlformats.org/drawingml/2006/main" name="3_Content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9A93FAD-4F30-774A-A8B6-55AB5E46AAA1}" vid="{FD38E099-FD1A-9D45-97B2-B33D5BC0A1BC}"/>
    </a:ext>
  </a:extLst>
</a:theme>
</file>

<file path=ppt/theme/theme5.xml><?xml version="1.0" encoding="utf-8"?>
<a:theme xmlns:a="http://schemas.openxmlformats.org/drawingml/2006/main" name="1_Content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9A93FAD-4F30-774A-A8B6-55AB5E46AAA1}" vid="{FD38E099-FD1A-9D45-97B2-B33D5BC0A1BC}"/>
    </a:ext>
  </a:extLst>
</a:theme>
</file>

<file path=ppt/theme/theme6.xml><?xml version="1.0" encoding="utf-8"?>
<a:theme xmlns:a="http://schemas.openxmlformats.org/drawingml/2006/main" name="2_Content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9A93FAD-4F30-774A-A8B6-55AB5E46AAA1}" vid="{FD38E099-FD1A-9D45-97B2-B33D5BC0A1B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61cfb27-4a71-4ea0-bec9-881420129822">
      <Value>462</Value>
    </TaxCatchAll>
    <TaxKeywordTaxHTField xmlns="561cfb27-4a71-4ea0-bec9-881420129822">
      <Terms xmlns="http://schemas.microsoft.com/office/infopath/2007/PartnerControls"/>
    </TaxKeywordTaxHTField>
    <Financial_x0020_Year xmlns="561cfb27-4a71-4ea0-bec9-881420129822" xsi:nil="true"/>
    <LOST_x0020_Site_x0020_Play_x0020_Area xmlns="561cfb27-4a71-4ea0-bec9-881420129822">Yes</LOST_x0020_Site_x0020_Play_x0020_Area>
    <Parish_x0020_or_x0020_Ward xmlns="561cfb27-4a71-4ea0-bec9-881420129822" xsi:nil="true"/>
    <Property_x0020_Number xmlns="561cfb27-4a71-4ea0-bec9-881420129822">King George 5th Ground</Property_x0020_Number>
    <_dlc_DocIdPersistId xmlns="561cfb27-4a71-4ea0-bec9-881420129822" xsi:nil="true"/>
    <LOST_x0020_On-Site_x0020_Land_x0020_Transfer xmlns="561cfb27-4a71-4ea0-bec9-881420129822">No</LOST_x0020_On-Site_x0020_Land_x0020_Transfer>
    <UPRN xmlns="561cfb27-4a71-4ea0-bec9-881420129822" xsi:nil="true"/>
    <Post_x0020_Code xmlns="561cfb27-4a71-4ea0-bec9-881420129822" xsi:nil="true"/>
    <Original_x0020_Document_x0020_Date xmlns="561cfb27-4a71-4ea0-bec9-881420129822">2021-03-30T07:18:43+00:00</Original_x0020_Document_x0020_Date>
    <LOST_x0020_Site_x0020_Primary_x0020_Designation xmlns="561cfb27-4a71-4ea0-bec9-881420129822" xsi:nil="true"/>
    <LOST_x0020_Site_x0020_Type xmlns="561cfb27-4a71-4ea0-bec9-881420129822">Open Space</LOST_x0020_Site_x0020_Type>
    <LOST_x0020_Site_x0020_Status xmlns="561cfb27-4a71-4ea0-bec9-881420129822">Active</LOST_x0020_Site_x0020_Status>
    <p2458a69962b49b89ec5b361c0431cbd xmlns="561cfb27-4a71-4ea0-bec9-881420129822">
      <Terms xmlns="http://schemas.microsoft.com/office/infopath/2007/PartnerControls">
        <TermInfo xmlns="http://schemas.microsoft.com/office/infopath/2007/PartnerControls">
          <TermName xmlns="http://schemas.microsoft.com/office/infopath/2007/PartnerControls">Consultation</TermName>
          <TermId xmlns="http://schemas.microsoft.com/office/infopath/2007/PartnerControls">cec1ee7e-f6f6-4818-9698-f30034f62c5b</TermId>
        </TermInfo>
      </Terms>
    </p2458a69962b49b89ec5b361c0431cbd>
    <LOST_x0020_Site_x0020_Work_x0020_Area xmlns="561cfb27-4a71-4ea0-bec9-881420129822">Open Spaces</LOST_x0020_Site_x0020_Work_x0020_Area>
    <Property_x0020_Street xmlns="561cfb27-4a71-4ea0-bec9-881420129822">Milland Road</Property_x0020_Street>
    <_dlc_DocId xmlns="561cfb27-4a71-4ea0-bec9-881420129822">F5F755R7T2VE-48738560-6696</_dlc_DocId>
    <_dlc_DocIdUrl xmlns="561cfb27-4a71-4ea0-bec9-881420129822">
      <Url>http://sharepoint/sites/builtenvironment/_layouts/15/DocIdRedir.aspx?ID=F5F755R7T2VE-48738560-6696</Url>
      <Description>F5F755R7T2VE-48738560-6696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LOST Site" ma:contentTypeID="0x0101007BA60C99B74DAF4E8C997C46D7B557E20D0015C3D21856E8C4499E784F83072E2D04" ma:contentTypeVersion="34" ma:contentTypeDescription="" ma:contentTypeScope="" ma:versionID="23c2313b57dcaefcb04948b7a5c8f036">
  <xsd:schema xmlns:xsd="http://www.w3.org/2001/XMLSchema" xmlns:xs="http://www.w3.org/2001/XMLSchema" xmlns:p="http://schemas.microsoft.com/office/2006/metadata/properties" xmlns:ns2="561cfb27-4a71-4ea0-bec9-881420129822" targetNamespace="http://schemas.microsoft.com/office/2006/metadata/properties" ma:root="true" ma:fieldsID="721af54882c453ec03084ed3d2df927a" ns2:_="">
    <xsd:import namespace="561cfb27-4a71-4ea0-bec9-881420129822"/>
    <xsd:element name="properties">
      <xsd:complexType>
        <xsd:sequence>
          <xsd:element name="documentManagement">
            <xsd:complexType>
              <xsd:all>
                <xsd:element ref="ns2:TaxCatchAll" minOccurs="0"/>
                <xsd:element ref="ns2:TaxCatchAllLabel" minOccurs="0"/>
                <xsd:element ref="ns2:TaxKeywordTaxHTField" minOccurs="0"/>
                <xsd:element ref="ns2:Original_x0020_Document_x0020_Date" minOccurs="0"/>
                <xsd:element ref="ns2:p2458a69962b49b89ec5b361c0431cbd" minOccurs="0"/>
                <xsd:element ref="ns2:LOST_x0020_Site_x0020_Work_x0020_Area"/>
                <xsd:element ref="ns2:Financial_x0020_Year" minOccurs="0"/>
                <xsd:element ref="ns2:UPRN" minOccurs="0"/>
                <xsd:element ref="ns2:LOST_x0020_Site_x0020_Type" minOccurs="0"/>
                <xsd:element ref="ns2:LOST_x0020_On-Site_x0020_Land_x0020_Transfer" minOccurs="0"/>
                <xsd:element ref="ns2:LOST_x0020_Site_x0020_Status" minOccurs="0"/>
                <xsd:element ref="ns2:Post_x0020_Code" minOccurs="0"/>
                <xsd:element ref="ns2:LOST_x0020_Site_x0020_Primary_x0020_Designation" minOccurs="0"/>
                <xsd:element ref="ns2:Property_x0020_Street" minOccurs="0"/>
                <xsd:element ref="ns2:LOST_x0020_Site_x0020_Play_x0020_Area" minOccurs="0"/>
                <xsd:element ref="ns2:Property_x0020_Number" minOccurs="0"/>
                <xsd:element ref="ns2:Parish_x0020_or_x0020_Ward"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1cfb27-4a71-4ea0-bec9-881420129822"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7a8356af-987d-4527-954f-810c982e5613}" ma:internalName="TaxCatchAll" ma:readOnly="false" ma:showField="CatchAllData" ma:web="561cfb27-4a71-4ea0-bec9-881420129822">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7a8356af-987d-4527-954f-810c982e5613}" ma:internalName="TaxCatchAllLabel" ma:readOnly="true" ma:showField="CatchAllDataLabel" ma:web="561cfb27-4a71-4ea0-bec9-881420129822">
      <xsd:complexType>
        <xsd:complexContent>
          <xsd:extension base="dms:MultiChoiceLookup">
            <xsd:sequence>
              <xsd:element name="Value" type="dms:Lookup" maxOccurs="unbounded" minOccurs="0" nillable="true"/>
            </xsd:sequence>
          </xsd:extension>
        </xsd:complexContent>
      </xsd:complexType>
    </xsd:element>
    <xsd:element name="TaxKeywordTaxHTField" ma:index="10" nillable="true" ma:taxonomy="true" ma:internalName="TaxKeywordTaxHTField" ma:taxonomyFieldName="TaxKeyword" ma:displayName="Reference" ma:readOnly="false" ma:fieldId="{23f27201-bee3-471e-b2e7-b64fd8b7ca38}" ma:taxonomyMulti="true" ma:sspId="e64b0df6-c67a-4e60-92fc-ee34611ae5bc" ma:termSetId="00000000-0000-0000-0000-000000000000" ma:anchorId="00000000-0000-0000-0000-000000000000" ma:open="true" ma:isKeyword="true">
      <xsd:complexType>
        <xsd:sequence>
          <xsd:element ref="pc:Terms" minOccurs="0" maxOccurs="1"/>
        </xsd:sequence>
      </xsd:complexType>
    </xsd:element>
    <xsd:element name="Original_x0020_Document_x0020_Date" ma:index="12" nillable="true" ma:displayName="Original Document Date" ma:default="[today]" ma:format="DateOnly" ma:internalName="Original_x0020_Document_x0020_Date" ma:readOnly="false">
      <xsd:simpleType>
        <xsd:restriction base="dms:DateTime"/>
      </xsd:simpleType>
    </xsd:element>
    <xsd:element name="p2458a69962b49b89ec5b361c0431cbd" ma:index="13" ma:taxonomy="true" ma:internalName="p2458a69962b49b89ec5b361c0431cbd" ma:taxonomyFieldName="LOST_x0020_Site_x0020_Category" ma:displayName="LOST Site Category" ma:readOnly="false" ma:fieldId="{92458a69-962b-49b8-9ec5-b361c0431cbd}" ma:sspId="e64b0df6-c67a-4e60-92fc-ee34611ae5bc" ma:termSetId="e90d4dca-d20b-466a-985c-05bdced3e93c" ma:anchorId="abf19e38-6dac-4fcd-9d47-4a976e8837e4" ma:open="false" ma:isKeyword="false">
      <xsd:complexType>
        <xsd:sequence>
          <xsd:element ref="pc:Terms" minOccurs="0" maxOccurs="1"/>
        </xsd:sequence>
      </xsd:complexType>
    </xsd:element>
    <xsd:element name="LOST_x0020_Site_x0020_Work_x0020_Area" ma:index="15" ma:displayName="LOST Site Work Area" ma:format="Dropdown" ma:internalName="LOST_x0020_Site_x0020_Work_x0020_Area" ma:readOnly="false">
      <xsd:simpleType>
        <xsd:restriction base="dms:Choice">
          <xsd:enumeration value="Biodiversity"/>
          <xsd:enumeration value="Cemeteries"/>
          <xsd:enumeration value="Events"/>
          <xsd:enumeration value="Landscape"/>
          <xsd:enumeration value="On-Site Land Transfers"/>
          <xsd:enumeration value="Open Spaces"/>
          <xsd:enumeration value="Play Areas"/>
          <xsd:enumeration value="Projects"/>
          <xsd:enumeration value="Sponsorship or Memorial"/>
          <xsd:enumeration value="Trees"/>
        </xsd:restriction>
      </xsd:simpleType>
    </xsd:element>
    <xsd:element name="Financial_x0020_Year" ma:index="16" nillable="true" ma:displayName="Financial Year" ma:format="Dropdown" ma:internalName="Financial_x0020_Year" ma:readOnly="false">
      <xsd:simpleType>
        <xsd:restriction base="dms:Choice">
          <xsd:enumeration value="2020-2021"/>
          <xsd:enumeration value="2019-2020"/>
          <xsd:enumeration value="2018-2019"/>
          <xsd:enumeration value="2017-2018"/>
          <xsd:enumeration value="2016-2017"/>
          <xsd:enumeration value="2015-2016"/>
          <xsd:enumeration value="2014-2015"/>
          <xsd:enumeration value="2013-2014"/>
          <xsd:enumeration value="2012-2013"/>
          <xsd:enumeration value="2011-2012"/>
          <xsd:enumeration value="2010-2011"/>
          <xsd:enumeration value="2009-2010"/>
        </xsd:restriction>
      </xsd:simpleType>
    </xsd:element>
    <xsd:element name="UPRN" ma:index="17" nillable="true" ma:displayName="UPRN" ma:hidden="true" ma:internalName="UPRN" ma:readOnly="false">
      <xsd:simpleType>
        <xsd:restriction base="dms:Text">
          <xsd:maxLength value="255"/>
        </xsd:restriction>
      </xsd:simpleType>
    </xsd:element>
    <xsd:element name="LOST_x0020_Site_x0020_Type" ma:index="18" nillable="true" ma:displayName="LOST Site Type" ma:description="LOST Site Type" ma:format="Dropdown" ma:internalName="LOST_x0020_Site_x0020_Type" ma:readOnly="false">
      <xsd:simpleType>
        <xsd:restriction base="dms:Choice">
          <xsd:enumeration value="Cemetery"/>
          <xsd:enumeration value="Ecological"/>
          <xsd:enumeration value="Landscape"/>
          <xsd:enumeration value="Multi-Site"/>
          <xsd:enumeration value="Open Space"/>
          <xsd:enumeration value="Roundabout"/>
          <xsd:enumeration value="Sports Pitch"/>
        </xsd:restriction>
      </xsd:simpleType>
    </xsd:element>
    <xsd:element name="LOST_x0020_On-Site_x0020_Land_x0020_Transfer" ma:index="19" nillable="true" ma:displayName="LOST On-Site Land Transfer" ma:format="Dropdown" ma:hidden="true" ma:internalName="LOST_x0020_On_x002d_Site_x0020_Land_x0020_Transfer" ma:readOnly="false">
      <xsd:simpleType>
        <xsd:restriction base="dms:Choice">
          <xsd:enumeration value="Yes"/>
          <xsd:enumeration value="No"/>
        </xsd:restriction>
      </xsd:simpleType>
    </xsd:element>
    <xsd:element name="LOST_x0020_Site_x0020_Status" ma:index="20" nillable="true" ma:displayName="LOST Site Status" ma:format="Dropdown" ma:hidden="true" ma:internalName="LOST_x0020_Site_x0020_Status" ma:readOnly="false">
      <xsd:simpleType>
        <xsd:restriction base="dms:Choice">
          <xsd:enumeration value="Active"/>
          <xsd:enumeration value="Inactive"/>
          <xsd:enumeration value="Pending"/>
        </xsd:restriction>
      </xsd:simpleType>
    </xsd:element>
    <xsd:element name="Post_x0020_Code" ma:index="21" nillable="true" ma:displayName="Post Code" ma:hidden="true" ma:internalName="Post_x0020_Code" ma:readOnly="false">
      <xsd:simpleType>
        <xsd:restriction base="dms:Text">
          <xsd:maxLength value="255"/>
        </xsd:restriction>
      </xsd:simpleType>
    </xsd:element>
    <xsd:element name="LOST_x0020_Site_x0020_Primary_x0020_Designation" ma:index="22" nillable="true" ma:displayName="LOST Site Primary Designation" ma:format="Dropdown" ma:hidden="true" ma:internalName="LOST_x0020_Site_x0020_Primary_x0020_Designation" ma:readOnly="false">
      <xsd:simpleType>
        <xsd:restriction base="dms:Choice">
          <xsd:enumeration value="SAC"/>
          <xsd:enumeration value="SPA"/>
          <xsd:enumeration value="SSSI"/>
          <xsd:enumeration value="NNR"/>
          <xsd:enumeration value="LNR"/>
          <xsd:enumeration value="SINC"/>
        </xsd:restriction>
      </xsd:simpleType>
    </xsd:element>
    <xsd:element name="Property_x0020_Street" ma:index="23" nillable="true" ma:displayName="Property Street" ma:hidden="true" ma:internalName="Property_x0020_Street" ma:readOnly="false">
      <xsd:simpleType>
        <xsd:restriction base="dms:Text">
          <xsd:maxLength value="255"/>
        </xsd:restriction>
      </xsd:simpleType>
    </xsd:element>
    <xsd:element name="LOST_x0020_Site_x0020_Play_x0020_Area" ma:index="24" nillable="true" ma:displayName="LOST Site Play Area" ma:format="Dropdown" ma:hidden="true" ma:internalName="LOST_x0020_Site_x0020_Play_x0020_Area" ma:readOnly="false">
      <xsd:simpleType>
        <xsd:restriction base="dms:Choice">
          <xsd:enumeration value="Yes"/>
          <xsd:enumeration value="No"/>
        </xsd:restriction>
      </xsd:simpleType>
    </xsd:element>
    <xsd:element name="Property_x0020_Number" ma:index="25" nillable="true" ma:displayName="Property Number" ma:hidden="true" ma:internalName="Property_x0020_Number" ma:readOnly="false">
      <xsd:simpleType>
        <xsd:restriction base="dms:Text">
          <xsd:maxLength value="255"/>
        </xsd:restriction>
      </xsd:simpleType>
    </xsd:element>
    <xsd:element name="Parish_x0020_or_x0020_Ward" ma:index="26" nillable="true" ma:displayName="Parish or Ward" ma:format="Dropdown" ma:hidden="true" ma:internalName="Parish_x0020_or_x0020_Ward" ma:readOnly="false">
      <xsd:simpleType>
        <xsd:restriction base="dms:Choice">
          <xsd:enumeration value="All"/>
          <xsd:enumeration value="Badger Farm"/>
          <xsd:enumeration value="Beauworth"/>
          <xsd:enumeration value="Bighton"/>
          <xsd:enumeration value="Bishops Sutton"/>
          <xsd:enumeration value="Bishops Waltham"/>
          <xsd:enumeration value="Boarhunt"/>
          <xsd:enumeration value="Bramdean and Hinton Ampner"/>
          <xsd:enumeration value="Cheriton"/>
          <xsd:enumeration value="Chilcomb"/>
          <xsd:enumeration value="Colden Common"/>
          <xsd:enumeration value="Compton and Shawford"/>
          <xsd:enumeration value="Corhampton and Meonstoke"/>
          <xsd:enumeration value="Crawley"/>
          <xsd:enumeration value="Curdridge"/>
          <xsd:enumeration value="Denmead"/>
          <xsd:enumeration value="Droxford"/>
          <xsd:enumeration value="Durley"/>
          <xsd:enumeration value="Exton"/>
          <xsd:enumeration value="Hambledon"/>
          <xsd:enumeration value="Headbourne Worthy"/>
          <xsd:enumeration value="Hursley"/>
          <xsd:enumeration value="Itchen Stoke and Ovington"/>
          <xsd:enumeration value="Itchen Valley"/>
          <xsd:enumeration value="Kilmeston"/>
          <xsd:enumeration value="Kings Worthy"/>
          <xsd:enumeration value="Littleton and Harestock"/>
          <xsd:enumeration value="Micheldever"/>
          <xsd:enumeration value="New Alresford"/>
          <xsd:enumeration value="Northington"/>
          <xsd:enumeration value="Old Alresford"/>
          <xsd:enumeration value="Olivers Battery"/>
          <xsd:enumeration value="Otterbourne"/>
          <xsd:enumeration value="Owslebury"/>
          <xsd:enumeration value="Shedfield"/>
          <xsd:enumeration value="Soberton"/>
          <xsd:enumeration value="South Wonston"/>
          <xsd:enumeration value="Southwick and Widley"/>
          <xsd:enumeration value="Sparsholt"/>
          <xsd:enumeration value="Swanmore"/>
          <xsd:enumeration value="Tichborne"/>
          <xsd:enumeration value="Twyford"/>
          <xsd:enumeration value="Upham"/>
          <xsd:enumeration value="Warnford"/>
          <xsd:enumeration value="West Meon"/>
          <xsd:enumeration value="Whiteley"/>
          <xsd:enumeration value="Wickham"/>
          <xsd:enumeration value="Winchester City"/>
          <xsd:enumeration value="Wonston"/>
          <xsd:enumeration value="Various"/>
          <xsd:enumeration value="SDNPA"/>
          <xsd:enumeration value="Other Authorities"/>
        </xsd:restriction>
      </xsd:simpleType>
    </xsd:element>
    <xsd:element name="_dlc_DocId" ma:index="27" nillable="true" ma:displayName="Document ID Value" ma:description="The value of the document ID assigned to this item." ma:internalName="_dlc_DocId" ma:readOnly="true">
      <xsd:simpleType>
        <xsd:restriction base="dms:Text"/>
      </xsd:simpleType>
    </xsd:element>
    <xsd:element name="_dlc_DocIdUrl" ma:index="2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9" nillable="true" ma:displayName="Persist ID" ma:description="Keep ID on add." ma:hidden="true" ma:internalName="_dlc_DocIdPersistId" ma:readOnly="false">
      <xsd:simpleType>
        <xsd:restriction base="dms:Boolean"/>
      </xsd:simpleType>
    </xsd:element>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customXsn xmlns="http://schemas.microsoft.com/office/2006/metadata/customXsn">
  <xsnLocation/>
  <cached>True</cached>
  <openByDefault>True</openByDefault>
  <xsnScope/>
</customXsn>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file>

<file path=customXml/itemProps1.xml><?xml version="1.0" encoding="utf-8"?>
<ds:datastoreItem xmlns:ds="http://schemas.openxmlformats.org/officeDocument/2006/customXml" ds:itemID="{6F787E78-F578-41DE-AD25-B5E4A724AD6B}">
  <ds:schemaRefs>
    <ds:schemaRef ds:uri="http://purl.org/dc/dcmitype/"/>
    <ds:schemaRef ds:uri="561cfb27-4a71-4ea0-bec9-881420129822"/>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8F3C11A-C521-4453-B58A-04640AC94E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1cfb27-4a71-4ea0-bec9-8814201298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250A79-BF7E-4411-B233-F57B6E807F6B}">
  <ds:schemaRefs>
    <ds:schemaRef ds:uri="http://schemas.microsoft.com/office/2006/metadata/customXsn"/>
  </ds:schemaRefs>
</ds:datastoreItem>
</file>

<file path=customXml/itemProps4.xml><?xml version="1.0" encoding="utf-8"?>
<ds:datastoreItem xmlns:ds="http://schemas.openxmlformats.org/officeDocument/2006/customXml" ds:itemID="{0B0ADFB3-81E3-4E7F-966B-54B0E50579D1}">
  <ds:schemaRefs>
    <ds:schemaRef ds:uri="http://schemas.microsoft.com/sharepoint/events"/>
  </ds:schemaRefs>
</ds:datastoreItem>
</file>

<file path=customXml/itemProps5.xml><?xml version="1.0" encoding="utf-8"?>
<ds:datastoreItem xmlns:ds="http://schemas.openxmlformats.org/officeDocument/2006/customXml" ds:itemID="{1059B72C-ECAD-4767-AFAB-F0808A699A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Custom Design</Template>
  <TotalTime>322</TotalTime>
  <Words>1051</Words>
  <Application>Microsoft Office PowerPoint</Application>
  <PresentationFormat>On-screen Show (4:3)</PresentationFormat>
  <Paragraphs>119</Paragraphs>
  <Slides>16</Slides>
  <Notes>0</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16</vt:i4>
      </vt:variant>
    </vt:vector>
  </HeadingPairs>
  <TitlesOfParts>
    <vt:vector size="26" baseType="lpstr">
      <vt:lpstr>Arial</vt:lpstr>
      <vt:lpstr>Bookman Old Style</vt:lpstr>
      <vt:lpstr>Calibri</vt:lpstr>
      <vt:lpstr>Calibri Light</vt:lpstr>
      <vt:lpstr>1_Title and Back page</vt:lpstr>
      <vt:lpstr>2_Title and Back page</vt:lpstr>
      <vt:lpstr>Content page</vt:lpstr>
      <vt:lpstr>3_Content page</vt:lpstr>
      <vt:lpstr>1_Content page</vt:lpstr>
      <vt:lpstr>2_Content page</vt:lpstr>
      <vt:lpstr>Results of KGV Park Plan Public Consultation March 2021</vt:lpstr>
      <vt:lpstr>PUBLIC CONSULTATION</vt:lpstr>
      <vt:lpstr>DEMOGRAPHIC INFORMATION</vt:lpstr>
      <vt:lpstr>SITE ENTRANCE</vt:lpstr>
      <vt:lpstr>SITE ENTRANCE</vt:lpstr>
      <vt:lpstr>PERIMETER ENHANCEMENTS</vt:lpstr>
      <vt:lpstr>PERIMETER ENHANCEMENTS</vt:lpstr>
      <vt:lpstr>LINK PATH TO GARRISON GROUND</vt:lpstr>
      <vt:lpstr>WIDER SITE</vt:lpstr>
      <vt:lpstr>PLAY AREA</vt:lpstr>
      <vt:lpstr>PLAY AREA</vt:lpstr>
      <vt:lpstr>SKATE PARK</vt:lpstr>
      <vt:lpstr>SKATE PARK</vt:lpstr>
      <vt:lpstr>PAVILION</vt:lpstr>
      <vt:lpstr>PAVILION</vt:lpstr>
      <vt:lpstr>Summary and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keywords/>
  <cp:lastModifiedBy>Susan Lord</cp:lastModifiedBy>
  <cp:revision>65</cp:revision>
  <cp:lastPrinted>2019-05-10T14:45:27Z</cp:lastPrinted>
  <dcterms:created xsi:type="dcterms:W3CDTF">2018-09-25T14:32:07Z</dcterms:created>
  <dcterms:modified xsi:type="dcterms:W3CDTF">2021-04-01T08:50:27Z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0x0101007BA60C99B74DAF4E8C997C46D7B557E20D0015C3D21856E8C4499E784F83072E2D04</vt:lpwstr>
  </property>
  <property fmtid="{D5CDD505-2E9C-101B-9397-08002B2CF9AE}" pid="3" name="_dlc_DocIdItemGuid">
    <vt:lpwstr>96eaa45b-ddea-4088-a533-e38452597d7f</vt:lpwstr>
  </property>
  <property fmtid="{D5CDD505-2E9C-101B-9397-08002B2CF9AE}" pid="4" name="Reference">
    <vt:lpwstr/>
  </property>
  <property fmtid="{D5CDD505-2E9C-101B-9397-08002B2CF9AE}" pid="5" name="TaxKeyword">
    <vt:lpwstr/>
  </property>
  <property fmtid="{D5CDD505-2E9C-101B-9397-08002B2CF9AE}" pid="6" name="LOST Site Category">
    <vt:lpwstr>462;#Consultation|cec1ee7e-f6f6-4818-9698-f30034f62c5b</vt:lpwstr>
  </property>
</Properties>
</file>