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13" r:id="rId5"/>
    <p:sldMasterId id="2147483673" r:id="rId6"/>
    <p:sldMasterId id="2147483715" r:id="rId7"/>
    <p:sldMasterId id="2147483696" r:id="rId8"/>
    <p:sldMasterId id="2147483704" r:id="rId9"/>
  </p:sldMasterIdLst>
  <p:notesMasterIdLst>
    <p:notesMasterId r:id="rId28"/>
  </p:notesMasterIdLst>
  <p:sldIdLst>
    <p:sldId id="259" r:id="rId10"/>
    <p:sldId id="278" r:id="rId11"/>
    <p:sldId id="279" r:id="rId12"/>
    <p:sldId id="277" r:id="rId13"/>
    <p:sldId id="264" r:id="rId14"/>
    <p:sldId id="266" r:id="rId15"/>
    <p:sldId id="267" r:id="rId16"/>
    <p:sldId id="268" r:id="rId17"/>
    <p:sldId id="270" r:id="rId18"/>
    <p:sldId id="271" r:id="rId19"/>
    <p:sldId id="282" r:id="rId20"/>
    <p:sldId id="275" r:id="rId21"/>
    <p:sldId id="272" r:id="rId22"/>
    <p:sldId id="273" r:id="rId23"/>
    <p:sldId id="274" r:id="rId24"/>
    <p:sldId id="280" r:id="rId25"/>
    <p:sldId id="283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A"/>
    <a:srgbClr val="7D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4FB002-FAF6-744A-B6DB-734EEB543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2B20E-1835-C74C-8918-19B587FA91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D34BED-F57F-B34F-89A5-B39DAD5CA000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E894C1-D729-B64F-8355-D9C9ACC45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A2A258-A2B7-FE47-8596-7AB5B25D9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4529-79ED-2E43-9CBD-7A90FEB6DF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CF09D-3724-8F47-840B-F07E8B1EB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0E1B61-40EE-6C48-91D4-53B5C88A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6AC4C-E27B-BB4F-8706-7B3EDE9C1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95" y="245254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58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22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2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6300" y="1103313"/>
            <a:ext cx="7607300" cy="40433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08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  <a:lvl2pPr marL="685800" indent="-228600">
              <a:buFontTx/>
              <a:buBlip>
                <a:blip r:embed="rId2"/>
              </a:buBlip>
              <a:defRPr sz="22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6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39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296" y="407844"/>
            <a:ext cx="7886700" cy="728229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C43FA-7CC5-B042-AAF7-79B487A80BA9}"/>
              </a:ext>
            </a:extLst>
          </p:cNvPr>
          <p:cNvSpPr txBox="1"/>
          <p:nvPr userDrawn="1"/>
        </p:nvSpPr>
        <p:spPr>
          <a:xfrm>
            <a:off x="424296" y="1243986"/>
            <a:ext cx="625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You can use a grey background with white skyline and white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0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982"/>
          </a:xfrm>
          <a:prstGeom prst="rect">
            <a:avLst/>
          </a:prstGeo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777"/>
            <a:ext cx="7886700" cy="49891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377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152073"/>
            <a:ext cx="7886700" cy="1176359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51263"/>
            <a:ext cx="7886700" cy="148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81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21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150" y="22828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2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6300" y="1103313"/>
            <a:ext cx="7607300" cy="40433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390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6AC4C-E27B-BB4F-8706-7B3EDE9C1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95" y="245254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89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05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604" y="426316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C43FA-7CC5-B042-AAF7-79B487A80BA9}"/>
              </a:ext>
            </a:extLst>
          </p:cNvPr>
          <p:cNvSpPr txBox="1"/>
          <p:nvPr userDrawn="1"/>
        </p:nvSpPr>
        <p:spPr>
          <a:xfrm>
            <a:off x="553604" y="1428713"/>
            <a:ext cx="457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You can use a grey background with white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982"/>
          </a:xfrm>
          <a:prstGeom prst="rect">
            <a:avLst/>
          </a:prstGeo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777"/>
            <a:ext cx="7886700" cy="49891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629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10732"/>
            <a:ext cx="7886700" cy="1917700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51263"/>
            <a:ext cx="7886700" cy="148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2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11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150" y="22828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66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6300" y="1103313"/>
            <a:ext cx="7607300" cy="40433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64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6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982"/>
          </a:xfrm>
          <a:prstGeom prst="rect">
            <a:avLst/>
          </a:prstGeom>
        </p:spPr>
        <p:txBody>
          <a:bodyPr/>
          <a:lstStyle>
            <a:lvl1pPr>
              <a:defRPr sz="2800" b="1" i="0" cap="all" baseline="0">
                <a:solidFill>
                  <a:srgbClr val="80224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777"/>
            <a:ext cx="7886700" cy="49891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61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10732"/>
            <a:ext cx="7886700" cy="1917700"/>
          </a:xfrm>
          <a:prstGeom prst="rect">
            <a:avLst/>
          </a:prstGeom>
        </p:spPr>
        <p:txBody>
          <a:bodyPr anchor="b"/>
          <a:lstStyle>
            <a:lvl1pPr>
              <a:defRPr sz="4800" b="1" i="0">
                <a:solidFill>
                  <a:srgbClr val="80224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51263"/>
            <a:ext cx="7886700" cy="148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73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22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8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76300" y="1103313"/>
            <a:ext cx="7607300" cy="40433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78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/>
            </a:lvl1pPr>
            <a:lvl2pPr marL="685800" indent="-228600">
              <a:buFontTx/>
              <a:buBlip>
                <a:blip r:embed="rId2"/>
              </a:buBlip>
              <a:defRPr sz="22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93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982"/>
          </a:xfrm>
          <a:prstGeom prst="rect">
            <a:avLst/>
          </a:prstGeom>
        </p:spPr>
        <p:txBody>
          <a:bodyPr/>
          <a:lstStyle>
            <a:lvl1pPr>
              <a:defRPr sz="2800" b="1" i="0" cap="all" baseline="0">
                <a:solidFill>
                  <a:srgbClr val="80224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7777"/>
            <a:ext cx="7886700" cy="498918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0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501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10732"/>
            <a:ext cx="7886700" cy="1917700"/>
          </a:xfrm>
          <a:prstGeom prst="rect">
            <a:avLst/>
          </a:prstGeom>
        </p:spPr>
        <p:txBody>
          <a:bodyPr anchor="b"/>
          <a:lstStyle>
            <a:lvl1pPr>
              <a:defRPr sz="4800" b="1" i="0">
                <a:solidFill>
                  <a:srgbClr val="80224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51263"/>
            <a:ext cx="7886700" cy="148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1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D2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FEFDC-0386-774C-962C-019FC46BD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9344" y="5597517"/>
            <a:ext cx="3491346" cy="1962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93A86-51C9-D343-89B2-9592834D29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57800"/>
            <a:ext cx="9172765" cy="1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D2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FEFDC-0386-774C-962C-019FC46BD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9344" y="5597517"/>
            <a:ext cx="3491346" cy="19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9" name="Picture 3">
            <a:extLst>
              <a:ext uri="{FF2B5EF4-FFF2-40B4-BE49-F238E27FC236}">
                <a16:creationId xmlns:a16="http://schemas.microsoft.com/office/drawing/2014/main" id="{8936EF9D-9715-F74F-BC02-5E7D5B34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38900"/>
            <a:ext cx="1341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69E2-1F43-F841-966B-112A53E3E69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349875"/>
            <a:ext cx="9144000" cy="1162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0" r:id="rId4"/>
    <p:sldLayoutId id="2147483688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9" name="Picture 3">
            <a:extLst>
              <a:ext uri="{FF2B5EF4-FFF2-40B4-BE49-F238E27FC236}">
                <a16:creationId xmlns:a16="http://schemas.microsoft.com/office/drawing/2014/main" id="{8936EF9D-9715-F74F-BC02-5E7D5B34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38900"/>
            <a:ext cx="1341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857E5-65CE-2441-AA19-D00F7836D5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39344" y="5597517"/>
            <a:ext cx="3491346" cy="1962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7EF31-757D-0849-A94B-2C1B120A23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257800"/>
            <a:ext cx="9172765" cy="1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98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D32953-4CD2-0B45-9E4A-3089C24A82C1}"/>
              </a:ext>
            </a:extLst>
          </p:cNvPr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AFB76D-0888-A546-B828-5BE5966ED6B3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857E5-65CE-2441-AA19-D00F7836D5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39344" y="5597517"/>
            <a:ext cx="3491346" cy="19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CA348-9D13-484A-B704-3B9CC77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44" y="2452543"/>
            <a:ext cx="7886700" cy="1325563"/>
          </a:xfrm>
        </p:spPr>
        <p:txBody>
          <a:bodyPr/>
          <a:lstStyle/>
          <a:p>
            <a:r>
              <a:rPr lang="en-GB" dirty="0"/>
              <a:t>Proposed Reforms to the Planning System </a:t>
            </a:r>
            <a:br>
              <a:rPr lang="en-GB" dirty="0"/>
            </a:br>
            <a:r>
              <a:rPr lang="en-GB" dirty="0"/>
              <a:t>Briefing September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Infrastructure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08062"/>
            <a:ext cx="7886700" cy="51201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current system of s106s and CIL replaced by a new nationally set infrastructure levy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based on development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thresholds/local variation to ensure developments of marginal viability are not ruled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designed to be transparent and more market responsive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payment at point of occupation not commencement. Local authorities permitted to borrow against future receipts to forward fund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more flexibility on spend including affordable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parish share will remain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840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Development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proposals clearly designed to reduce number and type of decisions taken locally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national development management policies to save time and duplication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government wants more flexibility and re-purposing without bureaucratic 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conformity with design code or development management policies could allow decision making by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focus on design and quality rather than compliance with myriad of rules and technicalities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unclear what enforcement and compliance would look like in new regime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59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CA348-9D13-484A-B704-3B9CC77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the Current Planning System</a:t>
            </a:r>
          </a:p>
        </p:txBody>
      </p:sp>
    </p:spTree>
    <p:extLst>
      <p:ext uri="{BB962C8B-B14F-4D97-AF65-F5344CB8AC3E}">
        <p14:creationId xmlns:p14="http://schemas.microsoft.com/office/powerpoint/2010/main" val="124866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Changing the current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08063"/>
            <a:ext cx="7886700" cy="45828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boost the supply of new homes the government proposes changes to the standard methodology including greater emphasis on affordability.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significantly higher housing requirement for Winchester and many others local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priority in affordable housing for discounted market sales called First Homes.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 threshold for affordable housing from 10 units to 40 or 50 to supports small builders and as a response to Covid impacts.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extend ‘permissions in principle’ to include major development  with a broader mix/quantum of non-residential uses – despite little interest from developers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104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71" y="755788"/>
            <a:ext cx="7876715" cy="5371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Left Arrow 1"/>
          <p:cNvSpPr/>
          <p:nvPr/>
        </p:nvSpPr>
        <p:spPr>
          <a:xfrm>
            <a:off x="8185638" y="5460023"/>
            <a:ext cx="747347" cy="3868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0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7" y="315306"/>
            <a:ext cx="7689185" cy="61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8194"/>
            <a:ext cx="7886700" cy="822960"/>
          </a:xfrm>
        </p:spPr>
        <p:txBody>
          <a:bodyPr/>
          <a:lstStyle/>
          <a:p>
            <a:r>
              <a:rPr lang="en-GB" sz="3600" dirty="0"/>
              <a:t>Impact on Winchester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269320"/>
            <a:ext cx="7886700" cy="45951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local planning authorities now faced with difficult choices over timetable for plan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annual housing requirement in excess of 1000 homes instead of less than 700.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the requirement is fixed, the development strategy for the new local plan will have to be fundamentally different – significantly more development land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changes can be brought in by government immediately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affordable housing delivery will reduce if threshold is increased from 10 units to 40 or 50 temporarily.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focus on First Homes will impact on affordable housing mix.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wider use of PIPs could have an impact on DM (very short determination period of 5 weeks) and may cause policy issues if mix/quantum of non-residential uses within schemes is allowed to expand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21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Timetables and current uncertainties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decision making and legislative path way will the government follow?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 it stick with the proposals if there is widespread criticism?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 the increased housing requirement be implemented and if so when?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when will we have enough certainty to produce meaningful and purposeful options and to start on a new plan?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do we engage with communities about such radical changes to process and outcome?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is the relevance of </a:t>
            </a:r>
            <a:r>
              <a:rPr lang="en-GB" dirty="0" err="1"/>
              <a:t>PfSH</a:t>
            </a:r>
            <a:r>
              <a:rPr lang="en-GB" dirty="0"/>
              <a:t> type arrangements under the new system? </a:t>
            </a:r>
          </a:p>
        </p:txBody>
      </p:sp>
    </p:spTree>
    <p:extLst>
      <p:ext uri="{BB962C8B-B14F-4D97-AF65-F5344CB8AC3E}">
        <p14:creationId xmlns:p14="http://schemas.microsoft.com/office/powerpoint/2010/main" val="284377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CA348-9D13-484A-B704-3B9CC77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1492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ning for the Future White Paper - Our Thoughts - Lee Evans Partnership">
            <a:extLst>
              <a:ext uri="{FF2B5EF4-FFF2-40B4-BE49-F238E27FC236}">
                <a16:creationId xmlns:a16="http://schemas.microsoft.com/office/drawing/2014/main" id="{06C4C0ED-D14E-4290-9A9F-810A5CDB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65" y="3668799"/>
            <a:ext cx="2845516" cy="2011128"/>
          </a:xfrm>
          <a:prstGeom prst="rect">
            <a:avLst/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74" y="422488"/>
            <a:ext cx="8066451" cy="2885583"/>
          </a:xfrm>
        </p:spPr>
        <p:txBody>
          <a:bodyPr/>
          <a:lstStyle/>
          <a:p>
            <a:r>
              <a:rPr lang="en-GB" sz="4000" dirty="0"/>
              <a:t>The government has published two important consultation documents proposing fundamental change to the planning system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6" y="3051007"/>
            <a:ext cx="5774234" cy="3902661"/>
          </a:xfrm>
        </p:spPr>
        <p:txBody>
          <a:bodyPr/>
          <a:lstStyle/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White Paper ‘Planning for the Future’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 technical document on ‘Changes to the Current Planning System’</a:t>
            </a:r>
          </a:p>
        </p:txBody>
      </p:sp>
    </p:spTree>
    <p:extLst>
      <p:ext uri="{BB962C8B-B14F-4D97-AF65-F5344CB8AC3E}">
        <p14:creationId xmlns:p14="http://schemas.microsoft.com/office/powerpoint/2010/main" val="251399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54" y="861645"/>
            <a:ext cx="8131662" cy="5108331"/>
          </a:xfrm>
        </p:spPr>
        <p:txBody>
          <a:bodyPr/>
          <a:lstStyle/>
          <a:p>
            <a:r>
              <a:rPr lang="en-GB" sz="3200" b="1" dirty="0"/>
              <a:t>Why is the government proposing changes?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believes the country needs to boost growth and development especially housing delivery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current system needs fundamental reform to enable appropriate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plan making is too slow and too complex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too much opportunity for challenge and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 requirements for obtaining planning consent are too onerous and allow for too many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change is needed to ensure higher quality development – more ‘beautiful’ buildings which people will be happy to live alongside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544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CA348-9D13-484A-B704-3B9CC77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23874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372" y="861381"/>
            <a:ext cx="7886700" cy="4648154"/>
          </a:xfrm>
        </p:spPr>
        <p:txBody>
          <a:bodyPr/>
          <a:lstStyle/>
          <a:p>
            <a:r>
              <a:rPr lang="en-GB" sz="2800" b="1" dirty="0"/>
              <a:t>The White Paper proposes major changes to the way in which Local Plans are made and what they contain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there will still be a ‘plan led’ system in which the local planning authority will make a long term set of judgements which must be followed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….but the way in which the plan is made, and the way in which land is allocated for development will change radically…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….and once a plan is in force, there will be very different rules and regulations before development can take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09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Plan 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08063"/>
            <a:ext cx="7886700" cy="5357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Local plans won’t need to be “sound” or “deliverable” any more but will need to pass a new statutory test -  that they allow for “sustainable development.” This replaces all the other current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10 year time horizon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start to finish in 30 months - ‘digital first’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housing target set by Whitehall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development management policies largely a generic set of national requirements with very few set locally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emphasis on master planning and design codes being drawn up simultaneously with site allocations to save time and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‘duty to cooperate’ with other councils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77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Plan format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806652"/>
            <a:ext cx="7886700" cy="4830029"/>
          </a:xfrm>
        </p:spPr>
        <p:txBody>
          <a:bodyPr/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introduce a ‘categorisation’ type approach as used in many other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growth areas </a:t>
            </a:r>
            <a:r>
              <a:rPr lang="en-GB" sz="2400" dirty="0"/>
              <a:t>– substantial development such as a new town, MDA or large brownfield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renewal areas </a:t>
            </a:r>
            <a:r>
              <a:rPr lang="en-GB" sz="2400" dirty="0"/>
              <a:t>– existing built up areas where smaller development is allowed.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protected areas </a:t>
            </a:r>
            <a:r>
              <a:rPr lang="en-GB" sz="2400" dirty="0"/>
              <a:t>– more stringent controls.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extensive use of design codes and briefs to shape the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vague on the role of formal neighbourhood plans but village design statements and similar could become more important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5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Growth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08062"/>
            <a:ext cx="7886700" cy="5041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sites within growth areas in a local plan would ‘automatically’ have outline planning permission for the prescribed uses within set parameters of height, density set out in a design codes and 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obtain full permission a reserved matters application in compliance with design code, a Local Development Order (linked to a masterplan and design codes) or potentially a development consent order (NSIP)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not vastly different to current approach except that design code/master planning simultaneous with allocation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2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97003-24BC-5D43-924C-9EA5E8AB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6572"/>
            <a:ext cx="7886700" cy="491926"/>
          </a:xfrm>
        </p:spPr>
        <p:txBody>
          <a:bodyPr/>
          <a:lstStyle/>
          <a:p>
            <a:r>
              <a:rPr lang="en-GB" sz="2600" dirty="0"/>
              <a:t>Renewal Areas and Protected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99F-1919-4C42-9733-EEF1E33C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197634"/>
            <a:ext cx="7886700" cy="38774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Renewal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consent can be granted through permission in principle, a full planning application, or a Local / Neighbourhood Development Order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Permitted development rights for development which meet local design code/schemes and other prior approval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Protected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full planning application required.  Doesn’t mean no development is permitted</a:t>
            </a:r>
          </a:p>
        </p:txBody>
      </p:sp>
    </p:spTree>
    <p:extLst>
      <p:ext uri="{BB962C8B-B14F-4D97-AF65-F5344CB8AC3E}">
        <p14:creationId xmlns:p14="http://schemas.microsoft.com/office/powerpoint/2010/main" val="192212214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and Back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2.xml><?xml version="1.0" encoding="utf-8"?>
<a:theme xmlns:a="http://schemas.openxmlformats.org/drawingml/2006/main" name="2_Title and Back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4.xml><?xml version="1.0" encoding="utf-8"?>
<a:theme xmlns:a="http://schemas.openxmlformats.org/drawingml/2006/main" name="3_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5.xml><?xml version="1.0" encoding="utf-8"?>
<a:theme xmlns:a="http://schemas.openxmlformats.org/drawingml/2006/main" name="1_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6.xml><?xml version="1.0" encoding="utf-8"?>
<a:theme xmlns:a="http://schemas.openxmlformats.org/drawingml/2006/main" name="2_Conte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93FAD-4F30-774A-A8B6-55AB5E46AAA1}" vid="{FD38E099-FD1A-9D45-97B2-B33D5BC0A1B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go xmlns="c0cbdcce-9a7f-43be-89a7-59fe878b63c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E391D78EF4042B0D36854F0DC8929" ma:contentTypeVersion="3" ma:contentTypeDescription="Create a new document." ma:contentTypeScope="" ma:versionID="51abbcb5241515f25a99b3c2fcd73b6c">
  <xsd:schema xmlns:xsd="http://www.w3.org/2001/XMLSchema" xmlns:xs="http://www.w3.org/2001/XMLSchema" xmlns:p="http://schemas.microsoft.com/office/2006/metadata/properties" xmlns:ns2="086ccb68-5bc8-4000-98bb-63ccd7d98ad9" xmlns:ns3="c0cbdcce-9a7f-43be-89a7-59fe878b63cf" targetNamespace="http://schemas.microsoft.com/office/2006/metadata/properties" ma:root="true" ma:fieldsID="9930f77d52c5c12445156e231d8ff587" ns2:_="" ns3:_="">
    <xsd:import namespace="086ccb68-5bc8-4000-98bb-63ccd7d98ad9"/>
    <xsd:import namespace="c0cbdcce-9a7f-43be-89a7-59fe878b63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Logo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ccb68-5bc8-4000-98bb-63ccd7d98a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bdcce-9a7f-43be-89a7-59fe878b63cf" elementFormDefault="qualified">
    <xsd:import namespace="http://schemas.microsoft.com/office/2006/documentManagement/types"/>
    <xsd:import namespace="http://schemas.microsoft.com/office/infopath/2007/PartnerControls"/>
    <xsd:element name="Logo" ma:index="9" ma:displayName="Logo" ma:internalName="Log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87E78-F578-41DE-AD25-B5E4A724AD6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86ccb68-5bc8-4000-98bb-63ccd7d98ad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0cbdcce-9a7f-43be-89a7-59fe878b63c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045BDD-0A41-455B-9A2A-003AB9F2B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ccb68-5bc8-4000-98bb-63ccd7d98ad9"/>
    <ds:schemaRef ds:uri="c0cbdcce-9a7f-43be-89a7-59fe878b6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D12BA-DFD8-4258-9154-A4D9924EB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1033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1_Title and Back page</vt:lpstr>
      <vt:lpstr>2_Title and Back page</vt:lpstr>
      <vt:lpstr>Content page</vt:lpstr>
      <vt:lpstr>3_Content page</vt:lpstr>
      <vt:lpstr>1_Content page</vt:lpstr>
      <vt:lpstr>2_Content page</vt:lpstr>
      <vt:lpstr>Proposed Reforms to the Planning System  Briefing September 2020</vt:lpstr>
      <vt:lpstr>The government has published two important consultation documents proposing fundamental change to the planning system </vt:lpstr>
      <vt:lpstr>PowerPoint Presentation</vt:lpstr>
      <vt:lpstr>Planning for the Future</vt:lpstr>
      <vt:lpstr>PowerPoint Presentation</vt:lpstr>
      <vt:lpstr>Plan making</vt:lpstr>
      <vt:lpstr>Plan format</vt:lpstr>
      <vt:lpstr>Growth Areas</vt:lpstr>
      <vt:lpstr>Renewal Areas and Protected Areas</vt:lpstr>
      <vt:lpstr>Infrastructure</vt:lpstr>
      <vt:lpstr>Development management</vt:lpstr>
      <vt:lpstr>Changes to the Current Planning System</vt:lpstr>
      <vt:lpstr>Changing the current system</vt:lpstr>
      <vt:lpstr>PowerPoint Presentation</vt:lpstr>
      <vt:lpstr>PowerPoint Presentation</vt:lpstr>
      <vt:lpstr>Impact on Winchester</vt:lpstr>
      <vt:lpstr>Timetables and current uncertainties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Steve Tilbury</cp:lastModifiedBy>
  <cp:revision>82</cp:revision>
  <cp:lastPrinted>2019-05-10T14:45:27Z</cp:lastPrinted>
  <dcterms:created xsi:type="dcterms:W3CDTF">2018-09-25T14:32:07Z</dcterms:created>
  <dcterms:modified xsi:type="dcterms:W3CDTF">2020-09-21T08:28:02Z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0x010100A30E391D78EF4042B0D36854F0DC8929</vt:lpwstr>
  </property>
  <property fmtid="{D5CDD505-2E9C-101B-9397-08002B2CF9AE}" pid="3" name="_dlc_DocIdItemGuid">
    <vt:lpwstr>bab89283-a561-4602-b3f2-5500d8728346</vt:lpwstr>
  </property>
  <property fmtid="{D5CDD505-2E9C-101B-9397-08002B2CF9AE}" pid="4" name="Reference">
    <vt:lpwstr/>
  </property>
</Properties>
</file>