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71" r:id="rId3"/>
    <p:sldId id="272" r:id="rId4"/>
    <p:sldId id="273" r:id="rId5"/>
    <p:sldId id="256" r:id="rId6"/>
    <p:sldId id="260" r:id="rId7"/>
    <p:sldId id="266" r:id="rId8"/>
    <p:sldId id="262" r:id="rId9"/>
    <p:sldId id="270" r:id="rId10"/>
    <p:sldId id="269" r:id="rId11"/>
    <p:sldId id="268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80863" autoAdjust="0"/>
  </p:normalViewPr>
  <p:slideViewPr>
    <p:cSldViewPr>
      <p:cViewPr>
        <p:scale>
          <a:sx n="61" d="100"/>
          <a:sy n="61" d="100"/>
        </p:scale>
        <p:origin x="-1428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F047E-1E24-4878-9087-5799BD6E5AE3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B15C1-8B6C-4CD6-879F-CA9309390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24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C4001-6C18-4114-BB3D-81CA30285828}" type="datetimeFigureOut">
              <a:rPr lang="en-GB" smtClean="0"/>
              <a:t>12/07/2016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0B033-19BF-4E1A-87B6-5251CA46DA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89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66357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6EDB3-9149-4C21-A13E-197A245E9D0C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9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4502" y="4715153"/>
            <a:ext cx="5976663" cy="4928686"/>
          </a:xfrm>
        </p:spPr>
        <p:txBody>
          <a:bodyPr>
            <a:normAutofit fontScale="85000" lnSpcReduction="20000"/>
          </a:bodyPr>
          <a:lstStyle/>
          <a:p>
            <a:endParaRPr lang="en-GB" sz="11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6EDB3-9149-4C21-A13E-197A245E9D0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59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70392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6EDB3-9149-4C21-A13E-197A245E9D0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59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C00000"/>
                </a:solidFill>
              </a:rPr>
              <a:t>Providing Friendship &amp; Support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Befriending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Telephone Link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Shopping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Transport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C00000"/>
                </a:solidFill>
              </a:rPr>
              <a:t>Group Activities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b="0" dirty="0" smtClean="0">
                <a:solidFill>
                  <a:srgbClr val="C00000"/>
                </a:solidFill>
              </a:rPr>
              <a:t>Walking Group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b="0" dirty="0" smtClean="0">
                <a:solidFill>
                  <a:srgbClr val="C00000"/>
                </a:solidFill>
              </a:rPr>
              <a:t>Singing for wellbeing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b="0" dirty="0" smtClean="0">
                <a:solidFill>
                  <a:srgbClr val="C00000"/>
                </a:solidFill>
              </a:rPr>
              <a:t>Exercise</a:t>
            </a:r>
            <a:r>
              <a:rPr lang="en-GB" sz="4400" b="0" baseline="0" dirty="0" smtClean="0">
                <a:solidFill>
                  <a:srgbClr val="C00000"/>
                </a:solidFill>
              </a:rPr>
              <a:t> Plus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b="0" baseline="0" dirty="0" smtClean="0">
                <a:solidFill>
                  <a:srgbClr val="C00000"/>
                </a:solidFill>
              </a:rPr>
              <a:t>Seated Exercise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b="0" dirty="0" smtClean="0">
                <a:solidFill>
                  <a:srgbClr val="C00000"/>
                </a:solidFill>
              </a:rPr>
              <a:t>Mens Pub Lunch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b="0" dirty="0" smtClean="0">
                <a:solidFill>
                  <a:srgbClr val="C00000"/>
                </a:solidFill>
              </a:rPr>
              <a:t>Lunch Club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b="0" dirty="0" smtClean="0">
                <a:solidFill>
                  <a:srgbClr val="C00000"/>
                </a:solidFill>
              </a:rPr>
              <a:t>Activity Day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b="0" dirty="0" smtClean="0">
                <a:solidFill>
                  <a:srgbClr val="C00000"/>
                </a:solidFill>
              </a:rPr>
              <a:t>Film Club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C00000"/>
                </a:solidFill>
              </a:rPr>
              <a:t>Scheme Outings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b="0" dirty="0" smtClean="0">
                <a:solidFill>
                  <a:srgbClr val="C00000"/>
                </a:solidFill>
              </a:rPr>
              <a:t>Outings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b="0" dirty="0" smtClean="0">
                <a:solidFill>
                  <a:srgbClr val="C00000"/>
                </a:solidFill>
              </a:rPr>
              <a:t>Holidays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C00000"/>
                </a:solidFill>
              </a:rPr>
              <a:t>New Projects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b="0" dirty="0" smtClean="0">
                <a:solidFill>
                  <a:srgbClr val="C00000"/>
                </a:solidFill>
              </a:rPr>
              <a:t>Bad Weather Scheme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4400" b="0" dirty="0" smtClean="0">
                <a:solidFill>
                  <a:srgbClr val="C00000"/>
                </a:solidFill>
              </a:rPr>
              <a:t>Healthy Dancing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B033-19BF-4E1A-87B6-5251CA46DAD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77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the need?</a:t>
            </a:r>
          </a:p>
          <a:p>
            <a:r>
              <a:rPr lang="en-GB" dirty="0" smtClean="0"/>
              <a:t>Data Gathering</a:t>
            </a:r>
          </a:p>
          <a:p>
            <a:endParaRPr lang="en-GB" dirty="0" smtClean="0"/>
          </a:p>
          <a:p>
            <a:r>
              <a:rPr lang="en-GB" sz="4000" b="1" dirty="0" smtClean="0">
                <a:solidFill>
                  <a:srgbClr val="C00000"/>
                </a:solidFill>
              </a:rPr>
              <a:t>Vulnerable, isolated, elderly patients</a:t>
            </a:r>
          </a:p>
          <a:p>
            <a:pPr lvl="1"/>
            <a:r>
              <a:rPr lang="en-GB" sz="3600" b="1" dirty="0" smtClean="0">
                <a:solidFill>
                  <a:srgbClr val="C00000"/>
                </a:solidFill>
              </a:rPr>
              <a:t>Without the network of friends and relatives nearby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B033-19BF-4E1A-87B6-5251CA46DAD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33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the need?</a:t>
            </a:r>
          </a:p>
          <a:p>
            <a:r>
              <a:rPr lang="en-GB" dirty="0" smtClean="0"/>
              <a:t>Data Gathering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B033-19BF-4E1A-87B6-5251CA46DAD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334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Clifton Ward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B033-19BF-4E1A-87B6-5251CA46DAD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33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0EDD-EE13-4B89-87D9-87A00D93F91F}" type="datetimeFigureOut">
              <a:rPr lang="en-GB" smtClean="0"/>
              <a:t>12/07/2016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B42-3637-48CF-8386-4A65FC8C56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7308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0EDD-EE13-4B89-87D9-87A00D93F91F}" type="datetimeFigureOut">
              <a:rPr lang="en-GB" smtClean="0"/>
              <a:t>12/07/2016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B42-3637-48CF-8386-4A65FC8C56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54156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0EDD-EE13-4B89-87D9-87A00D93F91F}" type="datetimeFigureOut">
              <a:rPr lang="en-GB" smtClean="0"/>
              <a:t>12/07/2016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B42-3637-48CF-8386-4A65FC8C56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57645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31CD-9520-4489-A85C-61590D404C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www.cfheh.org.uk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2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4367-1561-46D6-9955-9C1CBB88F4E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www.cfheh.org.uk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07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D9DA-A429-499E-A32E-A3495C4304B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www.cfheh.org.uk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86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5D23-9901-425B-9ECA-D67255851A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www.cfheh.org.uk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18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CF94-AA3F-46A0-B11E-2CBDD87736F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www.cfheh.org.uk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5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www.cfheh.org.uk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95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96AE-AA1A-4613-A3C5-063BFD21518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www.cfheh.org.uk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270"/>
            <a:ext cx="9144000" cy="42117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707904" cy="120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980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980728"/>
            <a:ext cx="9159446" cy="360040"/>
          </a:xfrm>
          <a:prstGeom prst="rect">
            <a:avLst/>
          </a:prstGeom>
          <a:solidFill>
            <a:srgbClr val="00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446" y="6453336"/>
            <a:ext cx="9159446" cy="504056"/>
          </a:xfrm>
          <a:prstGeom prst="rect">
            <a:avLst/>
          </a:prstGeom>
          <a:solidFill>
            <a:srgbClr val="5E2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1720" y="6525344"/>
            <a:ext cx="48245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www.cfheh.org.uk         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6296" y="6525344"/>
            <a:ext cx="14505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page </a:t>
            </a:r>
            <a:fld id="{9FF5618C-9407-4680-AFE7-E16F1D9DC83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5446" y="7101408"/>
            <a:ext cx="9159446" cy="72008"/>
          </a:xfrm>
          <a:prstGeom prst="rect">
            <a:avLst/>
          </a:prstGeom>
          <a:solidFill>
            <a:srgbClr val="00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052736"/>
            <a:ext cx="9159446" cy="720080"/>
          </a:xfrm>
          <a:prstGeom prst="rect">
            <a:avLst/>
          </a:prstGeom>
          <a:solidFill>
            <a:srgbClr val="5E2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29600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338908" y="2132137"/>
            <a:ext cx="5905500" cy="7207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0072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2411413" y="3716338"/>
            <a:ext cx="6264275" cy="271145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627784" cy="8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25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0EDD-EE13-4B89-87D9-87A00D93F91F}" type="datetimeFigureOut">
              <a:rPr lang="en-GB" smtClean="0"/>
              <a:t>12/07/2016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B42-3637-48CF-8386-4A65FC8C56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69750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980728"/>
            <a:ext cx="9159446" cy="360040"/>
          </a:xfrm>
          <a:prstGeom prst="rect">
            <a:avLst/>
          </a:prstGeom>
          <a:solidFill>
            <a:srgbClr val="00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446" y="6597352"/>
            <a:ext cx="9159446" cy="504056"/>
          </a:xfrm>
          <a:prstGeom prst="rect">
            <a:avLst/>
          </a:prstGeom>
          <a:solidFill>
            <a:srgbClr val="5E2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7176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CD6A42-B392-4048-9421-073857140B87}" type="datetime1">
              <a:rPr lang="en-GB" smtClean="0">
                <a:solidFill>
                  <a:prstClr val="white"/>
                </a:solidFill>
              </a:rPr>
              <a:pPr/>
              <a:t>12/07/2016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71766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www.cfheh.org.uk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7176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page </a:t>
            </a:r>
            <a:fld id="{9FF5618C-9407-4680-AFE7-E16F1D9DC83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5446" y="7101408"/>
            <a:ext cx="9159446" cy="72008"/>
          </a:xfrm>
          <a:prstGeom prst="rect">
            <a:avLst/>
          </a:prstGeom>
          <a:solidFill>
            <a:srgbClr val="007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052736"/>
            <a:ext cx="9159446" cy="720080"/>
          </a:xfrm>
          <a:prstGeom prst="rect">
            <a:avLst/>
          </a:prstGeom>
          <a:solidFill>
            <a:srgbClr val="5E2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29600" cy="64807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338908" y="2132137"/>
            <a:ext cx="5905500" cy="7207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0072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2411413" y="3716338"/>
            <a:ext cx="6264275" cy="271145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6160"/>
            <a:ext cx="2088232" cy="88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847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D558-C5AD-4FA9-BD20-5E8FB9CF277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www.cfheh.org.uk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16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9A70-7445-4D84-B2E6-9631720645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www.cfheh.org.uk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83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89D9-5AA7-42F4-AE1C-834A85E7754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www.cfheh.org.uk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5618C-9407-4680-AFE7-E16F1D9DC8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9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0EDD-EE13-4B89-87D9-87A00D93F91F}" type="datetimeFigureOut">
              <a:rPr lang="en-GB" smtClean="0"/>
              <a:t>12/07/2016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B42-3637-48CF-8386-4A65FC8C56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74559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0EDD-EE13-4B89-87D9-87A00D93F91F}" type="datetimeFigureOut">
              <a:rPr lang="en-GB" smtClean="0"/>
              <a:t>12/07/2016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B42-3637-48CF-8386-4A65FC8C56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05182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0EDD-EE13-4B89-87D9-87A00D93F91F}" type="datetimeFigureOut">
              <a:rPr lang="en-GB" smtClean="0"/>
              <a:t>12/07/2016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B42-3637-48CF-8386-4A65FC8C56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46745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0EDD-EE13-4B89-87D9-87A00D93F91F}" type="datetimeFigureOut">
              <a:rPr lang="en-GB" smtClean="0"/>
              <a:t>12/07/2016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B42-3637-48CF-8386-4A65FC8C56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39421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0EDD-EE13-4B89-87D9-87A00D93F91F}" type="datetimeFigureOut">
              <a:rPr lang="en-GB" smtClean="0"/>
              <a:t>12/07/2016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B42-3637-48CF-8386-4A65FC8C56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9099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0EDD-EE13-4B89-87D9-87A00D93F91F}" type="datetimeFigureOut">
              <a:rPr lang="en-GB" smtClean="0"/>
              <a:t>12/07/2016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B42-3637-48CF-8386-4A65FC8C56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01970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0EDD-EE13-4B89-87D9-87A00D93F91F}" type="datetimeFigureOut">
              <a:rPr lang="en-GB" smtClean="0"/>
              <a:t>12/07/2016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8B42-3637-48CF-8386-4A65FC8C56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23580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D0EDD-EE13-4B89-87D9-87A00D93F91F}" type="datetimeFigureOut">
              <a:rPr lang="en-GB" smtClean="0"/>
              <a:t>12/07/2016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98B42-3637-48CF-8386-4A65FC8C56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49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D399C-7935-486D-9B3F-803D2A1422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www.cfheh.org.uk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5618C-9407-4680-AFE7-E16F1D9DC8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55679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the voluntary sector to deliver better health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4978" y="4653136"/>
            <a:ext cx="76839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Houghton </a:t>
            </a:r>
          </a:p>
          <a:p>
            <a:pPr algn="r"/>
            <a:r>
              <a:rPr lang="en-GB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32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December 2015 </a:t>
            </a:r>
            <a:endParaRPr lang="en-GB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Winchester Live at Home Scheme</a:t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sz="3600" dirty="0" smtClean="0"/>
              <a:t>A local charity for older people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48972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/>
              <a:t>01962 890995</a:t>
            </a:r>
          </a:p>
          <a:p>
            <a:pPr marL="0" indent="0" algn="ctr">
              <a:buNone/>
            </a:pPr>
            <a:endParaRPr lang="en-GB" sz="1000" b="1" dirty="0" smtClean="0"/>
          </a:p>
          <a:p>
            <a:pPr marL="0" indent="0" algn="ctr">
              <a:buNone/>
            </a:pPr>
            <a:r>
              <a:rPr lang="en-GB" sz="4400" b="1" dirty="0" smtClean="0"/>
              <a:t>office@wlahs.org</a:t>
            </a:r>
          </a:p>
          <a:p>
            <a:pPr marL="0" indent="0" algn="ctr">
              <a:buNone/>
            </a:pPr>
            <a:endParaRPr lang="en-GB" sz="1000" b="1" dirty="0" smtClean="0"/>
          </a:p>
          <a:p>
            <a:pPr marL="0" indent="0" algn="ctr">
              <a:buNone/>
            </a:pPr>
            <a:r>
              <a:rPr lang="en-GB" sz="4400" b="1" dirty="0" smtClean="0"/>
              <a:t>www.wlahs.org</a:t>
            </a:r>
          </a:p>
          <a:p>
            <a:pPr marL="0" indent="0" algn="ctr">
              <a:buNone/>
            </a:pPr>
            <a:endParaRPr lang="en-GB" sz="1100" b="1" dirty="0" smtClean="0"/>
          </a:p>
          <a:p>
            <a:pPr marL="0" indent="0" algn="ctr">
              <a:buNone/>
            </a:pPr>
            <a:r>
              <a:rPr lang="en-GB" sz="4400" b="1" dirty="0" smtClean="0"/>
              <a:t>       @winliveathome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09119"/>
            <a:ext cx="1060109" cy="10353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7" y="5544492"/>
            <a:ext cx="3512046" cy="10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068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1124744"/>
            <a:ext cx="849694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9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Delivering better health outcomes </a:t>
            </a:r>
            <a:endParaRPr lang="en-GB" sz="29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 smtClean="0"/>
              <a:t>www.cfheh.org.uk</a:t>
            </a:r>
            <a:endParaRPr lang="en-GB" sz="18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9FF5618C-9407-4680-AFE7-E16F1D9DC83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38908" y="2060848"/>
            <a:ext cx="6409556" cy="4233440"/>
          </a:xfrm>
        </p:spPr>
        <p:txBody>
          <a:bodyPr>
            <a:noAutofit/>
          </a:bodyPr>
          <a:lstStyle/>
          <a:p>
            <a:endParaRPr lang="en-GB" dirty="0" smtClean="0"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  <a:cs typeface="+mn-cs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411760" y="2060847"/>
            <a:ext cx="6732240" cy="4176465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Early intervention and prevention promoting healthy lifestyles and reducing higher risk behaviour</a:t>
            </a:r>
          </a:p>
          <a:p>
            <a:pPr lvl="0"/>
            <a:r>
              <a:rPr lang="en-GB" sz="24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Providing services; health and social care, information, advocacy and advice</a:t>
            </a:r>
            <a:endParaRPr lang="en-GB" sz="24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ackling  isolation and social determinants on health</a:t>
            </a:r>
          </a:p>
          <a:p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Service provider of choice for many</a:t>
            </a:r>
          </a:p>
          <a:p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Campaigning, research and commissioning advice </a:t>
            </a:r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>
              <a:latin typeface="+mn-lt"/>
              <a:cs typeface="+mn-cs"/>
            </a:endParaRPr>
          </a:p>
          <a:p>
            <a:pPr lvl="0"/>
            <a:endParaRPr lang="en-GB" dirty="0" smtClean="0">
              <a:latin typeface="+mn-lt"/>
              <a:cs typeface="+mn-cs"/>
            </a:endParaRPr>
          </a:p>
          <a:p>
            <a:pPr lvl="0"/>
            <a:endParaRPr lang="en-GB" dirty="0" smtClean="0">
              <a:latin typeface="+mn-lt"/>
              <a:cs typeface="+mn-cs"/>
            </a:endParaRPr>
          </a:p>
          <a:p>
            <a:pPr lvl="0"/>
            <a:endParaRPr lang="en-GB" dirty="0" smtClean="0">
              <a:latin typeface="+mn-lt"/>
              <a:cs typeface="+mn-cs"/>
            </a:endParaRPr>
          </a:p>
          <a:p>
            <a:pPr lvl="0"/>
            <a:endParaRPr lang="en-GB" dirty="0" smtClean="0">
              <a:latin typeface="+mn-lt"/>
              <a:cs typeface="+mn-cs"/>
            </a:endParaRPr>
          </a:p>
          <a:p>
            <a:pPr lvl="0"/>
            <a:r>
              <a:rPr lang="en-GB" dirty="0" smtClean="0">
                <a:latin typeface="+mn-lt"/>
                <a:cs typeface="+mn-cs"/>
              </a:rPr>
              <a:t> </a:t>
            </a:r>
          </a:p>
          <a:p>
            <a:pPr lvl="0"/>
            <a:endParaRPr lang="en-GB" dirty="0">
              <a:latin typeface="+mn-lt"/>
              <a:cs typeface="+mn-cs"/>
            </a:endParaRPr>
          </a:p>
        </p:txBody>
      </p:sp>
      <p:pic>
        <p:nvPicPr>
          <p:cNvPr id="17" name="Picture 3" descr="O:\CFHEH Marketing\PHOTOS FOR CFHEH MARKETING\URBAN VOCAL GROUP PHOTO FOR CFHEH LEAFLET\TBC URBAN VOCAL GROUP PHOTO FROM THE NEW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73016"/>
            <a:ext cx="1944215" cy="110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:\CFHEH Marketing\PHOTOS FOR CFHEH MARKETING\OLDER PEOPLE - OKAY TO USE\dreamstime_xl_43384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925210" cy="128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healthexchange.org.uk/wp-content/uploads/2014/07/SocialPrescrib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08243"/>
            <a:ext cx="1944216" cy="121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0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9FF5618C-9407-4680-AFE7-E16F1D9DC83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38908" y="2060848"/>
            <a:ext cx="6409556" cy="4233440"/>
          </a:xfrm>
        </p:spPr>
        <p:txBody>
          <a:bodyPr>
            <a:noAutofit/>
          </a:bodyPr>
          <a:lstStyle/>
          <a:p>
            <a:endParaRPr lang="en-GB" dirty="0" smtClean="0"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  <a:cs typeface="+mn-cs"/>
            </a:endParaRPr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051720" y="6525344"/>
            <a:ext cx="4824536" cy="365125"/>
          </a:xfrm>
        </p:spPr>
        <p:txBody>
          <a:bodyPr/>
          <a:lstStyle/>
          <a:p>
            <a:r>
              <a:rPr lang="en-GB" sz="1800" dirty="0" smtClean="0"/>
              <a:t>www.cfheh.org.uk</a:t>
            </a:r>
            <a:endParaRPr lang="en-GB" sz="180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38908" y="2060847"/>
            <a:ext cx="6805092" cy="4176465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Care Navigators and Surgery Sign Posters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Activity Co-ordinators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Social Prescribing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and</a:t>
            </a:r>
            <a:r>
              <a:rPr lang="en-GB" sz="2400" b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Advice on Prescription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BILL (Being Independent in Later Life)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Befriending and Advocacy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Transport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Interactive Directory; communication and awareness of organisations is key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9230"/>
            <a:ext cx="1944216" cy="1313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O:\CFHEH Marketing\PHOTOS FOR CFHEH MARKETING\OLDER PEOPLE - OKAY TO USE\dreamstime_xl_43384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1925210" cy="128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520" y="1124744"/>
            <a:ext cx="849694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9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Going forward </a:t>
            </a:r>
            <a:endParaRPr lang="en-GB" sz="29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266" name="Picture 2" descr="http://enrollmissouri.org/images/made/site_images/121232926_490_327_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7517"/>
            <a:ext cx="1944216" cy="1297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2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C00000"/>
                </a:solidFill>
              </a:rPr>
              <a:t>Winchester Live at Home Scheme</a:t>
            </a:r>
            <a:endParaRPr lang="en-GB" sz="72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tx1"/>
                </a:solidFill>
              </a:rPr>
              <a:t>A local charity for older people</a:t>
            </a:r>
            <a:endParaRPr lang="en-GB" sz="6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1709" y="609329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/>
              <a:t>Alan Darlington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287469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Winchester Live at Home Scheme</a:t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sz="3600" dirty="0" smtClean="0"/>
              <a:t>A local charity for older people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5915" y="1626765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C00000"/>
                </a:solidFill>
              </a:rPr>
              <a:t>Providing Friendship &amp;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C00000"/>
                </a:solidFill>
              </a:rPr>
              <a:t>Group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C00000"/>
                </a:solidFill>
              </a:rPr>
              <a:t>Scheme Outings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C00000"/>
                </a:solidFill>
              </a:rPr>
              <a:t>New Projects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rgbClr val="C00000"/>
                </a:solidFill>
              </a:rPr>
              <a:t>320 members; 120 volunteers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38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Winchester Live at Home Scheme</a:t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sz="3600" dirty="0" smtClean="0"/>
              <a:t>A local charity for older people</a:t>
            </a:r>
            <a:endParaRPr lang="en-GB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22757" r="43920"/>
          <a:stretch/>
        </p:blipFill>
        <p:spPr>
          <a:xfrm>
            <a:off x="2952000" y="1628798"/>
            <a:ext cx="3320775" cy="4181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76381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Welcome Home Project</a:t>
            </a:r>
            <a:endParaRPr lang="en-GB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53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Winchester Live at Home Scheme</a:t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sz="3600" dirty="0" smtClean="0"/>
              <a:t>A local charity for older people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48972" cy="504056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Welcome Home Pilot Project</a:t>
            </a:r>
          </a:p>
          <a:p>
            <a:pPr lvl="1"/>
            <a:r>
              <a:rPr lang="en-GB" sz="3600" b="1" dirty="0" smtClean="0">
                <a:solidFill>
                  <a:srgbClr val="C00000"/>
                </a:solidFill>
              </a:rPr>
              <a:t>October 2015 – March 2016</a:t>
            </a:r>
          </a:p>
          <a:p>
            <a:pPr lvl="1"/>
            <a:r>
              <a:rPr lang="en-GB" sz="3600" b="1" dirty="0" smtClean="0">
                <a:solidFill>
                  <a:srgbClr val="C00000"/>
                </a:solidFill>
              </a:rPr>
              <a:t>Gather data</a:t>
            </a:r>
          </a:p>
          <a:p>
            <a:r>
              <a:rPr lang="en-GB" sz="4000" b="1" dirty="0" smtClean="0">
                <a:solidFill>
                  <a:srgbClr val="C00000"/>
                </a:solidFill>
              </a:rPr>
              <a:t>Vulnerable</a:t>
            </a:r>
            <a:r>
              <a:rPr lang="en-GB" sz="4000" b="1" dirty="0">
                <a:solidFill>
                  <a:srgbClr val="C00000"/>
                </a:solidFill>
              </a:rPr>
              <a:t>, isolated, elderly patients</a:t>
            </a:r>
          </a:p>
          <a:p>
            <a:pPr lvl="1"/>
            <a:endParaRPr lang="en-GB" sz="3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81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Winchester Live at Home Scheme</a:t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sz="3600" dirty="0" smtClean="0"/>
              <a:t>A local charity for older people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48972" cy="5040560"/>
          </a:xfrm>
        </p:spPr>
        <p:txBody>
          <a:bodyPr>
            <a:normAutofit fontScale="77500" lnSpcReduction="20000"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Day of Discharge</a:t>
            </a:r>
          </a:p>
          <a:p>
            <a:pPr lvl="1"/>
            <a:r>
              <a:rPr lang="en-GB" sz="4000" b="1" dirty="0" smtClean="0">
                <a:solidFill>
                  <a:srgbClr val="C00000"/>
                </a:solidFill>
              </a:rPr>
              <a:t>Basic shopping</a:t>
            </a:r>
          </a:p>
          <a:p>
            <a:pPr lvl="1"/>
            <a:r>
              <a:rPr lang="en-GB" sz="4000" b="1" dirty="0" smtClean="0">
                <a:solidFill>
                  <a:srgbClr val="C00000"/>
                </a:solidFill>
              </a:rPr>
              <a:t>Heating at home</a:t>
            </a:r>
          </a:p>
          <a:p>
            <a:pPr lvl="1"/>
            <a:r>
              <a:rPr lang="en-GB" sz="4000" b="1" dirty="0" smtClean="0">
                <a:solidFill>
                  <a:srgbClr val="C00000"/>
                </a:solidFill>
              </a:rPr>
              <a:t>Signposting of local services</a:t>
            </a:r>
          </a:p>
          <a:p>
            <a:r>
              <a:rPr lang="en-GB" sz="4400" b="1" dirty="0" smtClean="0">
                <a:solidFill>
                  <a:srgbClr val="C00000"/>
                </a:solidFill>
              </a:rPr>
              <a:t>Before discharge</a:t>
            </a:r>
          </a:p>
          <a:p>
            <a:pPr lvl="1"/>
            <a:r>
              <a:rPr lang="en-GB" sz="4000" b="1" dirty="0" smtClean="0">
                <a:solidFill>
                  <a:srgbClr val="C00000"/>
                </a:solidFill>
              </a:rPr>
              <a:t>Befriending</a:t>
            </a:r>
          </a:p>
          <a:p>
            <a:r>
              <a:rPr lang="en-GB" sz="4400" b="1" dirty="0" smtClean="0">
                <a:solidFill>
                  <a:srgbClr val="C00000"/>
                </a:solidFill>
              </a:rPr>
              <a:t>After discharge</a:t>
            </a:r>
          </a:p>
          <a:p>
            <a:pPr lvl="1"/>
            <a:r>
              <a:rPr lang="en-GB" sz="4000" b="1" dirty="0" smtClean="0">
                <a:solidFill>
                  <a:srgbClr val="C00000"/>
                </a:solidFill>
              </a:rPr>
              <a:t>Shopping</a:t>
            </a:r>
          </a:p>
          <a:p>
            <a:pPr lvl="1"/>
            <a:r>
              <a:rPr lang="en-GB" sz="4000" b="1" dirty="0" smtClean="0">
                <a:solidFill>
                  <a:srgbClr val="C00000"/>
                </a:solidFill>
              </a:rPr>
              <a:t>Telephone link</a:t>
            </a:r>
          </a:p>
          <a:p>
            <a:pPr lvl="1"/>
            <a:r>
              <a:rPr lang="en-GB" sz="4000" b="1" dirty="0" smtClean="0">
                <a:solidFill>
                  <a:srgbClr val="C00000"/>
                </a:solidFill>
              </a:rPr>
              <a:t>Transition to the general L@H Scheme</a:t>
            </a:r>
          </a:p>
          <a:p>
            <a:pPr lvl="1"/>
            <a:endParaRPr lang="en-GB" sz="4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81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Winchester Live at Home Scheme</a:t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sz="3600" dirty="0" smtClean="0"/>
              <a:t>A local charity for older people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48972" cy="504056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Royal Hampshire County Hospital</a:t>
            </a:r>
          </a:p>
          <a:p>
            <a:pPr lvl="1"/>
            <a:r>
              <a:rPr lang="en-GB" sz="4000" b="1" dirty="0" smtClean="0">
                <a:solidFill>
                  <a:srgbClr val="C00000"/>
                </a:solidFill>
              </a:rPr>
              <a:t>Winchester City</a:t>
            </a:r>
          </a:p>
          <a:p>
            <a:pPr lvl="1"/>
            <a:r>
              <a:rPr lang="en-GB" sz="4000" b="1" dirty="0" smtClean="0">
                <a:solidFill>
                  <a:srgbClr val="C00000"/>
                </a:solidFill>
              </a:rPr>
              <a:t>Winchester Rural East</a:t>
            </a:r>
          </a:p>
          <a:p>
            <a:r>
              <a:rPr lang="en-GB" sz="4400" b="1" dirty="0" smtClean="0">
                <a:solidFill>
                  <a:srgbClr val="C00000"/>
                </a:solidFill>
              </a:rPr>
              <a:t>Referrals through Adult Services</a:t>
            </a:r>
          </a:p>
          <a:p>
            <a:endParaRPr lang="en-GB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81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310</Words>
  <Application>Microsoft Office PowerPoint</Application>
  <PresentationFormat>On-screen Show (4:3)</PresentationFormat>
  <Paragraphs>117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Winchester Live at Home Scheme</vt:lpstr>
      <vt:lpstr>Winchester Live at Home Scheme A local charity for older people</vt:lpstr>
      <vt:lpstr>Winchester Live at Home Scheme A local charity for older people</vt:lpstr>
      <vt:lpstr>Winchester Live at Home Scheme A local charity for older people</vt:lpstr>
      <vt:lpstr>Winchester Live at Home Scheme A local charity for older people</vt:lpstr>
      <vt:lpstr>Winchester Live at Home Scheme A local charity for older people</vt:lpstr>
      <vt:lpstr>Winchester Live at Home Scheme A local charity for older people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Winchester Live at Home Scheme</dc:title>
  <dc:creator>Manager</dc:creator>
  <cp:lastModifiedBy>Kathryn Webb</cp:lastModifiedBy>
  <cp:revision>27</cp:revision>
  <cp:lastPrinted>2015-12-07T19:39:09Z</cp:lastPrinted>
  <dcterms:created xsi:type="dcterms:W3CDTF">2015-05-27T12:48:25Z</dcterms:created>
  <dcterms:modified xsi:type="dcterms:W3CDTF">2016-07-12T11:48:31Z</dcterms:modified>
</cp:coreProperties>
</file>