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8"/>
  </p:notesMasterIdLst>
  <p:sldIdLst>
    <p:sldId id="259" r:id="rId2"/>
    <p:sldId id="263" r:id="rId3"/>
    <p:sldId id="258" r:id="rId4"/>
    <p:sldId id="260" r:id="rId5"/>
    <p:sldId id="262" r:id="rId6"/>
    <p:sldId id="261" r:id="rId7"/>
  </p:sldIdLst>
  <p:sldSz cx="9144000" cy="6858000" type="screen4x3"/>
  <p:notesSz cx="6797675" cy="992663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439" autoAdjust="0"/>
    <p:restoredTop sz="94660"/>
  </p:normalViewPr>
  <p:slideViewPr>
    <p:cSldViewPr snapToGrid="0" snapToObjects="1">
      <p:cViewPr>
        <p:scale>
          <a:sx n="108" d="100"/>
          <a:sy n="108" d="100"/>
        </p:scale>
        <p:origin x="-102" y="-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BA22109-E39B-4F2A-83C4-DBFE690AD179}" type="datetimeFigureOut">
              <a:rPr lang="en-GB" smtClean="0"/>
              <a:pPr/>
              <a:t>23/01/2019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65225" y="1241425"/>
            <a:ext cx="44672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450" y="4776788"/>
            <a:ext cx="5438775" cy="390842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49688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172BEBB-0084-4865-8332-4F3A2CA0A5DC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4831892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596EDB3-9149-4C21-A13E-197A245E9D0C}" type="slidenum">
              <a:rPr lang="en-GB" smtClean="0"/>
              <a:pPr/>
              <a:t>1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103165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C331CD-9520-4489-A85C-61590D404C46}" type="datetime1">
              <a:rPr lang="en-GB" smtClean="0"/>
              <a:pPr/>
              <a:t>23/01/2019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 smtClean="0"/>
              <a:t>www.cfheh.org.uk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F5618C-9407-4680-AFE7-E16F1D9DC831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170929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18D558-C5AD-4FA9-BD20-5E8FB9CF2773}" type="datetime1">
              <a:rPr lang="en-GB" smtClean="0"/>
              <a:pPr/>
              <a:t>23/01/2019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 smtClean="0"/>
              <a:t>www.cfheh.org.uk</a:t>
            </a:r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F5618C-9407-4680-AFE7-E16F1D9DC831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2269210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AD9A70-7445-4D84-B2E6-9631720645FE}" type="datetime1">
              <a:rPr lang="en-GB" smtClean="0"/>
              <a:pPr/>
              <a:t>23/01/2019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 smtClean="0"/>
              <a:t>www.cfheh.org.uk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F5618C-9407-4680-AFE7-E16F1D9DC831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9995037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BA89D9-5AA7-42F4-AE1C-834A85E77540}" type="datetime1">
              <a:rPr lang="en-GB" smtClean="0"/>
              <a:pPr/>
              <a:t>23/01/2019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 smtClean="0"/>
              <a:t>www.cfheh.org.uk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F5618C-9407-4680-AFE7-E16F1D9DC831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546634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A64367-1561-46D6-9955-9C1CBB88F4EE}" type="datetime1">
              <a:rPr lang="en-GB" smtClean="0"/>
              <a:pPr/>
              <a:t>23/01/2019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 smtClean="0"/>
              <a:t>www.cfheh.org.uk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F5618C-9407-4680-AFE7-E16F1D9DC831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357306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ADD9DA-A429-499E-A32E-A3495C4304B1}" type="datetime1">
              <a:rPr lang="en-GB" smtClean="0"/>
              <a:pPr/>
              <a:t>23/01/2019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 smtClean="0"/>
              <a:t>www.cfheh.org.uk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F5618C-9407-4680-AFE7-E16F1D9DC831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047512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E05D23-9901-425B-9ECA-D67255851A20}" type="datetime1">
              <a:rPr lang="en-GB" smtClean="0"/>
              <a:pPr/>
              <a:t>23/01/2019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 smtClean="0"/>
              <a:t>www.cfheh.org.uk</a:t>
            </a:r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F5618C-9407-4680-AFE7-E16F1D9DC831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527554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2ACF94-AA3F-46A0-B11E-2CBDD87736F3}" type="datetime1">
              <a:rPr lang="en-GB" smtClean="0"/>
              <a:pPr/>
              <a:t>23/01/2019</a:t>
            </a:fld>
            <a:endParaRPr lang="en-GB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 smtClean="0"/>
              <a:t>www.cfheh.org.uk</a:t>
            </a:r>
            <a:endParaRPr lang="en-GB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F5618C-9407-4680-AFE7-E16F1D9DC831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709816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 smtClean="0"/>
              <a:t>www.cfheh.org.uk</a:t>
            </a:r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F5618C-9407-4680-AFE7-E16F1D9DC831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30732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5796AE-AA1A-4613-A3C5-063BFD215185}" type="datetime1">
              <a:rPr lang="en-GB" smtClean="0"/>
              <a:pPr/>
              <a:t>23/01/2019</a:t>
            </a:fld>
            <a:endParaRPr lang="en-GB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 smtClean="0"/>
              <a:t>www.cfheh.org.uk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F5618C-9407-4680-AFE7-E16F1D9DC831}" type="slidenum">
              <a:rPr lang="en-GB" smtClean="0"/>
              <a:pPr/>
              <a:t>‹#›</a:t>
            </a:fld>
            <a:endParaRPr lang="en-GB" dirty="0"/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4685016"/>
            <a:ext cx="9144000" cy="2172984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36096" y="0"/>
            <a:ext cx="3707904" cy="12048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59434165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 userDrawn="1"/>
        </p:nvSpPr>
        <p:spPr>
          <a:xfrm>
            <a:off x="0" y="980728"/>
            <a:ext cx="9159446" cy="360040"/>
          </a:xfrm>
          <a:prstGeom prst="rect">
            <a:avLst/>
          </a:prstGeom>
          <a:solidFill>
            <a:srgbClr val="00728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GB" dirty="0"/>
          </a:p>
        </p:txBody>
      </p:sp>
      <p:sp>
        <p:nvSpPr>
          <p:cNvPr id="9" name="Rectangle 8"/>
          <p:cNvSpPr/>
          <p:nvPr userDrawn="1"/>
        </p:nvSpPr>
        <p:spPr>
          <a:xfrm>
            <a:off x="-15446" y="6453336"/>
            <a:ext cx="9159446" cy="504056"/>
          </a:xfrm>
          <a:prstGeom prst="rect">
            <a:avLst/>
          </a:prstGeom>
          <a:solidFill>
            <a:srgbClr val="5E2A7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051720" y="6525344"/>
            <a:ext cx="4824536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GB" dirty="0" smtClean="0"/>
              <a:t>www.cfirst.org.uk          </a:t>
            </a:r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236296" y="6525344"/>
            <a:ext cx="1450504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GB" dirty="0" smtClean="0"/>
              <a:t>page </a:t>
            </a:r>
            <a:fld id="{9FF5618C-9407-4680-AFE7-E16F1D9DC831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8" name="Rectangle 7"/>
          <p:cNvSpPr/>
          <p:nvPr userDrawn="1"/>
        </p:nvSpPr>
        <p:spPr>
          <a:xfrm>
            <a:off x="-15446" y="7101408"/>
            <a:ext cx="9159446" cy="72008"/>
          </a:xfrm>
          <a:prstGeom prst="rect">
            <a:avLst/>
          </a:prstGeom>
          <a:solidFill>
            <a:srgbClr val="00728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1" name="Rectangle 10"/>
          <p:cNvSpPr/>
          <p:nvPr userDrawn="1"/>
        </p:nvSpPr>
        <p:spPr>
          <a:xfrm>
            <a:off x="0" y="1052736"/>
            <a:ext cx="9159446" cy="720080"/>
          </a:xfrm>
          <a:prstGeom prst="rect">
            <a:avLst/>
          </a:prstGeom>
          <a:solidFill>
            <a:srgbClr val="5E2A7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8" name="Title 17"/>
          <p:cNvSpPr>
            <a:spLocks noGrp="1"/>
          </p:cNvSpPr>
          <p:nvPr>
            <p:ph type="title"/>
          </p:nvPr>
        </p:nvSpPr>
        <p:spPr>
          <a:xfrm>
            <a:off x="179512" y="1052736"/>
            <a:ext cx="8229600" cy="648072"/>
          </a:xfrm>
        </p:spPr>
        <p:txBody>
          <a:bodyPr>
            <a:normAutofit/>
          </a:bodyPr>
          <a:lstStyle>
            <a:lvl1pPr algn="l">
              <a:defRPr sz="32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20" name="Text Placeholder 19"/>
          <p:cNvSpPr>
            <a:spLocks noGrp="1"/>
          </p:cNvSpPr>
          <p:nvPr>
            <p:ph type="body" sz="quarter" idx="13"/>
          </p:nvPr>
        </p:nvSpPr>
        <p:spPr>
          <a:xfrm>
            <a:off x="2338908" y="2132137"/>
            <a:ext cx="5905500" cy="720799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2000" b="1">
                <a:solidFill>
                  <a:srgbClr val="00728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2" name="Text Placeholder 21"/>
          <p:cNvSpPr>
            <a:spLocks noGrp="1"/>
          </p:cNvSpPr>
          <p:nvPr>
            <p:ph type="body" sz="quarter" idx="14"/>
          </p:nvPr>
        </p:nvSpPr>
        <p:spPr>
          <a:xfrm>
            <a:off x="2411413" y="3716338"/>
            <a:ext cx="6264275" cy="2711450"/>
          </a:xfrm>
        </p:spPr>
        <p:txBody>
          <a:bodyPr>
            <a:normAutofit/>
          </a:bodyPr>
          <a:lstStyle>
            <a:lvl1pPr>
              <a:defRPr sz="16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16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6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6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6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pic>
        <p:nvPicPr>
          <p:cNvPr id="2050" name="Picture 2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516216" y="0"/>
            <a:ext cx="2627784" cy="8539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Date Placeholder 4"/>
          <p:cNvSpPr>
            <a:spLocks noGrp="1"/>
          </p:cNvSpPr>
          <p:nvPr>
            <p:ph type="dt" sz="half" idx="10"/>
          </p:nvPr>
        </p:nvSpPr>
        <p:spPr>
          <a:xfrm>
            <a:off x="373340" y="6527982"/>
            <a:ext cx="21336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B9CD6A42-B392-4048-9421-073857140B87}" type="datetime1">
              <a:rPr lang="en-GB" smtClean="0"/>
              <a:pPr/>
              <a:t>23/01/2019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9727829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 userDrawn="1"/>
        </p:nvSpPr>
        <p:spPr>
          <a:xfrm>
            <a:off x="0" y="980728"/>
            <a:ext cx="9159446" cy="360040"/>
          </a:xfrm>
          <a:prstGeom prst="rect">
            <a:avLst/>
          </a:prstGeom>
          <a:solidFill>
            <a:srgbClr val="00728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GB" dirty="0"/>
          </a:p>
        </p:txBody>
      </p:sp>
      <p:sp>
        <p:nvSpPr>
          <p:cNvPr id="9" name="Rectangle 8"/>
          <p:cNvSpPr/>
          <p:nvPr userDrawn="1"/>
        </p:nvSpPr>
        <p:spPr>
          <a:xfrm>
            <a:off x="-15446" y="6597352"/>
            <a:ext cx="9159446" cy="504056"/>
          </a:xfrm>
          <a:prstGeom prst="rect">
            <a:avLst/>
          </a:prstGeom>
          <a:solidFill>
            <a:srgbClr val="5E2A7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671766"/>
            <a:ext cx="21336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B9CD6A42-B392-4048-9421-073857140B87}" type="datetime1">
              <a:rPr lang="en-GB" smtClean="0"/>
              <a:pPr/>
              <a:t>23/01/2019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671766"/>
            <a:ext cx="28956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GB" dirty="0" smtClean="0"/>
              <a:t>www.cfirst.org.uk</a:t>
            </a:r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671766"/>
            <a:ext cx="21336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GB" dirty="0" smtClean="0"/>
              <a:t>page </a:t>
            </a:r>
            <a:fld id="{9FF5618C-9407-4680-AFE7-E16F1D9DC831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8" name="Rectangle 7"/>
          <p:cNvSpPr/>
          <p:nvPr userDrawn="1"/>
        </p:nvSpPr>
        <p:spPr>
          <a:xfrm>
            <a:off x="-15446" y="7101408"/>
            <a:ext cx="9159446" cy="72008"/>
          </a:xfrm>
          <a:prstGeom prst="rect">
            <a:avLst/>
          </a:prstGeom>
          <a:solidFill>
            <a:srgbClr val="00728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1" name="Rectangle 10"/>
          <p:cNvSpPr/>
          <p:nvPr userDrawn="1"/>
        </p:nvSpPr>
        <p:spPr>
          <a:xfrm>
            <a:off x="0" y="1052736"/>
            <a:ext cx="9159446" cy="720080"/>
          </a:xfrm>
          <a:prstGeom prst="rect">
            <a:avLst/>
          </a:prstGeom>
          <a:solidFill>
            <a:srgbClr val="5E2A7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8" name="Title 17"/>
          <p:cNvSpPr>
            <a:spLocks noGrp="1"/>
          </p:cNvSpPr>
          <p:nvPr>
            <p:ph type="title"/>
          </p:nvPr>
        </p:nvSpPr>
        <p:spPr>
          <a:xfrm>
            <a:off x="179512" y="1052736"/>
            <a:ext cx="8229600" cy="648072"/>
          </a:xfrm>
        </p:spPr>
        <p:txBody>
          <a:bodyPr>
            <a:normAutofit/>
          </a:bodyPr>
          <a:lstStyle>
            <a:lvl1pPr algn="l">
              <a:defRPr sz="32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20" name="Text Placeholder 19"/>
          <p:cNvSpPr>
            <a:spLocks noGrp="1"/>
          </p:cNvSpPr>
          <p:nvPr>
            <p:ph type="body" sz="quarter" idx="13"/>
          </p:nvPr>
        </p:nvSpPr>
        <p:spPr>
          <a:xfrm>
            <a:off x="2338908" y="2132137"/>
            <a:ext cx="5905500" cy="720799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2000" b="1">
                <a:solidFill>
                  <a:srgbClr val="00728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2" name="Text Placeholder 21"/>
          <p:cNvSpPr>
            <a:spLocks noGrp="1"/>
          </p:cNvSpPr>
          <p:nvPr>
            <p:ph type="body" sz="quarter" idx="14"/>
          </p:nvPr>
        </p:nvSpPr>
        <p:spPr>
          <a:xfrm>
            <a:off x="2411413" y="3716338"/>
            <a:ext cx="6264275" cy="2711450"/>
          </a:xfrm>
        </p:spPr>
        <p:txBody>
          <a:bodyPr>
            <a:normAutofit/>
          </a:bodyPr>
          <a:lstStyle>
            <a:lvl1pPr>
              <a:defRPr sz="16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16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6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6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6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pic>
        <p:nvPicPr>
          <p:cNvPr id="14" name="Picture 2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04248" y="36160"/>
            <a:ext cx="2088232" cy="8843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15746374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C4D399C-7935-486D-9B3F-803D2A142220}" type="datetime1">
              <a:rPr lang="en-GB" smtClean="0"/>
              <a:pPr/>
              <a:t>23/01/2019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GB" dirty="0" smtClean="0"/>
              <a:t>www.cfheh.org.uk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FF5618C-9407-4680-AFE7-E16F1D9DC831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832440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57" r:id="rId10"/>
    <p:sldLayoutId id="2147483658" r:id="rId11"/>
    <p:sldLayoutId id="2147483659" r:id="rId12"/>
  </p:sldLayoutIdLst>
  <p:hf hdr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hyperlink" Target="mailto:bruce.white@cfirst.org.uk" TargetMode="External"/><Relationship Id="rId7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8.xml"/><Relationship Id="rId6" Type="http://schemas.openxmlformats.org/officeDocument/2006/relationships/hyperlink" Target="http://www.facebook.com/cfirstposts" TargetMode="External"/><Relationship Id="rId5" Type="http://schemas.openxmlformats.org/officeDocument/2006/relationships/hyperlink" Target="http://www.cfirst.org.uk/" TargetMode="External"/><Relationship Id="rId4" Type="http://schemas.openxmlformats.org/officeDocument/2006/relationships/hyperlink" Target="mailto:anstey.Brierley@cfirst.org.uk" TargetMode="External"/><Relationship Id="rId9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79512" y="1268760"/>
            <a:ext cx="727280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GB" sz="320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636074" y="5312683"/>
            <a:ext cx="5650557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4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www.cfirst.org.uk</a:t>
            </a:r>
          </a:p>
          <a:p>
            <a:pPr algn="ctr"/>
            <a:r>
              <a:rPr lang="en-GB" sz="4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0300 500 8085</a:t>
            </a:r>
          </a:p>
          <a:p>
            <a:pPr algn="ctr"/>
            <a:endParaRPr lang="en-GB" sz="32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0" y="1853535"/>
            <a:ext cx="9019309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An Overview of Community First Development Services</a:t>
            </a:r>
          </a:p>
          <a:p>
            <a:pPr algn="ctr"/>
            <a:r>
              <a:rPr lang="en-GB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Tim Houghton </a:t>
            </a:r>
          </a:p>
          <a:p>
            <a:pPr algn="ctr"/>
            <a:r>
              <a:rPr lang="en-GB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(Chief Executive)</a:t>
            </a:r>
            <a:endParaRPr lang="en-GB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604574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7000"/>
    </mc:Choice>
    <mc:Fallback xmlns="">
      <p:transition spd="slow" advClick="0" advTm="7000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Shape 170"/>
          <p:cNvSpPr/>
          <p:nvPr/>
        </p:nvSpPr>
        <p:spPr>
          <a:xfrm>
            <a:off x="2051719" y="6532576"/>
            <a:ext cx="4824538" cy="35066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9" rIns="45719" anchor="ctr">
            <a:spAutoFit/>
          </a:bodyPr>
          <a:lstStyle>
            <a:lvl1pPr algn="ctr">
              <a:defRPr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rPr dirty="0"/>
              <a:t>www.cfirst.org.uk</a:t>
            </a:r>
          </a:p>
        </p:txBody>
      </p:sp>
      <p:sp>
        <p:nvSpPr>
          <p:cNvPr id="171" name="Shape 171"/>
          <p:cNvSpPr/>
          <p:nvPr/>
        </p:nvSpPr>
        <p:spPr>
          <a:xfrm>
            <a:off x="251519" y="1124744"/>
            <a:ext cx="8496946" cy="53860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9" rIns="45719">
            <a:spAutoFit/>
          </a:bodyPr>
          <a:lstStyle>
            <a:lvl1pPr algn="ctr">
              <a:defRPr sz="2900" b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rPr dirty="0" smtClean="0"/>
              <a:t> </a:t>
            </a:r>
            <a:r>
              <a:rPr lang="en-GB" dirty="0" smtClean="0"/>
              <a:t>Who we are and what we do</a:t>
            </a:r>
            <a:endParaRPr dirty="0"/>
          </a:p>
        </p:txBody>
      </p:sp>
      <p:sp>
        <p:nvSpPr>
          <p:cNvPr id="172" name="Shape 172"/>
          <p:cNvSpPr>
            <a:spLocks noGrp="1"/>
          </p:cNvSpPr>
          <p:nvPr>
            <p:ph type="sldNum" sz="quarter" idx="4294967295"/>
          </p:nvPr>
        </p:nvSpPr>
        <p:spPr>
          <a:xfrm>
            <a:off x="8497902" y="6575779"/>
            <a:ext cx="188898" cy="264255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/>
          <a:lstStyle/>
          <a:p>
            <a:fld id="{86CB4B4D-7CA3-9044-876B-883B54F8677D}" type="slidenum">
              <a:rPr/>
              <a:pPr/>
              <a:t>2</a:t>
            </a:fld>
            <a:endParaRPr dirty="0"/>
          </a:p>
        </p:txBody>
      </p:sp>
      <p:pic>
        <p:nvPicPr>
          <p:cNvPr id="6" name="image5.jpg"/>
          <p:cNvPicPr>
            <a:picLocks noChangeAspect="1"/>
          </p:cNvPicPr>
          <p:nvPr/>
        </p:nvPicPr>
        <p:blipFill>
          <a:blip r:embed="rId2" cstate="print">
            <a:extLst/>
          </a:blip>
          <a:stretch>
            <a:fillRect/>
          </a:stretch>
        </p:blipFill>
        <p:spPr>
          <a:xfrm>
            <a:off x="0" y="2576055"/>
            <a:ext cx="9144000" cy="3914680"/>
          </a:xfrm>
          <a:prstGeom prst="rect">
            <a:avLst/>
          </a:prstGeom>
          <a:ln w="12700">
            <a:miter lim="400000"/>
          </a:ln>
        </p:spPr>
      </p:pic>
      <p:sp>
        <p:nvSpPr>
          <p:cNvPr id="8" name="Shape 187"/>
          <p:cNvSpPr/>
          <p:nvPr/>
        </p:nvSpPr>
        <p:spPr>
          <a:xfrm>
            <a:off x="356699" y="1768840"/>
            <a:ext cx="8517477" cy="83945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9" rIns="45719">
            <a:normAutofit fontScale="70000" lnSpcReduction="20000"/>
          </a:bodyPr>
          <a:lstStyle/>
          <a:p>
            <a:pPr lvl="1" indent="0" algn="ctr" defTabSz="889000">
              <a:spcBef>
                <a:spcPts val="600"/>
              </a:spcBef>
              <a:buSzPct val="100000"/>
              <a:defRPr sz="2800">
                <a:solidFill>
                  <a:srgbClr val="00728E"/>
                </a:solidFill>
              </a:defRPr>
            </a:pPr>
            <a:r>
              <a:rPr lang="en-GB" sz="4000" dirty="0" smtClean="0"/>
              <a:t>We support a thriving &amp; successful charity sector and provide critical community services</a:t>
            </a:r>
            <a:r>
              <a:rPr sz="4000" dirty="0" smtClean="0"/>
              <a:t>.</a:t>
            </a:r>
            <a:endParaRPr lang="en-GB" sz="4000" dirty="0" smtClean="0"/>
          </a:p>
          <a:p>
            <a:pPr marL="342900" lvl="1" indent="-342900" defTabSz="889000">
              <a:spcBef>
                <a:spcPts val="600"/>
              </a:spcBef>
              <a:buSzPct val="100000"/>
              <a:buFont typeface="Wingdings"/>
              <a:buChar char="▪"/>
              <a:defRPr sz="2000" b="1">
                <a:solidFill>
                  <a:srgbClr val="00728E"/>
                </a:solidFill>
              </a:defRPr>
            </a:pPr>
            <a:endParaRPr dirty="0">
              <a:latin typeface="Arial"/>
              <a:ea typeface="Arial"/>
              <a:cs typeface="Arial"/>
              <a:sym typeface="Arial"/>
            </a:endParaRPr>
          </a:p>
          <a:p>
            <a:pPr lvl="1" indent="0" defTabSz="889000">
              <a:lnSpc>
                <a:spcPct val="90000"/>
              </a:lnSpc>
              <a:spcBef>
                <a:spcPts val="300"/>
              </a:spcBef>
              <a:defRPr sz="2000" b="1">
                <a:solidFill>
                  <a:srgbClr val="00728E"/>
                </a:solidFill>
              </a:defRPr>
            </a:pPr>
            <a:endParaRPr dirty="0"/>
          </a:p>
        </p:txBody>
      </p:sp>
    </p:spTree>
  </p:cSld>
  <p:clrMapOvr>
    <a:masterClrMapping/>
  </p:clrMapOvr>
  <p:transition spd="slow"/>
  <p:timing>
    <p:tnLst>
      <p:par>
        <p:cTn id="1" dur="indefinite" restart="never" fill="hold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5796AE-AA1A-4613-A3C5-063BFD215185}" type="datetime1">
              <a:rPr lang="en-GB" smtClean="0"/>
              <a:pPr/>
              <a:t>23/01/2019</a:t>
            </a:fld>
            <a:endParaRPr lang="en-GB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1835696" y="6383734"/>
            <a:ext cx="5616624" cy="515189"/>
          </a:xfrm>
        </p:spPr>
        <p:txBody>
          <a:bodyPr/>
          <a:lstStyle/>
          <a:p>
            <a:r>
              <a:rPr lang="en-GB" sz="2800" dirty="0" smtClean="0"/>
              <a:t>www.cfirst.org.uk  </a:t>
            </a:r>
            <a:endParaRPr lang="en-GB" sz="2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F5618C-9407-4680-AFE7-E16F1D9DC831}" type="slidenum">
              <a:rPr lang="en-GB" smtClean="0"/>
              <a:pPr/>
              <a:t>3</a:t>
            </a:fld>
            <a:endParaRPr lang="en-GB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46856" y="1052736"/>
            <a:ext cx="8229600" cy="648072"/>
          </a:xfrm>
        </p:spPr>
        <p:txBody>
          <a:bodyPr/>
          <a:lstStyle/>
          <a:p>
            <a:pPr algn="ctr"/>
            <a:r>
              <a:rPr lang="en-GB" dirty="0" smtClean="0"/>
              <a:t>Community Development</a:t>
            </a:r>
            <a:endParaRPr lang="en-GB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>
          <a:xfrm>
            <a:off x="1619672" y="1844824"/>
            <a:ext cx="5905500" cy="720799"/>
          </a:xfrm>
        </p:spPr>
        <p:txBody>
          <a:bodyPr>
            <a:noAutofit/>
          </a:bodyPr>
          <a:lstStyle/>
          <a:p>
            <a:pPr algn="ctr"/>
            <a:r>
              <a:rPr lang="en-GB" dirty="0"/>
              <a:t>Promoting a </a:t>
            </a:r>
            <a:r>
              <a:rPr lang="en-GB" dirty="0" smtClean="0"/>
              <a:t>Strong</a:t>
            </a:r>
            <a:r>
              <a:rPr lang="en-GB" dirty="0"/>
              <a:t>, </a:t>
            </a:r>
            <a:r>
              <a:rPr lang="en-GB" dirty="0" smtClean="0"/>
              <a:t>Influential </a:t>
            </a:r>
            <a:r>
              <a:rPr lang="en-GB" dirty="0"/>
              <a:t>and </a:t>
            </a:r>
            <a:r>
              <a:rPr lang="en-GB" dirty="0" smtClean="0"/>
              <a:t>Thriving Voluntary </a:t>
            </a:r>
            <a:r>
              <a:rPr lang="en-GB" dirty="0"/>
              <a:t>and </a:t>
            </a:r>
            <a:r>
              <a:rPr lang="en-GB" dirty="0" smtClean="0"/>
              <a:t>Community Sector </a:t>
            </a:r>
            <a:endParaRPr lang="en-GB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4"/>
          </p:nvPr>
        </p:nvSpPr>
        <p:spPr>
          <a:xfrm>
            <a:off x="179512" y="2708920"/>
            <a:ext cx="4176464" cy="3384376"/>
          </a:xfrm>
        </p:spPr>
        <p:txBody>
          <a:bodyPr>
            <a:normAutofit fontScale="92500" lnSpcReduction="20000"/>
          </a:bodyPr>
          <a:lstStyle/>
          <a:p>
            <a:r>
              <a:rPr lang="en-GB" sz="1700" dirty="0" smtClean="0">
                <a:solidFill>
                  <a:schemeClr val="tx1"/>
                </a:solidFill>
              </a:rPr>
              <a:t>Developing </a:t>
            </a:r>
            <a:r>
              <a:rPr lang="en-GB" sz="1700" dirty="0">
                <a:solidFill>
                  <a:schemeClr val="tx1"/>
                </a:solidFill>
              </a:rPr>
              <a:t>partnerships &amp; </a:t>
            </a:r>
            <a:r>
              <a:rPr lang="en-GB" sz="1700" dirty="0" smtClean="0">
                <a:solidFill>
                  <a:schemeClr val="tx1"/>
                </a:solidFill>
              </a:rPr>
              <a:t>networks</a:t>
            </a:r>
          </a:p>
          <a:p>
            <a:endParaRPr lang="en-GB" sz="1100" dirty="0">
              <a:solidFill>
                <a:schemeClr val="tx1"/>
              </a:solidFill>
            </a:endParaRPr>
          </a:p>
          <a:p>
            <a:r>
              <a:rPr lang="en-GB" sz="1700" dirty="0" smtClean="0">
                <a:solidFill>
                  <a:schemeClr val="tx1"/>
                </a:solidFill>
              </a:rPr>
              <a:t>Information </a:t>
            </a:r>
            <a:r>
              <a:rPr lang="en-GB" sz="1700" dirty="0">
                <a:solidFill>
                  <a:schemeClr val="tx1"/>
                </a:solidFill>
              </a:rPr>
              <a:t>on governance, HR, charity law </a:t>
            </a:r>
            <a:r>
              <a:rPr lang="en-GB" sz="1700" dirty="0" smtClean="0">
                <a:solidFill>
                  <a:schemeClr val="tx1"/>
                </a:solidFill>
              </a:rPr>
              <a:t>and much more</a:t>
            </a:r>
          </a:p>
          <a:p>
            <a:endParaRPr lang="en-GB" sz="1100" dirty="0">
              <a:solidFill>
                <a:schemeClr val="tx1"/>
              </a:solidFill>
            </a:endParaRPr>
          </a:p>
          <a:p>
            <a:r>
              <a:rPr lang="en-GB" sz="1700" dirty="0" smtClean="0">
                <a:solidFill>
                  <a:schemeClr val="tx1"/>
                </a:solidFill>
              </a:rPr>
              <a:t>Practical </a:t>
            </a:r>
            <a:r>
              <a:rPr lang="en-GB" sz="1700" dirty="0">
                <a:solidFill>
                  <a:schemeClr val="tx1"/>
                </a:solidFill>
              </a:rPr>
              <a:t>help and support to become funding </a:t>
            </a:r>
            <a:r>
              <a:rPr lang="en-GB" sz="1700" dirty="0" smtClean="0">
                <a:solidFill>
                  <a:schemeClr val="tx1"/>
                </a:solidFill>
              </a:rPr>
              <a:t>and tender </a:t>
            </a:r>
            <a:r>
              <a:rPr lang="en-GB" sz="1700" dirty="0">
                <a:solidFill>
                  <a:schemeClr val="tx1"/>
                </a:solidFill>
              </a:rPr>
              <a:t>ready, finding suitable funding streams </a:t>
            </a:r>
            <a:r>
              <a:rPr lang="en-GB" sz="1700" dirty="0" smtClean="0">
                <a:solidFill>
                  <a:schemeClr val="tx1"/>
                </a:solidFill>
              </a:rPr>
              <a:t>and providing </a:t>
            </a:r>
            <a:r>
              <a:rPr lang="en-GB" sz="1700" dirty="0">
                <a:solidFill>
                  <a:schemeClr val="tx1"/>
                </a:solidFill>
              </a:rPr>
              <a:t>bid writing </a:t>
            </a:r>
            <a:r>
              <a:rPr lang="en-GB" sz="1700" dirty="0" smtClean="0">
                <a:solidFill>
                  <a:schemeClr val="tx1"/>
                </a:solidFill>
              </a:rPr>
              <a:t>support</a:t>
            </a:r>
          </a:p>
          <a:p>
            <a:endParaRPr lang="en-GB" sz="1100" dirty="0">
              <a:solidFill>
                <a:schemeClr val="tx1"/>
              </a:solidFill>
            </a:endParaRPr>
          </a:p>
          <a:p>
            <a:r>
              <a:rPr lang="en-GB" sz="1700" dirty="0" smtClean="0">
                <a:solidFill>
                  <a:schemeClr val="tx1"/>
                </a:solidFill>
              </a:rPr>
              <a:t>Access </a:t>
            </a:r>
            <a:r>
              <a:rPr lang="en-GB" sz="1700" dirty="0">
                <a:solidFill>
                  <a:schemeClr val="tx1"/>
                </a:solidFill>
              </a:rPr>
              <a:t>to toolkits &amp; training designed </a:t>
            </a:r>
            <a:r>
              <a:rPr lang="en-GB" sz="1700" dirty="0" smtClean="0">
                <a:solidFill>
                  <a:schemeClr val="tx1"/>
                </a:solidFill>
              </a:rPr>
              <a:t>for not-for-profit organisations</a:t>
            </a:r>
          </a:p>
          <a:p>
            <a:endParaRPr lang="en-GB" sz="1100" dirty="0" smtClean="0">
              <a:solidFill>
                <a:schemeClr val="tx1"/>
              </a:solidFill>
            </a:endParaRPr>
          </a:p>
          <a:p>
            <a:r>
              <a:rPr lang="en-GB" sz="1700" dirty="0" smtClean="0">
                <a:solidFill>
                  <a:schemeClr val="tx1"/>
                </a:solidFill>
              </a:rPr>
              <a:t>DBS checking service</a:t>
            </a:r>
          </a:p>
          <a:p>
            <a:endParaRPr lang="en-GB" sz="1100" dirty="0" smtClean="0">
              <a:solidFill>
                <a:schemeClr val="tx1"/>
              </a:solidFill>
            </a:endParaRPr>
          </a:p>
          <a:p>
            <a:r>
              <a:rPr lang="en-GB" sz="1700" dirty="0" smtClean="0">
                <a:solidFill>
                  <a:schemeClr val="tx1"/>
                </a:solidFill>
              </a:rPr>
              <a:t>Payroll, Book keeping service</a:t>
            </a:r>
          </a:p>
          <a:p>
            <a:endParaRPr lang="en-GB" dirty="0" smtClean="0"/>
          </a:p>
          <a:p>
            <a:endParaRPr lang="en-GB" dirty="0"/>
          </a:p>
        </p:txBody>
      </p:sp>
      <p:sp>
        <p:nvSpPr>
          <p:cNvPr id="8" name="Oval 7"/>
          <p:cNvSpPr/>
          <p:nvPr/>
        </p:nvSpPr>
        <p:spPr>
          <a:xfrm>
            <a:off x="5148064" y="2708920"/>
            <a:ext cx="2088232" cy="1490464"/>
          </a:xfrm>
          <a:prstGeom prst="ellipse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Sustainability</a:t>
            </a:r>
            <a:endParaRPr lang="en-GB" dirty="0"/>
          </a:p>
        </p:txBody>
      </p:sp>
      <p:sp>
        <p:nvSpPr>
          <p:cNvPr id="9" name="Oval 8"/>
          <p:cNvSpPr/>
          <p:nvPr/>
        </p:nvSpPr>
        <p:spPr>
          <a:xfrm>
            <a:off x="4427983" y="4437112"/>
            <a:ext cx="2434841" cy="1706488"/>
          </a:xfrm>
          <a:prstGeom prst="ellipse">
            <a:avLst/>
          </a:prstGeom>
          <a:solidFill>
            <a:schemeClr val="tx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dirty="0" smtClean="0"/>
              <a:t>Fundraising</a:t>
            </a:r>
            <a:endParaRPr lang="en-GB" sz="2000" dirty="0"/>
          </a:p>
        </p:txBody>
      </p:sp>
      <p:sp>
        <p:nvSpPr>
          <p:cNvPr id="10" name="Oval 9"/>
          <p:cNvSpPr/>
          <p:nvPr/>
        </p:nvSpPr>
        <p:spPr>
          <a:xfrm>
            <a:off x="6948263" y="3987041"/>
            <a:ext cx="2088232" cy="149046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Governance</a:t>
            </a:r>
            <a:endParaRPr lang="en-GB" dirty="0"/>
          </a:p>
        </p:txBody>
      </p:sp>
      <p:pic>
        <p:nvPicPr>
          <p:cNvPr id="12" name="Picture 11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86289" y="42339"/>
            <a:ext cx="2666083" cy="8684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874463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7000"/>
    </mc:Choice>
    <mc:Fallback xmlns="">
      <p:transition spd="slow" advClick="0" advTm="7000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CD6A42-B392-4048-9421-073857140B87}" type="datetime1">
              <a:rPr lang="en-GB" smtClean="0"/>
              <a:pPr/>
              <a:t>23/01/2019</a:t>
            </a:fld>
            <a:endParaRPr lang="en-GB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1763688" y="6527983"/>
            <a:ext cx="5562914" cy="365124"/>
          </a:xfrm>
        </p:spPr>
        <p:txBody>
          <a:bodyPr/>
          <a:lstStyle/>
          <a:p>
            <a:r>
              <a:rPr lang="en-GB" sz="2800" dirty="0" smtClean="0"/>
              <a:t>www.cfirst.org.uk  </a:t>
            </a:r>
            <a:endParaRPr lang="en-GB" sz="2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GB" smtClean="0"/>
              <a:t>page </a:t>
            </a:r>
            <a:fld id="{9FF5618C-9407-4680-AFE7-E16F1D9DC831}" type="slidenum">
              <a:rPr lang="en-GB" smtClean="0"/>
              <a:pPr/>
              <a:t>4</a:t>
            </a:fld>
            <a:endParaRPr lang="en-GB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46856" y="1052736"/>
            <a:ext cx="8229600" cy="648072"/>
          </a:xfrm>
        </p:spPr>
        <p:txBody>
          <a:bodyPr/>
          <a:lstStyle/>
          <a:p>
            <a:pPr algn="ctr"/>
            <a:r>
              <a:rPr lang="en-GB" dirty="0" smtClean="0"/>
              <a:t>Volunteering Services</a:t>
            </a:r>
            <a:endParaRPr lang="en-GB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>
          <a:xfrm>
            <a:off x="1763688" y="1916832"/>
            <a:ext cx="6120680" cy="792088"/>
          </a:xfrm>
        </p:spPr>
        <p:txBody>
          <a:bodyPr>
            <a:normAutofit/>
          </a:bodyPr>
          <a:lstStyle/>
          <a:p>
            <a:pPr algn="ctr"/>
            <a:r>
              <a:rPr lang="en-GB" dirty="0" smtClean="0"/>
              <a:t>Matching Volunteers with Opportunities &amp;  Employee Volunteering </a:t>
            </a:r>
          </a:p>
          <a:p>
            <a:endParaRPr lang="en-GB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4"/>
          </p:nvPr>
        </p:nvSpPr>
        <p:spPr>
          <a:xfrm>
            <a:off x="179512" y="2780928"/>
            <a:ext cx="4392488" cy="3240360"/>
          </a:xfrm>
        </p:spPr>
        <p:txBody>
          <a:bodyPr>
            <a:noAutofit/>
          </a:bodyPr>
          <a:lstStyle/>
          <a:p>
            <a:r>
              <a:rPr lang="en-GB" dirty="0" smtClean="0">
                <a:solidFill>
                  <a:schemeClr val="tx1"/>
                </a:solidFill>
              </a:rPr>
              <a:t>Our Volunteering </a:t>
            </a:r>
            <a:r>
              <a:rPr lang="en-GB" dirty="0">
                <a:solidFill>
                  <a:schemeClr val="tx1"/>
                </a:solidFill>
              </a:rPr>
              <a:t>S</a:t>
            </a:r>
            <a:r>
              <a:rPr lang="en-GB" dirty="0" smtClean="0">
                <a:solidFill>
                  <a:schemeClr val="tx1"/>
                </a:solidFill>
              </a:rPr>
              <a:t>ervice matches volunteers with opportunities </a:t>
            </a:r>
          </a:p>
          <a:p>
            <a:r>
              <a:rPr lang="en-GB" dirty="0" smtClean="0">
                <a:solidFill>
                  <a:schemeClr val="tx1"/>
                </a:solidFill>
              </a:rPr>
              <a:t>Our online “Volunteer Wessex” service enables groups to promote volunteer opportunities quickly and easily</a:t>
            </a:r>
            <a:endParaRPr lang="en-GB" dirty="0" smtClean="0"/>
          </a:p>
          <a:p>
            <a:r>
              <a:rPr lang="en-GB" dirty="0" smtClean="0">
                <a:solidFill>
                  <a:schemeClr val="tx1"/>
                </a:solidFill>
              </a:rPr>
              <a:t>We also offer an Employee Volunteering Service to enable businesses to easily access team challenges and individual skill sharing activities.</a:t>
            </a:r>
          </a:p>
          <a:p>
            <a:endParaRPr lang="en-GB" dirty="0">
              <a:solidFill>
                <a:schemeClr val="tx1"/>
              </a:solidFill>
            </a:endParaRPr>
          </a:p>
        </p:txBody>
      </p:sp>
      <p:pic>
        <p:nvPicPr>
          <p:cNvPr id="11" name="image02.jpg" descr="VW hi res cmyk.jpg"/>
          <p:cNvPicPr/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4644988" y="2780928"/>
            <a:ext cx="3816424" cy="1872208"/>
          </a:xfrm>
          <a:prstGeom prst="rect">
            <a:avLst/>
          </a:prstGeom>
          <a:ln/>
        </p:spPr>
      </p:pic>
      <p:sp>
        <p:nvSpPr>
          <p:cNvPr id="13" name="Rectangle 12"/>
          <p:cNvSpPr/>
          <p:nvPr/>
        </p:nvSpPr>
        <p:spPr>
          <a:xfrm>
            <a:off x="4644989" y="4808128"/>
            <a:ext cx="403146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2400" dirty="0"/>
              <a:t>www.volunteerwessex.org</a:t>
            </a:r>
          </a:p>
        </p:txBody>
      </p:sp>
    </p:spTree>
    <p:extLst>
      <p:ext uri="{BB962C8B-B14F-4D97-AF65-F5344CB8AC3E}">
        <p14:creationId xmlns:p14="http://schemas.microsoft.com/office/powerpoint/2010/main" val="30445834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7000"/>
    </mc:Choice>
    <mc:Fallback xmlns="">
      <p:transition spd="slow" advClick="0" advTm="7000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CD6A42-B392-4048-9421-073857140B87}" type="datetime1">
              <a:rPr lang="en-GB" smtClean="0"/>
              <a:pPr/>
              <a:t>23/01/2019</a:t>
            </a:fld>
            <a:endParaRPr lang="en-GB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1835696" y="6383734"/>
            <a:ext cx="5616624" cy="640521"/>
          </a:xfrm>
        </p:spPr>
        <p:txBody>
          <a:bodyPr/>
          <a:lstStyle/>
          <a:p>
            <a:r>
              <a:rPr lang="en-GB" sz="2800" dirty="0" smtClean="0"/>
              <a:t>www.cfirst.org.uk  </a:t>
            </a:r>
            <a:endParaRPr lang="en-GB" sz="2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GB" dirty="0" smtClean="0"/>
              <a:t>page </a:t>
            </a:r>
            <a:fld id="{9FF5618C-9407-4680-AFE7-E16F1D9DC831}" type="slidenum">
              <a:rPr lang="en-GB" smtClean="0"/>
              <a:pPr/>
              <a:t>5</a:t>
            </a:fld>
            <a:endParaRPr lang="en-GB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374848" y="1052736"/>
            <a:ext cx="8229600" cy="648072"/>
          </a:xfrm>
        </p:spPr>
        <p:txBody>
          <a:bodyPr/>
          <a:lstStyle/>
          <a:p>
            <a:pPr algn="ctr"/>
            <a:r>
              <a:rPr lang="en-GB" dirty="0" smtClean="0"/>
              <a:t>Training</a:t>
            </a:r>
            <a:endParaRPr lang="en-GB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>
          <a:xfrm>
            <a:off x="251520" y="2420888"/>
            <a:ext cx="3817268" cy="3672408"/>
          </a:xfrm>
        </p:spPr>
        <p:txBody>
          <a:bodyPr>
            <a:noAutofit/>
          </a:bodyPr>
          <a:lstStyle/>
          <a:p>
            <a:pPr algn="ctr">
              <a:spcBef>
                <a:spcPts val="1200"/>
              </a:spcBef>
            </a:pPr>
            <a:r>
              <a:rPr lang="en-GB" sz="1600" b="0" dirty="0" smtClean="0">
                <a:solidFill>
                  <a:schemeClr val="tx1"/>
                </a:solidFill>
              </a:rPr>
              <a:t>We provide high </a:t>
            </a:r>
            <a:r>
              <a:rPr lang="en-GB" sz="1600" b="0" dirty="0">
                <a:solidFill>
                  <a:schemeClr val="tx1"/>
                </a:solidFill>
              </a:rPr>
              <a:t>value, low cost training and development activities to charities, voluntary organisations, social enterprises, statutory bodies and businesses</a:t>
            </a:r>
            <a:r>
              <a:rPr lang="en-GB" sz="1600" b="0" dirty="0" smtClean="0">
                <a:solidFill>
                  <a:schemeClr val="tx1"/>
                </a:solidFill>
              </a:rPr>
              <a:t>.</a:t>
            </a:r>
            <a:endParaRPr lang="en-GB" sz="1600" b="0" dirty="0">
              <a:solidFill>
                <a:schemeClr val="tx1"/>
              </a:solidFill>
            </a:endParaRPr>
          </a:p>
          <a:p>
            <a:pPr algn="ctr">
              <a:spcBef>
                <a:spcPts val="1200"/>
              </a:spcBef>
            </a:pPr>
            <a:r>
              <a:rPr lang="en-GB" sz="1600" b="0" dirty="0">
                <a:solidFill>
                  <a:schemeClr val="tx1"/>
                </a:solidFill>
              </a:rPr>
              <a:t>The </a:t>
            </a:r>
            <a:r>
              <a:rPr lang="en-GB" sz="1600" b="0" dirty="0" smtClean="0">
                <a:solidFill>
                  <a:schemeClr val="tx1"/>
                </a:solidFill>
              </a:rPr>
              <a:t>courses </a:t>
            </a:r>
            <a:r>
              <a:rPr lang="en-GB" sz="1600" b="0" dirty="0">
                <a:solidFill>
                  <a:schemeClr val="tx1"/>
                </a:solidFill>
              </a:rPr>
              <a:t>are facilitated by professional trainers </a:t>
            </a:r>
            <a:r>
              <a:rPr lang="en-GB" sz="1600" b="0" dirty="0" smtClean="0">
                <a:solidFill>
                  <a:schemeClr val="tx1"/>
                </a:solidFill>
              </a:rPr>
              <a:t>who have </a:t>
            </a:r>
            <a:r>
              <a:rPr lang="en-GB" sz="1600" b="0" dirty="0">
                <a:solidFill>
                  <a:schemeClr val="tx1"/>
                </a:solidFill>
              </a:rPr>
              <a:t>a wide range of experience in both the voluntary and business sectors. </a:t>
            </a:r>
            <a:endParaRPr lang="en-GB" sz="1600" b="0" dirty="0" smtClean="0">
              <a:solidFill>
                <a:schemeClr val="tx1"/>
              </a:solidFill>
            </a:endParaRPr>
          </a:p>
          <a:p>
            <a:pPr algn="ctr">
              <a:spcBef>
                <a:spcPts val="1200"/>
              </a:spcBef>
            </a:pPr>
            <a:r>
              <a:rPr lang="en-GB" sz="1600" b="0" dirty="0" smtClean="0">
                <a:solidFill>
                  <a:schemeClr val="tx1"/>
                </a:solidFill>
              </a:rPr>
              <a:t>All trainers </a:t>
            </a:r>
            <a:r>
              <a:rPr lang="en-GB" sz="1600" b="0" dirty="0">
                <a:solidFill>
                  <a:schemeClr val="tx1"/>
                </a:solidFill>
              </a:rPr>
              <a:t>have the relevant teaching qualifications in their specialised subjects.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4"/>
          </p:nvPr>
        </p:nvSpPr>
        <p:spPr>
          <a:xfrm>
            <a:off x="1619672" y="1844824"/>
            <a:ext cx="6264275" cy="792782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GB" sz="2200" b="1" dirty="0">
                <a:solidFill>
                  <a:srgbClr val="00728E"/>
                </a:solidFill>
              </a:rPr>
              <a:t>Quality, Affordable Training 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2492897"/>
            <a:ext cx="4176464" cy="3312368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177" y="74283"/>
            <a:ext cx="2808312" cy="9147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306232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 advClick="0" advTm="7000">
        <p:fade/>
      </p:transition>
    </mc:Choice>
    <mc:Fallback xmlns="">
      <p:transition advClick="0" advTm="7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CD6A42-B392-4048-9421-073857140B87}" type="datetime1">
              <a:rPr lang="en-GB" smtClean="0"/>
              <a:pPr/>
              <a:t>23/01/2019</a:t>
            </a:fld>
            <a:endParaRPr lang="en-GB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393850" y="4797152"/>
            <a:ext cx="2895600" cy="365125"/>
          </a:xfrm>
        </p:spPr>
        <p:txBody>
          <a:bodyPr/>
          <a:lstStyle/>
          <a:p>
            <a:r>
              <a:rPr lang="en-GB" smtClean="0"/>
              <a:t>www.cfheh.org.uk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GB" dirty="0" smtClean="0"/>
              <a:t>page </a:t>
            </a:r>
            <a:fld id="{9FF5618C-9407-4680-AFE7-E16F1D9DC831}" type="slidenum">
              <a:rPr lang="en-GB" smtClean="0"/>
              <a:pPr/>
              <a:t>6</a:t>
            </a:fld>
            <a:endParaRPr lang="en-GB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dirty="0" smtClean="0"/>
              <a:t>Contact us</a:t>
            </a:r>
            <a:endParaRPr lang="en-GB" dirty="0"/>
          </a:p>
        </p:txBody>
      </p:sp>
      <p:sp>
        <p:nvSpPr>
          <p:cNvPr id="9" name="Footer Placeholder 2"/>
          <p:cNvSpPr txBox="1">
            <a:spLocks/>
          </p:cNvSpPr>
          <p:nvPr/>
        </p:nvSpPr>
        <p:spPr>
          <a:xfrm>
            <a:off x="1619672" y="6454054"/>
            <a:ext cx="6120680" cy="40394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2800" dirty="0" smtClean="0"/>
              <a:t>www.cfirst.org.uk  </a:t>
            </a:r>
            <a:endParaRPr lang="en-GB" sz="2800" dirty="0"/>
          </a:p>
        </p:txBody>
      </p:sp>
      <p:pic>
        <p:nvPicPr>
          <p:cNvPr id="6" name="Picture 2" descr="O:\CF Marketing\Logos and Corporate ID Guide\YOUTH\YF Word Cloud VF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2802850" y="-11530013"/>
            <a:ext cx="1976390" cy="10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 Placeholder 6"/>
          <p:cNvSpPr>
            <a:spLocks noGrp="1"/>
          </p:cNvSpPr>
          <p:nvPr>
            <p:ph type="body" sz="quarter" idx="13"/>
          </p:nvPr>
        </p:nvSpPr>
        <p:spPr>
          <a:xfrm>
            <a:off x="373340" y="1811392"/>
            <a:ext cx="8390677" cy="4607554"/>
          </a:xfrm>
        </p:spPr>
        <p:txBody>
          <a:bodyPr>
            <a:noAutofit/>
          </a:bodyPr>
          <a:lstStyle/>
          <a:p>
            <a:r>
              <a:rPr lang="en-GB" sz="1600" b="0" dirty="0" smtClean="0">
                <a:solidFill>
                  <a:schemeClr val="tx1"/>
                </a:solidFill>
              </a:rPr>
              <a:t>To speak to a member of the </a:t>
            </a:r>
            <a:r>
              <a:rPr lang="en-GB" sz="1600" b="0" dirty="0">
                <a:solidFill>
                  <a:schemeClr val="tx1"/>
                </a:solidFill>
              </a:rPr>
              <a:t>Winchester Community Development </a:t>
            </a:r>
            <a:r>
              <a:rPr lang="en-GB" sz="1600" b="0" dirty="0" smtClean="0">
                <a:solidFill>
                  <a:schemeClr val="tx1"/>
                </a:solidFill>
              </a:rPr>
              <a:t>team please contact:</a:t>
            </a:r>
          </a:p>
          <a:p>
            <a:endParaRPr lang="en-GB" sz="1600" b="0" dirty="0">
              <a:solidFill>
                <a:schemeClr val="tx1"/>
              </a:solidFill>
            </a:endParaRPr>
          </a:p>
          <a:p>
            <a:pPr algn="ctr"/>
            <a:r>
              <a:rPr lang="en-GB" sz="1600" b="0" dirty="0" smtClean="0">
                <a:solidFill>
                  <a:schemeClr val="tx1"/>
                </a:solidFill>
              </a:rPr>
              <a:t>Bruce White </a:t>
            </a:r>
            <a:r>
              <a:rPr lang="en-GB" sz="1600" b="0" dirty="0" smtClean="0">
                <a:solidFill>
                  <a:schemeClr val="tx1"/>
                </a:solidFill>
                <a:hlinkClick r:id="rId3"/>
              </a:rPr>
              <a:t>bruce.white@cfirst.org.uk</a:t>
            </a:r>
            <a:r>
              <a:rPr lang="en-GB" sz="1600" b="0" dirty="0" smtClean="0">
                <a:solidFill>
                  <a:schemeClr val="tx1"/>
                </a:solidFill>
              </a:rPr>
              <a:t> (Community Development Worker) or    </a:t>
            </a:r>
          </a:p>
          <a:p>
            <a:pPr algn="ctr"/>
            <a:r>
              <a:rPr lang="en-GB" sz="1600" b="0" dirty="0" smtClean="0">
                <a:solidFill>
                  <a:schemeClr val="tx1"/>
                </a:solidFill>
              </a:rPr>
              <a:t>Anstey Brierley </a:t>
            </a:r>
            <a:r>
              <a:rPr lang="en-GB" sz="1600" b="0" dirty="0" smtClean="0">
                <a:solidFill>
                  <a:schemeClr val="tx1"/>
                </a:solidFill>
                <a:hlinkClick r:id="rId4"/>
              </a:rPr>
              <a:t>anstey.brierley@cfirst.org.uk</a:t>
            </a:r>
            <a:r>
              <a:rPr lang="en-GB" sz="1600" b="0" dirty="0" smtClean="0">
                <a:solidFill>
                  <a:schemeClr val="tx1"/>
                </a:solidFill>
              </a:rPr>
              <a:t> (Community Development Manager)</a:t>
            </a:r>
            <a:endParaRPr lang="en-GB" sz="1600" b="0" dirty="0">
              <a:solidFill>
                <a:schemeClr val="tx1"/>
              </a:solidFill>
            </a:endParaRPr>
          </a:p>
          <a:p>
            <a:pPr algn="ctr"/>
            <a:r>
              <a:rPr lang="en-GB" sz="1600" b="0" dirty="0">
                <a:solidFill>
                  <a:schemeClr val="tx1"/>
                </a:solidFill>
              </a:rPr>
              <a:t>		</a:t>
            </a:r>
          </a:p>
          <a:p>
            <a:pPr algn="ctr"/>
            <a:r>
              <a:rPr lang="en-GB" sz="1600" b="0" dirty="0" smtClean="0">
                <a:solidFill>
                  <a:schemeClr val="tx1"/>
                </a:solidFill>
              </a:rPr>
              <a:t>For enquiries </a:t>
            </a:r>
            <a:r>
              <a:rPr lang="en-GB" sz="1600" b="0" dirty="0">
                <a:solidFill>
                  <a:schemeClr val="tx1"/>
                </a:solidFill>
              </a:rPr>
              <a:t>on all our </a:t>
            </a:r>
            <a:r>
              <a:rPr lang="en-GB" sz="1600" b="0" dirty="0" smtClean="0">
                <a:solidFill>
                  <a:schemeClr val="tx1"/>
                </a:solidFill>
              </a:rPr>
              <a:t>services contact </a:t>
            </a:r>
            <a:r>
              <a:rPr lang="en-GB" sz="1600" b="0" dirty="0">
                <a:solidFill>
                  <a:schemeClr val="tx1"/>
                </a:solidFill>
              </a:rPr>
              <a:t>a member of our team </a:t>
            </a:r>
            <a:r>
              <a:rPr lang="en-GB" sz="1600" b="0" dirty="0" smtClean="0">
                <a:solidFill>
                  <a:schemeClr val="tx1"/>
                </a:solidFill>
              </a:rPr>
              <a:t>whenever </a:t>
            </a:r>
            <a:r>
              <a:rPr lang="en-GB" sz="1600" b="0" dirty="0">
                <a:solidFill>
                  <a:schemeClr val="tx1"/>
                </a:solidFill>
              </a:rPr>
              <a:t>it suits you via </a:t>
            </a:r>
            <a:r>
              <a:rPr lang="en-GB" sz="1600" b="0" dirty="0" smtClean="0">
                <a:solidFill>
                  <a:schemeClr val="tx1"/>
                </a:solidFill>
              </a:rPr>
              <a:t>our </a:t>
            </a:r>
            <a:r>
              <a:rPr lang="en-GB" sz="1600" b="0" dirty="0">
                <a:solidFill>
                  <a:schemeClr val="tx1"/>
                </a:solidFill>
              </a:rPr>
              <a:t>24 hour </a:t>
            </a:r>
            <a:r>
              <a:rPr lang="en-GB" sz="1600" b="0" dirty="0" smtClean="0">
                <a:solidFill>
                  <a:schemeClr val="tx1"/>
                </a:solidFill>
              </a:rPr>
              <a:t>online help </a:t>
            </a:r>
            <a:r>
              <a:rPr lang="en-GB" sz="1600" b="0" dirty="0">
                <a:solidFill>
                  <a:schemeClr val="tx1"/>
                </a:solidFill>
              </a:rPr>
              <a:t>desk </a:t>
            </a:r>
            <a:r>
              <a:rPr lang="en-GB" sz="1600" b="0" dirty="0" smtClean="0">
                <a:solidFill>
                  <a:schemeClr val="tx1"/>
                </a:solidFill>
              </a:rPr>
              <a:t>service. Visit </a:t>
            </a:r>
            <a:r>
              <a:rPr lang="en-GB" sz="1600" b="0" dirty="0" smtClean="0">
                <a:solidFill>
                  <a:schemeClr val="tx1"/>
                </a:solidFill>
                <a:hlinkClick r:id="rId5"/>
              </a:rPr>
              <a:t>www.cfirst.org.uk</a:t>
            </a:r>
            <a:r>
              <a:rPr lang="en-GB" sz="1600" b="0" dirty="0" smtClean="0">
                <a:solidFill>
                  <a:schemeClr val="tx1"/>
                </a:solidFill>
              </a:rPr>
              <a:t> </a:t>
            </a:r>
            <a:r>
              <a:rPr lang="en-GB" sz="1600" b="0" dirty="0">
                <a:solidFill>
                  <a:schemeClr val="tx1"/>
                </a:solidFill>
              </a:rPr>
              <a:t>and click on </a:t>
            </a:r>
            <a:r>
              <a:rPr lang="en-GB" sz="1600" b="0" dirty="0" smtClean="0">
                <a:solidFill>
                  <a:schemeClr val="tx1"/>
                </a:solidFill>
              </a:rPr>
              <a:t>the “Got </a:t>
            </a:r>
            <a:r>
              <a:rPr lang="en-GB" sz="1600" b="0" dirty="0">
                <a:solidFill>
                  <a:schemeClr val="tx1"/>
                </a:solidFill>
              </a:rPr>
              <a:t>a question?”  </a:t>
            </a:r>
            <a:r>
              <a:rPr lang="en-GB" sz="1600" b="0" dirty="0" smtClean="0">
                <a:solidFill>
                  <a:schemeClr val="tx1"/>
                </a:solidFill>
              </a:rPr>
              <a:t>button</a:t>
            </a:r>
            <a:r>
              <a:rPr lang="en-GB" sz="1600" b="0" dirty="0">
                <a:solidFill>
                  <a:schemeClr val="tx1"/>
                </a:solidFill>
              </a:rPr>
              <a:t> </a:t>
            </a:r>
            <a:r>
              <a:rPr lang="en-GB" sz="1600" b="0" dirty="0" smtClean="0">
                <a:solidFill>
                  <a:schemeClr val="tx1"/>
                </a:solidFill>
              </a:rPr>
              <a:t>to submit your enquiry</a:t>
            </a:r>
            <a:r>
              <a:rPr lang="en-GB" sz="1600" dirty="0" smtClean="0"/>
              <a:t>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1600" dirty="0" smtClean="0"/>
          </a:p>
          <a:p>
            <a:endParaRPr lang="en-GB" sz="1600" dirty="0"/>
          </a:p>
          <a:p>
            <a:endParaRPr lang="en-GB" sz="1600" dirty="0" smtClean="0"/>
          </a:p>
          <a:p>
            <a:endParaRPr lang="en-GB" sz="1600" dirty="0"/>
          </a:p>
          <a:p>
            <a:pPr algn="ctr"/>
            <a:r>
              <a:rPr lang="en-GB" sz="1600" dirty="0" smtClean="0">
                <a:hlinkClick r:id="rId6"/>
              </a:rPr>
              <a:t>www.facebook.com/cfirstposts</a:t>
            </a:r>
            <a:endParaRPr lang="en-GB" sz="1600" dirty="0" smtClean="0"/>
          </a:p>
          <a:p>
            <a:pPr algn="ctr"/>
            <a:endParaRPr lang="en-GB" sz="1600" dirty="0"/>
          </a:p>
          <a:p>
            <a:pPr algn="ctr"/>
            <a:r>
              <a:rPr lang="en-GB" sz="1600" dirty="0" smtClean="0"/>
              <a:t>@</a:t>
            </a:r>
            <a:r>
              <a:rPr lang="en-GB" sz="1600" dirty="0" err="1" smtClean="0"/>
              <a:t>cfirsttweets</a:t>
            </a:r>
            <a:endParaRPr lang="en-GB" sz="16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9787" y="5019474"/>
            <a:ext cx="517153" cy="5171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AutoShape 4" descr="Image result for twitter logo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9787" y="5736348"/>
            <a:ext cx="659990" cy="5367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3162015" y="4216967"/>
            <a:ext cx="2813325" cy="7502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89693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7000"/>
    </mc:Choice>
    <mc:Fallback xmlns="">
      <p:transition spd="slow" advClick="0" advTm="7000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F Templat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TEMPLATE CFgeneric</Template>
  <TotalTime>372</TotalTime>
  <Words>278</Words>
  <Application>Microsoft Office PowerPoint</Application>
  <PresentationFormat>On-screen Show (4:3)</PresentationFormat>
  <Paragraphs>65</Paragraphs>
  <Slides>6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7" baseType="lpstr">
      <vt:lpstr>CF Template</vt:lpstr>
      <vt:lpstr>PowerPoint Presentation</vt:lpstr>
      <vt:lpstr>PowerPoint Presentation</vt:lpstr>
      <vt:lpstr>Community Development</vt:lpstr>
      <vt:lpstr>Volunteering Services</vt:lpstr>
      <vt:lpstr>Training</vt:lpstr>
      <vt:lpstr>Contact us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Anstey</dc:creator>
  <cp:lastModifiedBy>Carol Hussey</cp:lastModifiedBy>
  <cp:revision>38</cp:revision>
  <cp:lastPrinted>2018-01-24T11:41:26Z</cp:lastPrinted>
  <dcterms:created xsi:type="dcterms:W3CDTF">2018-01-24T10:17:37Z</dcterms:created>
  <dcterms:modified xsi:type="dcterms:W3CDTF">2019-01-23T14:04:59Z</dcterms:modified>
</cp:coreProperties>
</file>