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8" r:id="rId2"/>
    <p:sldId id="266" r:id="rId3"/>
    <p:sldId id="270" r:id="rId4"/>
    <p:sldId id="301" r:id="rId5"/>
    <p:sldId id="302" r:id="rId6"/>
    <p:sldId id="303" r:id="rId7"/>
    <p:sldId id="286" r:id="rId8"/>
    <p:sldId id="278" r:id="rId9"/>
    <p:sldId id="305" r:id="rId10"/>
    <p:sldId id="308" r:id="rId11"/>
    <p:sldId id="284" r:id="rId12"/>
    <p:sldId id="310" r:id="rId13"/>
    <p:sldId id="311" r:id="rId14"/>
    <p:sldId id="276" r:id="rId15"/>
    <p:sldId id="313" r:id="rId16"/>
    <p:sldId id="314" r:id="rId17"/>
    <p:sldId id="317" r:id="rId18"/>
    <p:sldId id="319" r:id="rId19"/>
    <p:sldId id="323" r:id="rId20"/>
    <p:sldId id="324" r:id="rId21"/>
    <p:sldId id="325" r:id="rId22"/>
    <p:sldId id="326" r:id="rId23"/>
    <p:sldId id="327" r:id="rId24"/>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A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5657" autoAdjust="0"/>
  </p:normalViewPr>
  <p:slideViewPr>
    <p:cSldViewPr snapToGrid="0" snapToObjects="1">
      <p:cViewPr varScale="1">
        <p:scale>
          <a:sx n="71" d="100"/>
          <a:sy n="71" d="100"/>
        </p:scale>
        <p:origin x="-102" y="-456"/>
      </p:cViewPr>
      <p:guideLst>
        <p:guide orient="horz" pos="1620"/>
        <p:guide pos="2880"/>
      </p:guideLst>
    </p:cSldViewPr>
  </p:slideViewPr>
  <p:outlineViewPr>
    <p:cViewPr>
      <p:scale>
        <a:sx n="33" d="100"/>
        <a:sy n="33" d="100"/>
      </p:scale>
      <p:origin x="0" y="379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77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450B5E-3594-B643-8706-4DFECF6AF53D}" type="datetimeFigureOut">
              <a:rPr lang="en-US" smtClean="0"/>
              <a:t>2/21/2018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88EEF6-56F3-E64B-BF91-978B34FF8B39}" type="slidenum">
              <a:rPr lang="en-US" smtClean="0"/>
              <a:t>‹#›</a:t>
            </a:fld>
            <a:endParaRPr lang="en-US"/>
          </a:p>
        </p:txBody>
      </p:sp>
    </p:spTree>
    <p:extLst>
      <p:ext uri="{BB962C8B-B14F-4D97-AF65-F5344CB8AC3E}">
        <p14:creationId xmlns:p14="http://schemas.microsoft.com/office/powerpoint/2010/main" val="23991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i="1" dirty="0"/>
              <a:t>Note to presenters:  This presentation is designed to take about an hour.  If you are unable to answer a question, refer the potential applicant to the Enquiries team on 0845 300 6200</a:t>
            </a:r>
          </a:p>
          <a:p>
            <a:pPr>
              <a:defRPr/>
            </a:pPr>
            <a:endParaRPr lang="en-GB" dirty="0"/>
          </a:p>
          <a:p>
            <a:pPr>
              <a:defRPr/>
            </a:pPr>
            <a:r>
              <a:rPr lang="en-GB" dirty="0"/>
              <a:t>This presentation is about Arts Council England’s open access funding scheme, Grants for the arts (GFTA) – what it funds, how it works, how you apply and what they do with your application. </a:t>
            </a:r>
          </a:p>
          <a:p>
            <a:pPr>
              <a:defRPr/>
            </a:pPr>
            <a:endParaRPr lang="en-GB" dirty="0"/>
          </a:p>
          <a:p>
            <a:pPr>
              <a:defRPr/>
            </a:pPr>
            <a:r>
              <a:rPr lang="en-GB" dirty="0"/>
              <a:t>Arts  Council England is the country’s Arts Development Agency.  It has Head Offices in London and in Manchester (where the Grant Management team is situated) and five area offices which employ Relationship Managers with specialist knowledge of </a:t>
            </a:r>
            <a:r>
              <a:rPr lang="en-GB" dirty="0" err="1"/>
              <a:t>artform</a:t>
            </a:r>
            <a:r>
              <a:rPr lang="en-GB" dirty="0"/>
              <a:t> or policy areas (for example Visual Arts or Children &amp; Young People).  </a:t>
            </a:r>
          </a:p>
          <a:p>
            <a:pPr>
              <a:defRPr/>
            </a:pPr>
            <a:endParaRPr lang="en-GB" dirty="0"/>
          </a:p>
          <a:p>
            <a:pPr>
              <a:defRPr/>
            </a:pPr>
            <a:r>
              <a:rPr lang="en-GB" dirty="0"/>
              <a:t>These five areas reflect the government’s administrative for Arts  Council England ’s decision-making purposes, they are grouped together as </a:t>
            </a:r>
          </a:p>
          <a:p>
            <a:pPr>
              <a:defRPr/>
            </a:pPr>
            <a:endParaRPr lang="en-GB" dirty="0"/>
          </a:p>
          <a:p>
            <a:pPr marL="232943" indent="-232943">
              <a:buFont typeface="+mj-lt"/>
              <a:buAutoNum type="arabicPeriod"/>
              <a:defRPr/>
            </a:pPr>
            <a:r>
              <a:rPr lang="en-GB" dirty="0"/>
              <a:t>North (Yorkshire, North East and West), </a:t>
            </a:r>
          </a:p>
          <a:p>
            <a:pPr marL="232943" indent="-232943">
              <a:buFont typeface="+mj-lt"/>
              <a:buAutoNum type="arabicPeriod"/>
              <a:defRPr/>
            </a:pPr>
            <a:r>
              <a:rPr lang="en-GB" dirty="0"/>
              <a:t>Midlands (which include both East and West Midlands), </a:t>
            </a:r>
          </a:p>
          <a:p>
            <a:pPr marL="232943" indent="-232943">
              <a:buFont typeface="+mj-lt"/>
              <a:buAutoNum type="arabicPeriod"/>
              <a:defRPr/>
            </a:pPr>
            <a:r>
              <a:rPr lang="en-GB" dirty="0"/>
              <a:t>East and South East, </a:t>
            </a:r>
          </a:p>
          <a:p>
            <a:pPr marL="232943" indent="-232943">
              <a:buFont typeface="+mj-lt"/>
              <a:buAutoNum type="arabicPeriod"/>
              <a:defRPr/>
            </a:pPr>
            <a:r>
              <a:rPr lang="en-GB" dirty="0"/>
              <a:t>London</a:t>
            </a:r>
          </a:p>
          <a:p>
            <a:pPr marL="232943" indent="-232943">
              <a:buFont typeface="+mj-lt"/>
              <a:buAutoNum type="arabicPeriod"/>
              <a:defRPr/>
            </a:pPr>
            <a:r>
              <a:rPr lang="en-GB" dirty="0"/>
              <a:t>South West </a:t>
            </a:r>
          </a:p>
          <a:p>
            <a:pPr>
              <a:defRPr/>
            </a:pPr>
            <a:endParaRPr lang="en-GB" dirty="0"/>
          </a:p>
          <a:p>
            <a:pPr>
              <a:defRPr/>
            </a:pPr>
            <a:r>
              <a:rPr lang="en-GB" dirty="0"/>
              <a:t>The nature of what you are applying for determines where a decision on your application will be made, and more of that later.  </a:t>
            </a:r>
          </a:p>
          <a:p>
            <a:pPr>
              <a:defRPr/>
            </a:pPr>
            <a:endParaRPr lang="en-GB" dirty="0"/>
          </a:p>
          <a:p>
            <a:pPr>
              <a:defRPr/>
            </a:pPr>
            <a:r>
              <a:rPr lang="en-GB" dirty="0"/>
              <a:t>There are complementary Arts Councils in Scotland, Wales and Northern Ireland.  Arts  Council England  is a Non-Departmental Public Body (or Quango) funded at ‘arms-length’ by the government and as well as being the strategic body shaping the future of the arts in England, also directly funds a roster of ‘Regularly Funded Organisations’ ranging from large building based companies such as London’s Royal Opera House to small organisations like the touring carnival company Barracudas, based in Barrow-in-Furness in Cumbria.  Whilst these organisations operate on a three year revenue agreement, Arts  Council England  also wants to fund one-off, good ideas and this is where GFTA project funding comes in.</a:t>
            </a:r>
          </a:p>
          <a:p>
            <a:pPr>
              <a:defRPr/>
            </a:pPr>
            <a:endParaRPr lang="en-GB" dirty="0"/>
          </a:p>
          <a:p>
            <a:pPr>
              <a:defRPr/>
            </a:pPr>
            <a:r>
              <a:rPr lang="en-GB" dirty="0"/>
              <a:t>Arts  Council England  is funded through Grant-in-Aid, which comes from tax revenues and is also one of the National Lottery ‘good causes’ – Grants for the arts is Lottery money, which places a number of conditions on the way it can be used and we’ll cover these throughout the presentation.   </a:t>
            </a:r>
          </a:p>
          <a:p>
            <a:endParaRPr lang="en-US" dirty="0"/>
          </a:p>
        </p:txBody>
      </p:sp>
      <p:sp>
        <p:nvSpPr>
          <p:cNvPr id="4" name="Slide Number Placeholder 3"/>
          <p:cNvSpPr>
            <a:spLocks noGrp="1"/>
          </p:cNvSpPr>
          <p:nvPr>
            <p:ph type="sldNum" sz="quarter" idx="10"/>
          </p:nvPr>
        </p:nvSpPr>
        <p:spPr/>
        <p:txBody>
          <a:bodyPr/>
          <a:lstStyle/>
          <a:p>
            <a:fld id="{C488EEF6-56F3-E64B-BF91-978B34FF8B39}" type="slidenum">
              <a:rPr lang="en-US" smtClean="0"/>
              <a:t>1</a:t>
            </a:fld>
            <a:endParaRPr lang="en-US"/>
          </a:p>
        </p:txBody>
      </p:sp>
    </p:spTree>
    <p:extLst>
      <p:ext uri="{BB962C8B-B14F-4D97-AF65-F5344CB8AC3E}">
        <p14:creationId xmlns:p14="http://schemas.microsoft.com/office/powerpoint/2010/main" val="147053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baseline="0" dirty="0"/>
              <a:t>Getting the right advice is key to making a good application, and there are many ways to access this – the How to apply guidance, information sheets, our Customer Services team, and speaking to other ACE staff where appropriate</a:t>
            </a:r>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10</a:t>
            </a:fld>
            <a:endParaRPr lang="en-US"/>
          </a:p>
        </p:txBody>
      </p:sp>
    </p:spTree>
    <p:extLst>
      <p:ext uri="{BB962C8B-B14F-4D97-AF65-F5344CB8AC3E}">
        <p14:creationId xmlns:p14="http://schemas.microsoft.com/office/powerpoint/2010/main" val="65513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mn-lt"/>
              </a:rPr>
              <a:t>The criteria are not changing, because the purpose/aims of </a:t>
            </a:r>
            <a:r>
              <a:rPr lang="en-GB" dirty="0" err="1">
                <a:latin typeface="+mn-lt"/>
              </a:rPr>
              <a:t>Gfta</a:t>
            </a:r>
            <a:r>
              <a:rPr lang="en-GB" dirty="0">
                <a:latin typeface="+mn-lt"/>
              </a:rPr>
              <a:t> remains the same.</a:t>
            </a:r>
          </a:p>
          <a:p>
            <a:pPr>
              <a:defRPr/>
            </a:pPr>
            <a:endParaRPr lang="en-GB" dirty="0">
              <a:latin typeface="+mn-lt"/>
            </a:endParaRPr>
          </a:p>
          <a:p>
            <a:pPr>
              <a:defRPr/>
            </a:pPr>
            <a:r>
              <a:rPr lang="en-GB" dirty="0">
                <a:latin typeface="+mn-lt"/>
              </a:rPr>
              <a:t>The appraisal process looks at how closely the activity meets our four criteria. </a:t>
            </a:r>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11</a:t>
            </a:fld>
            <a:endParaRPr lang="en-US"/>
          </a:p>
        </p:txBody>
      </p:sp>
    </p:spTree>
    <p:extLst>
      <p:ext uri="{BB962C8B-B14F-4D97-AF65-F5344CB8AC3E}">
        <p14:creationId xmlns:p14="http://schemas.microsoft.com/office/powerpoint/2010/main" val="52871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ltLang="en-US" dirty="0"/>
              <a:t>It’s the ‘Great art’ in the mission statement</a:t>
            </a:r>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12</a:t>
            </a:fld>
            <a:endParaRPr lang="en-US"/>
          </a:p>
        </p:txBody>
      </p:sp>
    </p:spTree>
    <p:extLst>
      <p:ext uri="{BB962C8B-B14F-4D97-AF65-F5344CB8AC3E}">
        <p14:creationId xmlns:p14="http://schemas.microsoft.com/office/powerpoint/2010/main" val="2207077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88EEF6-56F3-E64B-BF91-978B34FF8B39}" type="slidenum">
              <a:rPr lang="en-US" smtClean="0"/>
              <a:t>13</a:t>
            </a:fld>
            <a:endParaRPr lang="en-US"/>
          </a:p>
        </p:txBody>
      </p:sp>
    </p:spTree>
    <p:extLst>
      <p:ext uri="{BB962C8B-B14F-4D97-AF65-F5344CB8AC3E}">
        <p14:creationId xmlns:p14="http://schemas.microsoft.com/office/powerpoint/2010/main" val="415574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b="0" dirty="0">
                <a:solidFill>
                  <a:schemeClr val="tx1"/>
                </a:solidFill>
              </a:rPr>
              <a:t>Applicants applying for more than £15,000, can choose to upload an audience development and marketing plan if it is appropriate to do so</a:t>
            </a:r>
            <a:br>
              <a:rPr lang="en-GB" b="0" dirty="0">
                <a:solidFill>
                  <a:schemeClr val="tx1"/>
                </a:solidFill>
              </a:rPr>
            </a:br>
            <a:r>
              <a:rPr lang="en-GB" b="0" dirty="0">
                <a:solidFill>
                  <a:schemeClr val="tx1"/>
                </a:solidFill>
              </a:rPr>
              <a:t>Uploading an audience development and marketing plan is mandatory for applicants applying for more than £100,000</a:t>
            </a:r>
            <a:endParaRPr lang="en-GB" dirty="0"/>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14</a:t>
            </a:fld>
            <a:endParaRPr lang="en-US"/>
          </a:p>
        </p:txBody>
      </p:sp>
    </p:spTree>
    <p:extLst>
      <p:ext uri="{BB962C8B-B14F-4D97-AF65-F5344CB8AC3E}">
        <p14:creationId xmlns:p14="http://schemas.microsoft.com/office/powerpoint/2010/main" val="224188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Applicants will need to complete a budget for their activity, and answer some questions about how they will manage their budget. </a:t>
            </a:r>
          </a:p>
          <a:p>
            <a:endParaRPr lang="en-GB" i="0" dirty="0"/>
          </a:p>
          <a:p>
            <a:r>
              <a:rPr lang="en-GB" i="0" dirty="0"/>
              <a:t>10% - IN REALITY</a:t>
            </a:r>
            <a:r>
              <a:rPr lang="en-GB" i="0" baseline="0" dirty="0"/>
              <a:t> THIS IS LOW. THE HIGHER THE MATCH FUNDING THE MORE A COMMITED &amp; STRONGER CASE IS DEOMSTRATED. EVEN BETTER IF THE MATCH FUNDING IS </a:t>
            </a:r>
            <a:r>
              <a:rPr lang="en-GB" i="1" baseline="0" dirty="0"/>
              <a:t>ALREADY  </a:t>
            </a:r>
            <a:r>
              <a:rPr lang="en-GB" i="0" baseline="0" dirty="0"/>
              <a:t>IN PLACE.</a:t>
            </a:r>
            <a:endParaRPr lang="en-GB" i="0" dirty="0"/>
          </a:p>
          <a:p>
            <a:r>
              <a:rPr lang="en-GB" i="0" dirty="0"/>
              <a:t> </a:t>
            </a:r>
          </a:p>
          <a:p>
            <a:r>
              <a:rPr lang="en-US" i="0" dirty="0"/>
              <a:t>For all applications of over £15,000 we also ask applicants to upload a detailed budget breakdown to support the budget table in the application form and provide more information about their budget. This is particularly important if their activity is complex and/or high value (for example, if it has a number of different strands or is happening over a number of years) as it will allow us to get a fuller picture of their budget.</a:t>
            </a:r>
            <a:endParaRPr lang="en-GB" i="0" dirty="0"/>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15</a:t>
            </a:fld>
            <a:endParaRPr lang="en-US"/>
          </a:p>
        </p:txBody>
      </p:sp>
    </p:spTree>
    <p:extLst>
      <p:ext uri="{BB962C8B-B14F-4D97-AF65-F5344CB8AC3E}">
        <p14:creationId xmlns:p14="http://schemas.microsoft.com/office/powerpoint/2010/main" val="402370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88EEF6-56F3-E64B-BF91-978B34FF8B39}" type="slidenum">
              <a:rPr lang="en-US" smtClean="0"/>
              <a:t>16</a:t>
            </a:fld>
            <a:endParaRPr lang="en-US"/>
          </a:p>
        </p:txBody>
      </p:sp>
    </p:spTree>
    <p:extLst>
      <p:ext uri="{BB962C8B-B14F-4D97-AF65-F5344CB8AC3E}">
        <p14:creationId xmlns:p14="http://schemas.microsoft.com/office/powerpoint/2010/main" val="1722044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solidFill>
                  <a:srgbClr val="FFFF00"/>
                </a:solidFill>
              </a:rPr>
              <a:t>Evaluation is needed both</a:t>
            </a:r>
            <a:r>
              <a:rPr lang="en-GB" baseline="0" dirty="0">
                <a:solidFill>
                  <a:srgbClr val="FFFF00"/>
                </a:solidFill>
              </a:rPr>
              <a:t> for ACE reviewing procedures but also to ensure there are learning outcomes.</a:t>
            </a:r>
            <a:endParaRPr lang="en-GB" dirty="0">
              <a:solidFill>
                <a:srgbClr val="FFFF00"/>
              </a:solidFill>
            </a:endParaRPr>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17</a:t>
            </a:fld>
            <a:endParaRPr lang="en-US"/>
          </a:p>
        </p:txBody>
      </p:sp>
    </p:spTree>
    <p:extLst>
      <p:ext uri="{BB962C8B-B14F-4D97-AF65-F5344CB8AC3E}">
        <p14:creationId xmlns:p14="http://schemas.microsoft.com/office/powerpoint/2010/main" val="288966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Application form: </a:t>
            </a:r>
            <a:r>
              <a:rPr lang="en-GB" dirty="0"/>
              <a:t>Applicants are told in guidance that it’s the content of the form we appraise. </a:t>
            </a:r>
            <a:r>
              <a:rPr lang="en-GB" dirty="0" err="1"/>
              <a:t>Gfta</a:t>
            </a:r>
            <a:r>
              <a:rPr lang="en-GB" dirty="0"/>
              <a:t> is an evidence-based process, first and foremost.</a:t>
            </a:r>
          </a:p>
          <a:p>
            <a:endParaRPr lang="en-GB" dirty="0"/>
          </a:p>
          <a:p>
            <a:r>
              <a:rPr lang="en-GB" b="1" dirty="0"/>
              <a:t>Context: </a:t>
            </a:r>
            <a:r>
              <a:rPr lang="en-GB" dirty="0"/>
              <a:t>consider the relevance/quality of the work against the context, using your sector knowledge.</a:t>
            </a:r>
          </a:p>
          <a:p>
            <a:endParaRPr lang="en-GB" dirty="0"/>
          </a:p>
          <a:p>
            <a:r>
              <a:rPr lang="en-GB" b="1" dirty="0"/>
              <a:t>Professional judgement: </a:t>
            </a:r>
            <a:r>
              <a:rPr lang="en-GB" dirty="0"/>
              <a:t>Use your judgement, but always in the context of the evidence provided in the form. You can comment on how convincing the artistic idea as presented is, or how strong the track record presented is, for example, using your professional knowledge. Remember that </a:t>
            </a:r>
            <a:r>
              <a:rPr lang="en-GB" dirty="0" err="1"/>
              <a:t>Gfta</a:t>
            </a:r>
            <a:r>
              <a:rPr lang="en-GB" dirty="0"/>
              <a:t> is a project-based funding programme, and judgements should be based on the project being proposed.</a:t>
            </a:r>
          </a:p>
          <a:p>
            <a:endParaRPr lang="en-GB" dirty="0"/>
          </a:p>
          <a:p>
            <a:r>
              <a:rPr lang="en-GB" b="1" dirty="0"/>
              <a:t>Benchmarking: </a:t>
            </a:r>
            <a:r>
              <a:rPr lang="en-GB" dirty="0"/>
              <a:t>Discuss work – benchmark your thoughts and standards against others, hear about their experience – this has been a key strength of the </a:t>
            </a:r>
            <a:r>
              <a:rPr lang="en-GB" dirty="0" err="1"/>
              <a:t>Gfta</a:t>
            </a:r>
            <a:r>
              <a:rPr lang="en-GB" dirty="0"/>
              <a:t> team, and can continue to work well in Area teams (and across Areas)</a:t>
            </a:r>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18</a:t>
            </a:fld>
            <a:endParaRPr lang="en-US"/>
          </a:p>
        </p:txBody>
      </p:sp>
    </p:spTree>
    <p:extLst>
      <p:ext uri="{BB962C8B-B14F-4D97-AF65-F5344CB8AC3E}">
        <p14:creationId xmlns:p14="http://schemas.microsoft.com/office/powerpoint/2010/main" val="300649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88EEF6-56F3-E64B-BF91-978B34FF8B39}" type="slidenum">
              <a:rPr lang="en-US" smtClean="0"/>
              <a:t>2</a:t>
            </a:fld>
            <a:endParaRPr lang="en-US"/>
          </a:p>
        </p:txBody>
      </p:sp>
    </p:spTree>
    <p:extLst>
      <p:ext uri="{BB962C8B-B14F-4D97-AF65-F5344CB8AC3E}">
        <p14:creationId xmlns:p14="http://schemas.microsoft.com/office/powerpoint/2010/main" val="311116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r>
              <a:rPr lang="en-GB" baseline="0" dirty="0"/>
              <a:t>Grants for the arts is just one of the Arts Council’s funding programmes. </a:t>
            </a:r>
          </a:p>
          <a:p>
            <a:pPr eaLnBrk="1" hangingPunct="1">
              <a:buFont typeface="Arial" pitchFamily="34" charset="0"/>
              <a:buChar char="•"/>
            </a:pPr>
            <a:endParaRPr lang="en-GB" baseline="0" dirty="0"/>
          </a:p>
          <a:p>
            <a:pPr eaLnBrk="1" hangingPunct="1">
              <a:buFont typeface="Arial" pitchFamily="34" charset="0"/>
              <a:buChar char="•"/>
            </a:pPr>
            <a:r>
              <a:rPr lang="en-GB" baseline="0" dirty="0"/>
              <a:t>We provide regular funding for organisations through the National Portfolio and Major Partner Museums programmes, and a range of strategic programmes that are geared towards addressing certain priorities against our goals.</a:t>
            </a:r>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3</a:t>
            </a:fld>
            <a:endParaRPr lang="en-US"/>
          </a:p>
        </p:txBody>
      </p:sp>
    </p:spTree>
    <p:extLst>
      <p:ext uri="{BB962C8B-B14F-4D97-AF65-F5344CB8AC3E}">
        <p14:creationId xmlns:p14="http://schemas.microsoft.com/office/powerpoint/2010/main" val="365084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r>
              <a:rPr lang="en-GB" baseline="0" dirty="0" err="1"/>
              <a:t>Gfta</a:t>
            </a:r>
            <a:r>
              <a:rPr lang="en-GB" baseline="0" dirty="0"/>
              <a:t> is our open access fund that exists to be reactive to new ideas, new talent and new approaches in the arts.</a:t>
            </a:r>
          </a:p>
          <a:p>
            <a:pPr eaLnBrk="1" hangingPunct="1">
              <a:buFont typeface="Arial" pitchFamily="34" charset="0"/>
              <a:buChar char="•"/>
            </a:pPr>
            <a:endParaRPr lang="en-GB" baseline="0" dirty="0"/>
          </a:p>
          <a:p>
            <a:pPr eaLnBrk="1" hangingPunct="1">
              <a:buFont typeface="Arial" pitchFamily="34" charset="0"/>
              <a:buChar char="•"/>
            </a:pPr>
            <a:r>
              <a:rPr lang="en-GB" baseline="0" dirty="0"/>
              <a:t>It is open both to individuals and organisations – as long as the activity being proposed is arts-focused, many different types of organisations can apply: arts organisations, libraries, museums, archives services, non-arts organisations such as health trusts, housing associations </a:t>
            </a:r>
            <a:r>
              <a:rPr lang="en-GB" baseline="0" dirty="0" err="1"/>
              <a:t>etc</a:t>
            </a:r>
            <a:r>
              <a:rPr lang="en-GB" baseline="0" dirty="0"/>
              <a:t> using the arts in their work, and so on. </a:t>
            </a:r>
          </a:p>
          <a:p>
            <a:pPr eaLnBrk="1" hangingPunct="1">
              <a:buFont typeface="Arial" pitchFamily="34" charset="0"/>
              <a:buChar char="•"/>
            </a:pPr>
            <a:endParaRPr lang="en-GB" baseline="0" dirty="0"/>
          </a:p>
          <a:p>
            <a:pPr eaLnBrk="1" hangingPunct="1">
              <a:buFont typeface="Arial" pitchFamily="34" charset="0"/>
              <a:buChar char="•"/>
            </a:pPr>
            <a:r>
              <a:rPr lang="en-GB" baseline="0" dirty="0"/>
              <a:t>The full eligibility criteria are in our How To Apply guidance, available on our website. Read through this guidance carefully before making an application to us – it goes through the whole application process in detail, and explains what kind of information we need to see in applications.</a:t>
            </a:r>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4</a:t>
            </a:fld>
            <a:endParaRPr lang="en-US"/>
          </a:p>
        </p:txBody>
      </p:sp>
    </p:spTree>
    <p:extLst>
      <p:ext uri="{BB962C8B-B14F-4D97-AF65-F5344CB8AC3E}">
        <p14:creationId xmlns:p14="http://schemas.microsoft.com/office/powerpoint/2010/main" val="22345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GB" altLang="en-US" b="1" dirty="0"/>
              <a:t>Before we talk about what we fund it’s useful to have a quick overview of the programme</a:t>
            </a:r>
          </a:p>
          <a:p>
            <a:pPr>
              <a:spcBef>
                <a:spcPts val="611"/>
              </a:spcBef>
            </a:pPr>
            <a:endParaRPr lang="en-GB" altLang="en-US" b="1" dirty="0"/>
          </a:p>
          <a:p>
            <a:pPr>
              <a:spcBef>
                <a:spcPts val="611"/>
              </a:spcBef>
              <a:buFontTx/>
              <a:buChar char="•"/>
            </a:pPr>
            <a:r>
              <a:rPr lang="en-GB" altLang="en-US" b="1" dirty="0"/>
              <a:t> Ongoing programme - </a:t>
            </a:r>
            <a:r>
              <a:rPr lang="en-GB" altLang="en-US" dirty="0"/>
              <a:t>12 years of operating, with occasional improvements, but is time proven and evidently works. </a:t>
            </a:r>
          </a:p>
          <a:p>
            <a:pPr>
              <a:spcBef>
                <a:spcPts val="611"/>
              </a:spcBef>
              <a:buFontTx/>
              <a:buChar char="•"/>
            </a:pPr>
            <a:endParaRPr lang="en-GB" altLang="en-US" dirty="0"/>
          </a:p>
          <a:p>
            <a:pPr>
              <a:spcBef>
                <a:spcPts val="611"/>
              </a:spcBef>
              <a:buFontTx/>
              <a:buChar char="•"/>
            </a:pPr>
            <a:r>
              <a:rPr lang="en-GB" altLang="en-US" b="1" dirty="0"/>
              <a:t> Budget</a:t>
            </a:r>
            <a:r>
              <a:rPr lang="en-GB" altLang="en-US" dirty="0"/>
              <a:t> – £210 million for 2015 - 2018</a:t>
            </a:r>
          </a:p>
          <a:p>
            <a:pPr>
              <a:spcBef>
                <a:spcPts val="611"/>
              </a:spcBef>
              <a:buFontTx/>
              <a:buChar char="•"/>
            </a:pPr>
            <a:endParaRPr lang="en-GB" altLang="en-US" dirty="0"/>
          </a:p>
          <a:p>
            <a:pPr defTabSz="465887" fontAlgn="base">
              <a:spcBef>
                <a:spcPts val="611"/>
              </a:spcBef>
              <a:spcAft>
                <a:spcPct val="0"/>
              </a:spcAft>
              <a:buFontTx/>
              <a:buChar char="•"/>
              <a:defRPr/>
            </a:pPr>
            <a:r>
              <a:rPr lang="en-GB" altLang="en-US" b="1" dirty="0"/>
              <a:t> Customer focussed / Equality - </a:t>
            </a:r>
            <a:r>
              <a:rPr lang="en-GB" altLang="en-US" dirty="0" err="1"/>
              <a:t>Gfta</a:t>
            </a:r>
            <a:r>
              <a:rPr lang="en-GB" altLang="en-US" dirty="0"/>
              <a:t> is designed to be open and consistent. It is easy to understand, there are no hidden agendas and it doesn’t require prior knowledge of Arts Council England. Both an Excellence and an Access fund, Applicants are appraised on what’s written in their application, rather than any prior relationship with Arts  Council England</a:t>
            </a:r>
          </a:p>
          <a:p>
            <a:pPr defTabSz="465887" fontAlgn="base">
              <a:spcBef>
                <a:spcPts val="611"/>
              </a:spcBef>
              <a:spcAft>
                <a:spcPct val="0"/>
              </a:spcAft>
              <a:buFontTx/>
              <a:buChar char="•"/>
              <a:defRPr/>
            </a:pPr>
            <a:endParaRPr lang="en-GB" altLang="en-US" b="1" dirty="0"/>
          </a:p>
          <a:p>
            <a:pPr marL="174708" indent="-174708">
              <a:spcBef>
                <a:spcPts val="611"/>
              </a:spcBef>
              <a:buFont typeface="Arial" panose="020B0604020202020204" pitchFamily="34" charset="0"/>
              <a:buChar char="•"/>
            </a:pPr>
            <a:r>
              <a:rPr lang="en-GB" altLang="en-US" b="1" dirty="0"/>
              <a:t>Flexibility - </a:t>
            </a:r>
            <a:r>
              <a:rPr lang="en-GB" altLang="en-US" dirty="0" err="1"/>
              <a:t>Gfta</a:t>
            </a:r>
            <a:r>
              <a:rPr lang="en-GB" altLang="en-US" dirty="0"/>
              <a:t> designed to fund any and all types of arts activity, and flexibility to respond to the needs of applicants. </a:t>
            </a:r>
          </a:p>
          <a:p>
            <a:pPr>
              <a:spcBef>
                <a:spcPts val="611"/>
              </a:spcBef>
            </a:pPr>
            <a:r>
              <a:rPr lang="en-GB" altLang="en-US" dirty="0"/>
              <a:t>Grants to individuals -</a:t>
            </a:r>
            <a:r>
              <a:rPr lang="en-GB" altLang="en-US" b="1" dirty="0"/>
              <a:t> </a:t>
            </a:r>
            <a:r>
              <a:rPr lang="en-GB" altLang="en-US" dirty="0"/>
              <a:t>Many other funding schemes won’t fund individuals, but many artists practice alone, so the scheme was designed to respond to that</a:t>
            </a:r>
          </a:p>
          <a:p>
            <a:pPr>
              <a:spcBef>
                <a:spcPts val="611"/>
              </a:spcBef>
            </a:pPr>
            <a:r>
              <a:rPr lang="en-GB" altLang="en-US" dirty="0"/>
              <a:t>  </a:t>
            </a:r>
          </a:p>
          <a:p>
            <a:pPr>
              <a:spcBef>
                <a:spcPts val="611"/>
              </a:spcBef>
              <a:buFontTx/>
              <a:buChar char="•"/>
            </a:pPr>
            <a:r>
              <a:rPr lang="en-GB" altLang="en-US" b="1" dirty="0"/>
              <a:t> Light touch - </a:t>
            </a:r>
            <a:r>
              <a:rPr lang="en-GB" altLang="en-US" dirty="0"/>
              <a:t>Arts  Council England  recognises that there are some risks in being accountable for the public money it receives.  The scheme is designed for a balance of risk vs. reducing bureaucracy for applicants – this is why we our appraisal of smaller (&lt;£15k bids) is less forensic</a:t>
            </a:r>
          </a:p>
          <a:p>
            <a:pPr>
              <a:spcBef>
                <a:spcPts val="611"/>
              </a:spcBef>
              <a:buFontTx/>
              <a:buChar char="•"/>
            </a:pPr>
            <a:endParaRPr lang="en-GB" altLang="en-US" dirty="0"/>
          </a:p>
          <a:p>
            <a:pPr>
              <a:spcBef>
                <a:spcPts val="611"/>
              </a:spcBef>
              <a:buFontTx/>
              <a:buChar char="•"/>
            </a:pPr>
            <a:r>
              <a:rPr lang="en-GB" altLang="en-US" b="1" dirty="0"/>
              <a:t> Quick decisions.  </a:t>
            </a:r>
            <a:r>
              <a:rPr lang="en-GB" altLang="en-US" dirty="0"/>
              <a:t>Six weeks for applications £15,000 and under; 12 weeks for applications £15,001 and over. </a:t>
            </a:r>
            <a:endParaRPr lang="en-GB" altLang="en-US" b="1" dirty="0"/>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5</a:t>
            </a:fld>
            <a:endParaRPr lang="en-US"/>
          </a:p>
        </p:txBody>
      </p:sp>
    </p:spTree>
    <p:extLst>
      <p:ext uri="{BB962C8B-B14F-4D97-AF65-F5344CB8AC3E}">
        <p14:creationId xmlns:p14="http://schemas.microsoft.com/office/powerpoint/2010/main" val="335970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endParaRPr lang="en-GB" dirty="0"/>
          </a:p>
          <a:p>
            <a:pPr eaLnBrk="1" hangingPunct="1">
              <a:buFont typeface="Arial" pitchFamily="34" charset="0"/>
              <a:buChar char="•"/>
            </a:pPr>
            <a:r>
              <a:rPr lang="en-GB" dirty="0"/>
              <a:t>Grants for the arts is a competitive programme, and we will always</a:t>
            </a:r>
            <a:r>
              <a:rPr lang="en-GB" baseline="0" dirty="0"/>
              <a:t> receive more applications than we can fund (success rate for 13/14 was 50% - that’s for eligible applications)</a:t>
            </a:r>
          </a:p>
          <a:p>
            <a:pPr eaLnBrk="1" hangingPunct="1">
              <a:buFont typeface="Arial" pitchFamily="34" charset="0"/>
              <a:buChar char="•"/>
            </a:pPr>
            <a:endParaRPr lang="en-GB" baseline="0" dirty="0"/>
          </a:p>
          <a:p>
            <a:pPr eaLnBrk="1" hangingPunct="1">
              <a:buFont typeface="Arial" pitchFamily="34" charset="0"/>
              <a:buChar char="•"/>
            </a:pPr>
            <a:r>
              <a:rPr lang="en-GB" baseline="0" dirty="0"/>
              <a:t>In today’s climate, it is important that an application stands up against competition. </a:t>
            </a:r>
            <a:r>
              <a:rPr lang="en-GB" baseline="0" dirty="0" err="1"/>
              <a:t>Gfta</a:t>
            </a:r>
            <a:r>
              <a:rPr lang="en-GB" baseline="0" dirty="0"/>
              <a:t> is a logical, evidence-based process in which applications must meet our published criteria. Providing the relevant information we need – following our prompts and including specific and concrete detail throughout – is the best way of meeting our criteria.</a:t>
            </a:r>
          </a:p>
        </p:txBody>
      </p:sp>
      <p:sp>
        <p:nvSpPr>
          <p:cNvPr id="4" name="Slide Number Placeholder 3"/>
          <p:cNvSpPr>
            <a:spLocks noGrp="1"/>
          </p:cNvSpPr>
          <p:nvPr>
            <p:ph type="sldNum" sz="quarter" idx="10"/>
          </p:nvPr>
        </p:nvSpPr>
        <p:spPr/>
        <p:txBody>
          <a:bodyPr/>
          <a:lstStyle/>
          <a:p>
            <a:fld id="{C488EEF6-56F3-E64B-BF91-978B34FF8B39}" type="slidenum">
              <a:rPr lang="en-US" smtClean="0"/>
              <a:t>6</a:t>
            </a:fld>
            <a:endParaRPr lang="en-US"/>
          </a:p>
        </p:txBody>
      </p:sp>
    </p:spTree>
    <p:extLst>
      <p:ext uri="{BB962C8B-B14F-4D97-AF65-F5344CB8AC3E}">
        <p14:creationId xmlns:p14="http://schemas.microsoft.com/office/powerpoint/2010/main" val="937108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r>
              <a:rPr lang="en-GB" dirty="0"/>
              <a:t>We accept</a:t>
            </a:r>
            <a:r>
              <a:rPr lang="en-GB" baseline="0" dirty="0"/>
              <a:t> applications from both individuals and organisations. </a:t>
            </a:r>
          </a:p>
          <a:p>
            <a:pPr eaLnBrk="1" hangingPunct="1">
              <a:buFont typeface="Arial" pitchFamily="34" charset="0"/>
              <a:buChar char="•"/>
            </a:pPr>
            <a:endParaRPr lang="en-GB" baseline="0" dirty="0"/>
          </a:p>
          <a:p>
            <a:pPr eaLnBrk="1" hangingPunct="1">
              <a:buFont typeface="Arial" pitchFamily="34" charset="0"/>
              <a:buChar char="•"/>
            </a:pPr>
            <a:r>
              <a:rPr lang="en-GB" baseline="0" dirty="0"/>
              <a:t>We have funded activity from an incredibly wide variety of types of applicant: as well as the more usual suspects on this slide, we have also received applications from Silverstone Circuits for an activity taking place during the Grand Prix; from boxing clubs wanting to employ a writer in residence; from large shopping centres who want to commission a street arts company to create a performance for their shoppers to engage in, for example.</a:t>
            </a:r>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7</a:t>
            </a:fld>
            <a:endParaRPr lang="en-US"/>
          </a:p>
        </p:txBody>
      </p:sp>
    </p:spTree>
    <p:extLst>
      <p:ext uri="{BB962C8B-B14F-4D97-AF65-F5344CB8AC3E}">
        <p14:creationId xmlns:p14="http://schemas.microsoft.com/office/powerpoint/2010/main" val="266291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r>
              <a:rPr lang="en-GB" baseline="0" dirty="0"/>
              <a:t> This is just a snapshot of the kind of activities we can fund, and we’re continually surprised by the variety of projects that come in to </a:t>
            </a:r>
            <a:r>
              <a:rPr lang="en-GB" baseline="0" dirty="0" err="1"/>
              <a:t>Gfta</a:t>
            </a:r>
            <a:r>
              <a:rPr lang="en-GB" baseline="0" dirty="0"/>
              <a:t>. </a:t>
            </a:r>
          </a:p>
          <a:p>
            <a:pPr eaLnBrk="1" hangingPunct="1">
              <a:buFont typeface="Arial" pitchFamily="34" charset="0"/>
              <a:buChar char="•"/>
            </a:pPr>
            <a:endParaRPr lang="en-GB" baseline="0" dirty="0"/>
          </a:p>
          <a:p>
            <a:pPr eaLnBrk="1" hangingPunct="1">
              <a:buFont typeface="Arial" pitchFamily="34" charset="0"/>
              <a:buChar char="•"/>
            </a:pPr>
            <a:r>
              <a:rPr lang="en-GB" baseline="0" dirty="0"/>
              <a:t> Although they’re very different activities, all these types of projects share key attributes – they are time limited projects based in the arts that will engage people in England. They share our passion for getting great art to everyone, whether that is through a project to create a great piece of art, developing the arts organisations who deliver high quality work, or forging new ways for different sectors to work together using the arts.</a:t>
            </a:r>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8</a:t>
            </a:fld>
            <a:endParaRPr lang="en-US"/>
          </a:p>
        </p:txBody>
      </p:sp>
    </p:spTree>
    <p:extLst>
      <p:ext uri="{BB962C8B-B14F-4D97-AF65-F5344CB8AC3E}">
        <p14:creationId xmlns:p14="http://schemas.microsoft.com/office/powerpoint/2010/main" val="538773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r>
              <a:rPr lang="en-GB" dirty="0"/>
              <a:t> Our funding remit is very broad, as you’ve seen from the previous</a:t>
            </a:r>
            <a:r>
              <a:rPr lang="en-GB" baseline="0" dirty="0"/>
              <a:t> slides. There are some types of activity that we can’t fund – they’re </a:t>
            </a:r>
            <a:r>
              <a:rPr lang="en-GB" dirty="0"/>
              <a:t>listed fully in the How to apply</a:t>
            </a:r>
            <a:r>
              <a:rPr lang="en-GB" baseline="0" dirty="0"/>
              <a:t> guidance, but it is worth taking note of some key examples here. </a:t>
            </a:r>
          </a:p>
          <a:p>
            <a:pPr eaLnBrk="1" hangingPunct="1">
              <a:buFont typeface="Arial" pitchFamily="34" charset="0"/>
              <a:buChar char="•"/>
            </a:pPr>
            <a:endParaRPr lang="en-GB" baseline="0" dirty="0"/>
          </a:p>
          <a:p>
            <a:pPr eaLnBrk="1" hangingPunct="1">
              <a:buFont typeface="Arial" pitchFamily="34" charset="0"/>
              <a:buChar char="•"/>
            </a:pPr>
            <a:r>
              <a:rPr lang="en-GB" baseline="0" dirty="0"/>
              <a:t> The examples on this slide are to do with the basic aims of and restrictions on the Grants for the arts programme. The fundamental aims of the programme are around supporting arts activity and engaging people, so we are not able to support activities that are not arts related or those that don’t give people an opportunity to engage. </a:t>
            </a:r>
          </a:p>
          <a:p>
            <a:pPr eaLnBrk="1" hangingPunct="1">
              <a:buFont typeface="Arial" pitchFamily="34" charset="0"/>
              <a:buChar char="•"/>
            </a:pPr>
            <a:endParaRPr lang="en-GB" baseline="0" dirty="0"/>
          </a:p>
          <a:p>
            <a:pPr eaLnBrk="1" hangingPunct="1">
              <a:buFont typeface="Arial" pitchFamily="34" charset="0"/>
              <a:buChar char="•"/>
            </a:pPr>
            <a:r>
              <a:rPr lang="en-GB" baseline="0" dirty="0"/>
              <a:t>The bottom example on this slide is about retrospective activity (activity that’s started or taken place before we reach a decision on your application). This is to do with what we’re able to use Lottery funds to support – it is earmarked for activity that ‘would not otherwise happen’ (</a:t>
            </a:r>
            <a:r>
              <a:rPr lang="en-GB" baseline="0" dirty="0" err="1"/>
              <a:t>ie</a:t>
            </a:r>
            <a:r>
              <a:rPr lang="en-GB" baseline="0" dirty="0"/>
              <a:t> it is for additional activity), and if something has already started or taken place, it doesn’t adhere to this rule.</a:t>
            </a:r>
          </a:p>
          <a:p>
            <a:endParaRPr lang="en-GB" dirty="0"/>
          </a:p>
          <a:p>
            <a:pPr eaLnBrk="1" hangingPunct="1">
              <a:buFont typeface="Arial" pitchFamily="34" charset="0"/>
              <a:buChar char="•"/>
            </a:pPr>
            <a:r>
              <a:rPr lang="en-GB" baseline="0" dirty="0"/>
              <a:t>We have a series of detailed guidance sheets available on our website that go into more detail about some of the more </a:t>
            </a:r>
            <a:r>
              <a:rPr lang="en-GB" b="1" baseline="0" dirty="0"/>
              <a:t>grey areas </a:t>
            </a:r>
            <a:r>
              <a:rPr lang="en-GB" baseline="0" dirty="0"/>
              <a:t> around what we can and cannot fund, for example: </a:t>
            </a:r>
          </a:p>
          <a:p>
            <a:pPr eaLnBrk="1" hangingPunct="1">
              <a:buFont typeface="Arial" pitchFamily="34" charset="0"/>
              <a:buNone/>
            </a:pPr>
            <a:endParaRPr lang="en-GB" baseline="0" dirty="0"/>
          </a:p>
          <a:p>
            <a:pPr marL="174708" indent="-174708">
              <a:buFontTx/>
              <a:buChar char="-"/>
            </a:pPr>
            <a:r>
              <a:rPr lang="en-GB" baseline="0" dirty="0"/>
              <a:t>the crossover between film and artists’ work in the moving image</a:t>
            </a:r>
          </a:p>
          <a:p>
            <a:pPr marL="174708" indent="-174708">
              <a:buFontTx/>
              <a:buChar char="-"/>
            </a:pPr>
            <a:r>
              <a:rPr lang="en-GB" baseline="0" dirty="0"/>
              <a:t>work happening outside England</a:t>
            </a:r>
          </a:p>
          <a:p>
            <a:pPr marL="174708" indent="-174708">
              <a:buFontTx/>
              <a:buChar char="-"/>
            </a:pPr>
            <a:r>
              <a:rPr lang="en-GB" baseline="0" dirty="0"/>
              <a:t>running costs and costs such as salaries</a:t>
            </a:r>
          </a:p>
          <a:p>
            <a:pPr marL="174708" indent="-174708">
              <a:buFontTx/>
              <a:buChar char="-"/>
            </a:pPr>
            <a:r>
              <a:rPr lang="en-GB" baseline="0" dirty="0"/>
              <a:t>buying assets such as equipment</a:t>
            </a:r>
            <a:endParaRPr lang="en-GB" dirty="0"/>
          </a:p>
          <a:p>
            <a:pPr eaLnBrk="1" hangingPunct="1">
              <a:buFont typeface="Arial" pitchFamily="34" charset="0"/>
              <a:buChar char="•"/>
            </a:pPr>
            <a:endParaRPr lang="en-GB" dirty="0"/>
          </a:p>
          <a:p>
            <a:pPr eaLnBrk="1" hangingPunct="1">
              <a:buFont typeface="Arial" pitchFamily="34" charset="0"/>
              <a:buChar char="•"/>
            </a:pPr>
            <a:endParaRPr lang="en-GB" dirty="0"/>
          </a:p>
          <a:p>
            <a:pPr eaLnBrk="1" hangingPunct="1">
              <a:buFont typeface="Arial" pitchFamily="34" charset="0"/>
              <a:buChar char="•"/>
            </a:pPr>
            <a:r>
              <a:rPr lang="en-GB" dirty="0"/>
              <a:t>Again,</a:t>
            </a:r>
            <a:r>
              <a:rPr lang="en-GB" baseline="0" dirty="0"/>
              <a:t> if you’re ever unsure whether your activity is suitable for </a:t>
            </a:r>
            <a:r>
              <a:rPr lang="en-GB" baseline="0" dirty="0" err="1"/>
              <a:t>Gfta</a:t>
            </a:r>
            <a:r>
              <a:rPr lang="en-GB" baseline="0" dirty="0"/>
              <a:t> support you can contact our Enquiries team who can help.</a:t>
            </a:r>
            <a:endParaRPr lang="en-GB" dirty="0"/>
          </a:p>
          <a:p>
            <a:endParaRPr lang="en-GB" dirty="0"/>
          </a:p>
        </p:txBody>
      </p:sp>
      <p:sp>
        <p:nvSpPr>
          <p:cNvPr id="4" name="Slide Number Placeholder 3"/>
          <p:cNvSpPr>
            <a:spLocks noGrp="1"/>
          </p:cNvSpPr>
          <p:nvPr>
            <p:ph type="sldNum" sz="quarter" idx="10"/>
          </p:nvPr>
        </p:nvSpPr>
        <p:spPr/>
        <p:txBody>
          <a:bodyPr/>
          <a:lstStyle/>
          <a:p>
            <a:fld id="{C488EEF6-56F3-E64B-BF91-978B34FF8B39}" type="slidenum">
              <a:rPr lang="en-US" smtClean="0"/>
              <a:t>9</a:t>
            </a:fld>
            <a:endParaRPr lang="en-US"/>
          </a:p>
        </p:txBody>
      </p:sp>
    </p:spTree>
    <p:extLst>
      <p:ext uri="{BB962C8B-B14F-4D97-AF65-F5344CB8AC3E}">
        <p14:creationId xmlns:p14="http://schemas.microsoft.com/office/powerpoint/2010/main" val="2125263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382581"/>
            <a:ext cx="5400000" cy="1217420"/>
          </a:xfrm>
        </p:spPr>
        <p:txBody>
          <a:bodyPr anchor="b">
            <a:normAutofit/>
          </a:bodyPr>
          <a:lstStyle>
            <a:lvl1pPr algn="l">
              <a:lnSpc>
                <a:spcPts val="4050"/>
              </a:lnSpc>
              <a:defRPr sz="3900" b="1" i="0">
                <a:latin typeface="Georgia" charset="0"/>
                <a:ea typeface="Georgia" charset="0"/>
                <a:cs typeface="Georgia"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360000" y="3765421"/>
            <a:ext cx="5400000" cy="561544"/>
          </a:xfrm>
        </p:spPr>
        <p:txBody>
          <a:bodyPr>
            <a:noAutofit/>
          </a:bodyPr>
          <a:lstStyle>
            <a:lvl1pPr marL="0" indent="0" algn="l">
              <a:lnSpc>
                <a:spcPts val="1560"/>
              </a:lnSpc>
              <a:spcBef>
                <a:spcPts val="0"/>
              </a:spcBef>
              <a:buNone/>
              <a:defRPr sz="2700">
                <a:latin typeface="Arial" charset="0"/>
                <a:ea typeface="Arial" charset="0"/>
                <a:cs typeface="Arial" charset="0"/>
              </a:defRPr>
            </a:lvl1pPr>
            <a:lvl2pPr marL="342900" indent="0" algn="l">
              <a:spcBef>
                <a:spcPts val="0"/>
              </a:spcBef>
              <a:buNone/>
              <a:defRPr sz="2700">
                <a:latin typeface="Arial" charset="0"/>
                <a:ea typeface="Arial" charset="0"/>
                <a:cs typeface="Arial" charset="0"/>
              </a:defRPr>
            </a:lvl2pPr>
            <a:lvl3pPr marL="685800" indent="0" algn="l">
              <a:spcBef>
                <a:spcPts val="0"/>
              </a:spcBef>
              <a:buNone/>
              <a:defRPr sz="2700">
                <a:latin typeface="Arial" charset="0"/>
                <a:ea typeface="Arial" charset="0"/>
                <a:cs typeface="Arial" charset="0"/>
              </a:defRPr>
            </a:lvl3pPr>
            <a:lvl4pPr marL="1028700" indent="0" algn="l">
              <a:spcBef>
                <a:spcPts val="0"/>
              </a:spcBef>
              <a:buNone/>
              <a:defRPr sz="2700">
                <a:latin typeface="Arial" charset="0"/>
                <a:ea typeface="Arial" charset="0"/>
                <a:cs typeface="Arial" charset="0"/>
              </a:defRPr>
            </a:lvl4pPr>
            <a:lvl5pPr marL="1371600" indent="0" algn="l">
              <a:spcBef>
                <a:spcPts val="0"/>
              </a:spcBef>
              <a:buNone/>
              <a:defRPr sz="27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504000"/>
            <a:ext cx="637032" cy="624840"/>
          </a:xfrm>
          <a:prstGeom prst="rect">
            <a:avLst/>
          </a:prstGeom>
        </p:spPr>
      </p:pic>
      <p:cxnSp>
        <p:nvCxnSpPr>
          <p:cNvPr id="14" name="Straight Connector 13"/>
          <p:cNvCxnSpPr/>
          <p:nvPr userDrawn="1"/>
        </p:nvCxnSpPr>
        <p:spPr>
          <a:xfrm>
            <a:off x="360000" y="360000"/>
            <a:ext cx="84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360362" y="4366800"/>
            <a:ext cx="5399637" cy="368300"/>
          </a:xfrm>
        </p:spPr>
        <p:txBody>
          <a:bodyPr anchor="b">
            <a:noAutofit/>
          </a:bodyPr>
          <a:lstStyle>
            <a:lvl1pPr marL="0" indent="0">
              <a:spcBef>
                <a:spcPts val="0"/>
              </a:spcBef>
              <a:buNone/>
              <a:defRPr sz="1400"/>
            </a:lvl1pPr>
            <a:lvl2pPr marL="342900" indent="0">
              <a:spcBef>
                <a:spcPts val="0"/>
              </a:spcBef>
              <a:buNone/>
              <a:defRPr sz="1400"/>
            </a:lvl2pPr>
            <a:lvl3pPr marL="685800" indent="0">
              <a:spcBef>
                <a:spcPts val="0"/>
              </a:spcBef>
              <a:buNone/>
              <a:defRPr sz="1400"/>
            </a:lvl3pPr>
            <a:lvl4pPr marL="1028700" indent="0">
              <a:spcBef>
                <a:spcPts val="0"/>
              </a:spcBef>
              <a:buNone/>
              <a:defRPr sz="1400"/>
            </a:lvl4pPr>
            <a:lvl5pPr marL="1371600" indent="0">
              <a:spcBef>
                <a:spcPts val="0"/>
              </a:spcBef>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4"/>
          </p:nvPr>
        </p:nvSpPr>
        <p:spPr>
          <a:xfrm>
            <a:off x="360363" y="2022475"/>
            <a:ext cx="5399636" cy="263525"/>
          </a:xfrm>
        </p:spPr>
        <p:txBody>
          <a:bodyPr>
            <a:noAutofit/>
          </a:bodyPr>
          <a:lstStyle>
            <a:lvl1pPr marL="0" indent="0">
              <a:spcBef>
                <a:spcPts val="0"/>
              </a:spcBef>
              <a:buNone/>
              <a:defRPr sz="1400">
                <a:latin typeface="Arial" charset="0"/>
                <a:ea typeface="Arial" charset="0"/>
                <a:cs typeface="Arial" charset="0"/>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3"/>
          <p:cNvSpPr>
            <a:spLocks noGrp="1"/>
          </p:cNvSpPr>
          <p:nvPr>
            <p:ph type="pic" sz="quarter" idx="15"/>
          </p:nvPr>
        </p:nvSpPr>
        <p:spPr>
          <a:xfrm>
            <a:off x="360000" y="4867200"/>
            <a:ext cx="72000" cy="75600"/>
          </a:xfrm>
        </p:spPr>
        <p:txBody>
          <a:bodyPr>
            <a:norm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98465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Bleed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solidFill>
                  <a:schemeClr val="bg2"/>
                </a:solidFill>
                <a:latin typeface="Georgia" charset="0"/>
                <a:ea typeface="Georgia" charset="0"/>
                <a:cs typeface="Georgia" charset="0"/>
              </a:defRPr>
            </a:lvl1pPr>
          </a:lstStyle>
          <a:p>
            <a:r>
              <a:rPr lang="en-US"/>
              <a:t>Click to edit Master title style</a:t>
            </a:r>
            <a:endParaRPr lang="en-US" dirty="0"/>
          </a:p>
        </p:txBody>
      </p:sp>
      <p:cxnSp>
        <p:nvCxnSpPr>
          <p:cNvPr id="14" name="Straight Connector 13"/>
          <p:cNvCxnSpPr/>
          <p:nvPr userDrawn="1"/>
        </p:nvCxnSpPr>
        <p:spPr>
          <a:xfrm>
            <a:off x="360001" y="360000"/>
            <a:ext cx="20088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400" y="505060"/>
            <a:ext cx="3060000" cy="4107580"/>
          </a:xfrm>
        </p:spPr>
        <p:txBody>
          <a:bodyPr>
            <a:noAutofit/>
          </a:bodyPr>
          <a:lstStyle>
            <a:lvl1pPr marL="0" indent="0">
              <a:lnSpc>
                <a:spcPct val="90000"/>
              </a:lnSpc>
              <a:spcBef>
                <a:spcPts val="0"/>
              </a:spcBef>
              <a:buFont typeface="Arial" charset="0"/>
              <a:buNone/>
              <a:defRPr sz="1600" b="1">
                <a:solidFill>
                  <a:schemeClr val="bg2"/>
                </a:solidFill>
                <a:latin typeface="+mn-lt"/>
                <a:ea typeface="Arial" charset="0"/>
                <a:cs typeface="Arial" charset="0"/>
              </a:defRPr>
            </a:lvl1pPr>
            <a:lvl2pPr marL="216000" indent="-216000">
              <a:spcBef>
                <a:spcPts val="600"/>
              </a:spcBef>
              <a:buFont typeface="Arial" charset="0"/>
              <a:buChar char="•"/>
              <a:defRPr sz="1600">
                <a:solidFill>
                  <a:schemeClr val="bg2"/>
                </a:solidFill>
                <a:latin typeface="+mn-lt"/>
              </a:defRPr>
            </a:lvl2pPr>
            <a:lvl3pPr marL="217800" indent="0">
              <a:spcBef>
                <a:spcPts val="0"/>
              </a:spcBef>
              <a:buNone/>
              <a:defRPr sz="1400">
                <a:solidFill>
                  <a:schemeClr val="bg2"/>
                </a:solidFill>
                <a:latin typeface="+mn-lt"/>
              </a:defRPr>
            </a:lvl3pPr>
            <a:lvl4pPr marL="432000" indent="0">
              <a:spcBef>
                <a:spcPts val="0"/>
              </a:spcBef>
              <a:buNone/>
              <a:defRPr sz="1200">
                <a:solidFill>
                  <a:schemeClr val="bg2"/>
                </a:solidFill>
                <a:latin typeface="+mn-lt"/>
              </a:defRPr>
            </a:lvl4pPr>
            <a:lvl5pPr marL="648000" indent="0">
              <a:spcBef>
                <a:spcPts val="0"/>
              </a:spcBef>
              <a:buNone/>
              <a:defRPr sz="10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6"/>
          </p:nvPr>
        </p:nvSpPr>
        <p:spPr>
          <a:xfrm>
            <a:off x="5719763" y="1"/>
            <a:ext cx="3424237" cy="5143500"/>
          </a:xfrm>
        </p:spPr>
        <p:txBody>
          <a:bodyPr anchor="ctr"/>
          <a:lstStyle>
            <a:lvl1pPr marL="0" indent="0" algn="ctr">
              <a:buNone/>
              <a:defRPr>
                <a:solidFill>
                  <a:schemeClr val="bg2"/>
                </a:solidFill>
              </a:defRPr>
            </a:lvl1pPr>
          </a:lstStyle>
          <a:p>
            <a:r>
              <a:rPr lang="en-US"/>
              <a:t>Click icon to add picture</a:t>
            </a:r>
          </a:p>
        </p:txBody>
      </p:sp>
      <p:sp>
        <p:nvSpPr>
          <p:cNvPr id="11"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bg2"/>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bg2"/>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bg2"/>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bg2"/>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bg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60000" y="4788000"/>
            <a:ext cx="842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498400" y="360000"/>
            <a:ext cx="628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bg2"/>
                </a:solidFill>
              </a:defRPr>
            </a:lvl1pPr>
            <a:lvl2pPr marL="342900" indent="0">
              <a:buNone/>
              <a:tabLst>
                <a:tab pos="972000" algn="l"/>
              </a:tabLst>
              <a:defRPr sz="750" b="1">
                <a:solidFill>
                  <a:schemeClr val="bg2"/>
                </a:solidFill>
              </a:defRPr>
            </a:lvl2pPr>
            <a:lvl3pPr marL="685800" indent="0">
              <a:buNone/>
              <a:tabLst>
                <a:tab pos="972000" algn="l"/>
              </a:tabLst>
              <a:defRPr sz="750" b="1">
                <a:solidFill>
                  <a:schemeClr val="bg2"/>
                </a:solidFill>
              </a:defRPr>
            </a:lvl3pPr>
            <a:lvl4pPr marL="1028700" indent="0">
              <a:buNone/>
              <a:tabLst>
                <a:tab pos="972000" algn="l"/>
              </a:tabLst>
              <a:defRPr sz="750" b="1">
                <a:solidFill>
                  <a:schemeClr val="bg2"/>
                </a:solidFill>
              </a:defRPr>
            </a:lvl4pPr>
            <a:lvl5pPr marL="1371600" indent="0">
              <a:buNone/>
              <a:tabLst>
                <a:tab pos="972000" algn="l"/>
              </a:tabLst>
              <a:defRPr sz="750" b="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87391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With Pictur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9144000" cy="5143500"/>
          </a:xfrm>
        </p:spPr>
        <p:txBody>
          <a:bodyPr anchor="ctr"/>
          <a:lstStyle>
            <a:lvl1pPr marL="0" indent="0" algn="ctr">
              <a:buNone/>
              <a:defRPr/>
            </a:lvl1pPr>
          </a:lstStyle>
          <a:p>
            <a:r>
              <a:rPr lang="en-US"/>
              <a:t>Click icon to add picture</a:t>
            </a:r>
          </a:p>
        </p:txBody>
      </p:sp>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latin typeface="Georgia" charset="0"/>
                <a:ea typeface="Georgia" charset="0"/>
                <a:cs typeface="Georgia" charset="0"/>
              </a:defRPr>
            </a:lvl1pPr>
          </a:lstStyle>
          <a:p>
            <a:r>
              <a:rPr lang="en-US"/>
              <a:t>Click to edit Master title style</a:t>
            </a:r>
            <a:endParaRPr lang="en-US" dirty="0"/>
          </a:p>
        </p:txBody>
      </p:sp>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latin typeface="Univers 45 Light" charset="0"/>
                <a:ea typeface="Univers 45 Light" charset="0"/>
                <a:cs typeface="Univers 45 Light" charset="0"/>
              </a:defRPr>
            </a:lvl1pPr>
            <a:lvl2pPr marL="342900" indent="0" algn="r">
              <a:lnSpc>
                <a:spcPts val="800"/>
              </a:lnSpc>
              <a:spcBef>
                <a:spcPts val="0"/>
              </a:spcBef>
              <a:buNone/>
              <a:defRPr sz="700">
                <a:latin typeface="Univers 45 Light" charset="0"/>
                <a:ea typeface="Univers 45 Light" charset="0"/>
                <a:cs typeface="Univers 45 Light" charset="0"/>
              </a:defRPr>
            </a:lvl2pPr>
            <a:lvl3pPr marL="685800" indent="0" algn="r">
              <a:lnSpc>
                <a:spcPts val="800"/>
              </a:lnSpc>
              <a:spcBef>
                <a:spcPts val="0"/>
              </a:spcBef>
              <a:buNone/>
              <a:defRPr sz="700">
                <a:latin typeface="Univers 45 Light" charset="0"/>
                <a:ea typeface="Univers 45 Light" charset="0"/>
                <a:cs typeface="Univers 45 Light" charset="0"/>
              </a:defRPr>
            </a:lvl3pPr>
            <a:lvl4pPr marL="1028700" indent="0" algn="r">
              <a:lnSpc>
                <a:spcPts val="800"/>
              </a:lnSpc>
              <a:spcBef>
                <a:spcPts val="0"/>
              </a:spcBef>
              <a:buNone/>
              <a:defRPr sz="700">
                <a:latin typeface="Univers 45 Light" charset="0"/>
                <a:ea typeface="Univers 45 Light" charset="0"/>
                <a:cs typeface="Univers 45 Light" charset="0"/>
              </a:defRPr>
            </a:lvl4pPr>
            <a:lvl5pPr marL="1371600" indent="0" algn="r">
              <a:lnSpc>
                <a:spcPts val="800"/>
              </a:lnSpc>
              <a:spcBef>
                <a:spcPts val="0"/>
              </a:spcBef>
              <a:buNone/>
              <a:defRPr sz="700">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3"/>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3"/>
          <p:cNvSpPr>
            <a:spLocks noGrp="1"/>
          </p:cNvSpPr>
          <p:nvPr>
            <p:ph type="pic" sz="quarter" idx="14"/>
          </p:nvPr>
        </p:nvSpPr>
        <p:spPr>
          <a:xfrm>
            <a:off x="360000" y="4867200"/>
            <a:ext cx="72000" cy="75600"/>
          </a:xfrm>
        </p:spPr>
        <p:txBody>
          <a:bodyPr>
            <a:norm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212094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White Graphics">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9144000" cy="5144400"/>
          </a:xfrm>
        </p:spPr>
        <p:txBody>
          <a:bodyPr anchor="ctr"/>
          <a:lstStyle>
            <a:lvl1pPr marL="0" indent="0" algn="ctr">
              <a:buNone/>
              <a:defRPr>
                <a:latin typeface="Arial" charset="0"/>
                <a:ea typeface="Arial" charset="0"/>
                <a:cs typeface="Arial" charset="0"/>
              </a:defRPr>
            </a:lvl1pPr>
          </a:lstStyle>
          <a:p>
            <a:r>
              <a:rPr lang="en-US"/>
              <a:t>Click icon to add picture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504000"/>
            <a:ext cx="637032" cy="624840"/>
          </a:xfrm>
          <a:prstGeom prst="rect">
            <a:avLst/>
          </a:prstGeom>
        </p:spPr>
      </p:pic>
      <p:cxnSp>
        <p:nvCxnSpPr>
          <p:cNvPr id="14" name="Straight Connector 13"/>
          <p:cNvCxnSpPr/>
          <p:nvPr userDrawn="1"/>
        </p:nvCxnSpPr>
        <p:spPr>
          <a:xfrm>
            <a:off x="360000" y="360000"/>
            <a:ext cx="84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latin typeface="Univers 45 Light" charset="0"/>
                <a:ea typeface="Univers 45 Light" charset="0"/>
                <a:cs typeface="Univers 45 Light" charset="0"/>
              </a:defRPr>
            </a:lvl1pPr>
            <a:lvl2pPr marL="342900" indent="0" algn="r">
              <a:lnSpc>
                <a:spcPts val="800"/>
              </a:lnSpc>
              <a:spcBef>
                <a:spcPts val="0"/>
              </a:spcBef>
              <a:buNone/>
              <a:defRPr sz="700">
                <a:latin typeface="Univers 45 Light" charset="0"/>
                <a:ea typeface="Univers 45 Light" charset="0"/>
                <a:cs typeface="Univers 45 Light" charset="0"/>
              </a:defRPr>
            </a:lvl2pPr>
            <a:lvl3pPr marL="685800" indent="0" algn="r">
              <a:lnSpc>
                <a:spcPts val="800"/>
              </a:lnSpc>
              <a:spcBef>
                <a:spcPts val="0"/>
              </a:spcBef>
              <a:buNone/>
              <a:defRPr sz="700">
                <a:latin typeface="Univers 45 Light" charset="0"/>
                <a:ea typeface="Univers 45 Light" charset="0"/>
                <a:cs typeface="Univers 45 Light" charset="0"/>
              </a:defRPr>
            </a:lvl3pPr>
            <a:lvl4pPr marL="1028700" indent="0" algn="r">
              <a:lnSpc>
                <a:spcPts val="800"/>
              </a:lnSpc>
              <a:spcBef>
                <a:spcPts val="0"/>
              </a:spcBef>
              <a:buNone/>
              <a:defRPr sz="700">
                <a:latin typeface="Univers 45 Light" charset="0"/>
                <a:ea typeface="Univers 45 Light" charset="0"/>
                <a:cs typeface="Univers 45 Light" charset="0"/>
              </a:defRPr>
            </a:lvl4pPr>
            <a:lvl5pPr marL="1371600" indent="0" algn="r">
              <a:lnSpc>
                <a:spcPts val="800"/>
              </a:lnSpc>
              <a:spcBef>
                <a:spcPts val="0"/>
              </a:spcBef>
              <a:buNone/>
              <a:defRPr sz="700">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104292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DkGrey Graphics">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9144000" cy="5144400"/>
          </a:xfrm>
        </p:spPr>
        <p:txBody>
          <a:bodyPr anchor="ctr"/>
          <a:lstStyle>
            <a:lvl1pPr marL="0" indent="0" algn="ctr">
              <a:buNone/>
              <a:defRPr>
                <a:latin typeface="Arial" charset="0"/>
                <a:ea typeface="Arial" charset="0"/>
                <a:cs typeface="Arial" charset="0"/>
              </a:defRPr>
            </a:lvl1pPr>
          </a:lstStyle>
          <a:p>
            <a:r>
              <a:rPr lang="en-US"/>
              <a:t>Click icon to add picture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504000"/>
            <a:ext cx="637032" cy="624840"/>
          </a:xfrm>
          <a:prstGeom prst="rect">
            <a:avLst/>
          </a:prstGeom>
        </p:spPr>
      </p:pic>
      <p:cxnSp>
        <p:nvCxnSpPr>
          <p:cNvPr id="14" name="Straight Connector 13"/>
          <p:cNvCxnSpPr/>
          <p:nvPr userDrawn="1"/>
        </p:nvCxnSpPr>
        <p:spPr>
          <a:xfrm>
            <a:off x="360000" y="360000"/>
            <a:ext cx="842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tx2"/>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tx2"/>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tx2"/>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tx2"/>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tx2"/>
                </a:solidFill>
              </a:defRPr>
            </a:lvl1pPr>
            <a:lvl2pPr marL="342900" indent="0">
              <a:buNone/>
              <a:tabLst>
                <a:tab pos="972000" algn="l"/>
              </a:tabLst>
              <a:defRPr sz="750" b="1">
                <a:solidFill>
                  <a:schemeClr val="tx2"/>
                </a:solidFill>
              </a:defRPr>
            </a:lvl2pPr>
            <a:lvl3pPr marL="685800" indent="0">
              <a:buNone/>
              <a:tabLst>
                <a:tab pos="972000" algn="l"/>
              </a:tabLst>
              <a:defRPr sz="750" b="1">
                <a:solidFill>
                  <a:schemeClr val="tx2"/>
                </a:solidFill>
              </a:defRPr>
            </a:lvl3pPr>
            <a:lvl4pPr marL="1028700" indent="0">
              <a:buNone/>
              <a:tabLst>
                <a:tab pos="972000" algn="l"/>
              </a:tabLst>
              <a:defRPr sz="750" b="1">
                <a:solidFill>
                  <a:schemeClr val="tx2"/>
                </a:solidFill>
              </a:defRPr>
            </a:lvl4pPr>
            <a:lvl5pPr marL="1371600" indent="0">
              <a:buNone/>
              <a:tabLst>
                <a:tab pos="972000" algn="l"/>
              </a:tabLst>
              <a:defRPr sz="750" b="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30782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amp; Image">
    <p:bg>
      <p:bgPr>
        <a:solidFill>
          <a:schemeClr val="accent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9144000" cy="5144400"/>
          </a:xfrm>
        </p:spPr>
        <p:txBody>
          <a:bodyPr anchor="ctr"/>
          <a:lstStyle>
            <a:lvl1pPr marL="0" indent="0" algn="ctr">
              <a:buNone/>
              <a:defRPr>
                <a:latin typeface="Arial" charset="0"/>
                <a:ea typeface="Arial" charset="0"/>
                <a:cs typeface="Arial" charset="0"/>
              </a:defRPr>
            </a:lvl1pPr>
          </a:lstStyle>
          <a:p>
            <a:r>
              <a:rPr lang="en-US"/>
              <a:t>Click icon to add picture</a:t>
            </a:r>
          </a:p>
        </p:txBody>
      </p:sp>
      <p:sp>
        <p:nvSpPr>
          <p:cNvPr id="2" name="Title 1"/>
          <p:cNvSpPr>
            <a:spLocks noGrp="1"/>
          </p:cNvSpPr>
          <p:nvPr>
            <p:ph type="ctrTitle"/>
          </p:nvPr>
        </p:nvSpPr>
        <p:spPr>
          <a:xfrm>
            <a:off x="360000" y="2382581"/>
            <a:ext cx="5400000" cy="1217420"/>
          </a:xfrm>
        </p:spPr>
        <p:txBody>
          <a:bodyPr anchor="b">
            <a:normAutofit/>
          </a:bodyPr>
          <a:lstStyle>
            <a:lvl1pPr algn="l">
              <a:lnSpc>
                <a:spcPts val="4050"/>
              </a:lnSpc>
              <a:defRPr sz="3900" b="1" i="0">
                <a:latin typeface="Georgia" charset="0"/>
                <a:ea typeface="Georgia" charset="0"/>
                <a:cs typeface="Georgia"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360000" y="3765421"/>
            <a:ext cx="5400000" cy="561544"/>
          </a:xfrm>
        </p:spPr>
        <p:txBody>
          <a:bodyPr anchor="t">
            <a:noAutofit/>
          </a:bodyPr>
          <a:lstStyle>
            <a:lvl1pPr marL="0" indent="0" algn="l">
              <a:lnSpc>
                <a:spcPts val="1560"/>
              </a:lnSpc>
              <a:spcBef>
                <a:spcPts val="0"/>
              </a:spcBef>
              <a:buNone/>
              <a:defRPr sz="2700">
                <a:latin typeface="Arial" charset="0"/>
                <a:ea typeface="Arial" charset="0"/>
                <a:cs typeface="Arial" charset="0"/>
              </a:defRPr>
            </a:lvl1pPr>
            <a:lvl2pPr marL="342900" indent="0" algn="l">
              <a:spcBef>
                <a:spcPts val="0"/>
              </a:spcBef>
              <a:buNone/>
              <a:defRPr sz="2700">
                <a:latin typeface="Arial" charset="0"/>
                <a:ea typeface="Arial" charset="0"/>
                <a:cs typeface="Arial" charset="0"/>
              </a:defRPr>
            </a:lvl2pPr>
            <a:lvl3pPr marL="685800" indent="0" algn="l">
              <a:spcBef>
                <a:spcPts val="0"/>
              </a:spcBef>
              <a:buNone/>
              <a:defRPr sz="2700">
                <a:latin typeface="Arial" charset="0"/>
                <a:ea typeface="Arial" charset="0"/>
                <a:cs typeface="Arial" charset="0"/>
              </a:defRPr>
            </a:lvl3pPr>
            <a:lvl4pPr marL="1028700" indent="0" algn="l">
              <a:spcBef>
                <a:spcPts val="0"/>
              </a:spcBef>
              <a:buNone/>
              <a:defRPr sz="2700">
                <a:latin typeface="Arial" charset="0"/>
                <a:ea typeface="Arial" charset="0"/>
                <a:cs typeface="Arial" charset="0"/>
              </a:defRPr>
            </a:lvl4pPr>
            <a:lvl5pPr marL="1371600" indent="0" algn="l">
              <a:spcBef>
                <a:spcPts val="0"/>
              </a:spcBef>
              <a:buNone/>
              <a:defRPr sz="27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504000"/>
            <a:ext cx="637032" cy="624840"/>
          </a:xfrm>
          <a:prstGeom prst="rect">
            <a:avLst/>
          </a:prstGeom>
        </p:spPr>
      </p:pic>
      <p:cxnSp>
        <p:nvCxnSpPr>
          <p:cNvPr id="14" name="Straight Connector 13"/>
          <p:cNvCxnSpPr/>
          <p:nvPr userDrawn="1"/>
        </p:nvCxnSpPr>
        <p:spPr>
          <a:xfrm>
            <a:off x="360000" y="360000"/>
            <a:ext cx="84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360362" y="4368483"/>
            <a:ext cx="5399637" cy="368300"/>
          </a:xfrm>
        </p:spPr>
        <p:txBody>
          <a:bodyPr anchor="b">
            <a:noAutofit/>
          </a:bodyPr>
          <a:lstStyle>
            <a:lvl1pPr marL="0" indent="0">
              <a:spcBef>
                <a:spcPts val="0"/>
              </a:spcBef>
              <a:buNone/>
              <a:defRPr sz="1400"/>
            </a:lvl1pPr>
            <a:lvl2pPr marL="342900" indent="0">
              <a:spcBef>
                <a:spcPts val="0"/>
              </a:spcBef>
              <a:buNone/>
              <a:defRPr sz="1400"/>
            </a:lvl2pPr>
            <a:lvl3pPr marL="685800" indent="0">
              <a:spcBef>
                <a:spcPts val="0"/>
              </a:spcBef>
              <a:buNone/>
              <a:defRPr sz="1400"/>
            </a:lvl3pPr>
            <a:lvl4pPr marL="1028700" indent="0">
              <a:spcBef>
                <a:spcPts val="0"/>
              </a:spcBef>
              <a:buNone/>
              <a:defRPr sz="1400"/>
            </a:lvl4pPr>
            <a:lvl5pPr marL="1371600" indent="0">
              <a:spcBef>
                <a:spcPts val="0"/>
              </a:spcBef>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4"/>
          </p:nvPr>
        </p:nvSpPr>
        <p:spPr>
          <a:xfrm>
            <a:off x="360363" y="2022475"/>
            <a:ext cx="5399636" cy="263525"/>
          </a:xfrm>
        </p:spPr>
        <p:txBody>
          <a:bodyPr>
            <a:noAutofit/>
          </a:bodyPr>
          <a:lstStyle>
            <a:lvl1pPr marL="0" indent="0">
              <a:spcBef>
                <a:spcPts val="0"/>
              </a:spcBef>
              <a:buNone/>
              <a:defRPr sz="1400">
                <a:latin typeface="Arial" charset="0"/>
                <a:ea typeface="Arial" charset="0"/>
                <a:cs typeface="Arial" charset="0"/>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latin typeface="Univers 45 Light" charset="0"/>
                <a:ea typeface="Univers 45 Light" charset="0"/>
                <a:cs typeface="Univers 45 Light" charset="0"/>
              </a:defRPr>
            </a:lvl1pPr>
            <a:lvl2pPr marL="342900" indent="0" algn="r">
              <a:lnSpc>
                <a:spcPts val="800"/>
              </a:lnSpc>
              <a:spcBef>
                <a:spcPts val="0"/>
              </a:spcBef>
              <a:buNone/>
              <a:defRPr sz="700">
                <a:latin typeface="Univers 45 Light" charset="0"/>
                <a:ea typeface="Univers 45 Light" charset="0"/>
                <a:cs typeface="Univers 45 Light" charset="0"/>
              </a:defRPr>
            </a:lvl2pPr>
            <a:lvl3pPr marL="685800" indent="0" algn="r">
              <a:lnSpc>
                <a:spcPts val="800"/>
              </a:lnSpc>
              <a:spcBef>
                <a:spcPts val="0"/>
              </a:spcBef>
              <a:buNone/>
              <a:defRPr sz="700">
                <a:latin typeface="Univers 45 Light" charset="0"/>
                <a:ea typeface="Univers 45 Light" charset="0"/>
                <a:cs typeface="Univers 45 Light" charset="0"/>
              </a:defRPr>
            </a:lvl3pPr>
            <a:lvl4pPr marL="1028700" indent="0" algn="r">
              <a:lnSpc>
                <a:spcPts val="800"/>
              </a:lnSpc>
              <a:spcBef>
                <a:spcPts val="0"/>
              </a:spcBef>
              <a:buNone/>
              <a:defRPr sz="700">
                <a:latin typeface="Univers 45 Light" charset="0"/>
                <a:ea typeface="Univers 45 Light" charset="0"/>
                <a:cs typeface="Univers 45 Light" charset="0"/>
              </a:defRPr>
            </a:lvl4pPr>
            <a:lvl5pPr marL="1371600" indent="0" algn="r">
              <a:lnSpc>
                <a:spcPts val="800"/>
              </a:lnSpc>
              <a:spcBef>
                <a:spcPts val="0"/>
              </a:spcBef>
              <a:buNone/>
              <a:defRPr sz="700">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3"/>
          <p:cNvSpPr>
            <a:spLocks noGrp="1"/>
          </p:cNvSpPr>
          <p:nvPr>
            <p:ph type="pic" sz="quarter" idx="16"/>
          </p:nvPr>
        </p:nvSpPr>
        <p:spPr>
          <a:xfrm>
            <a:off x="360000" y="4867200"/>
            <a:ext cx="72000" cy="75600"/>
          </a:xfrm>
        </p:spPr>
        <p:txBody>
          <a:bodyPr>
            <a:norm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175589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latin typeface="Georgia" charset="0"/>
                <a:ea typeface="Georgia" charset="0"/>
                <a:cs typeface="Georgia" charset="0"/>
              </a:defRPr>
            </a:lvl1pPr>
          </a:lstStyle>
          <a:p>
            <a:r>
              <a:rPr lang="en-US"/>
              <a:t>Click to edit Master title style</a:t>
            </a:r>
            <a:endParaRPr lang="en-US" dirty="0"/>
          </a:p>
        </p:txBody>
      </p:sp>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185579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latin typeface="Georgia" charset="0"/>
                <a:ea typeface="Georgia" charset="0"/>
                <a:cs typeface="Georgia" charset="0"/>
              </a:defRPr>
            </a:lvl1pPr>
          </a:lstStyle>
          <a:p>
            <a:r>
              <a:rPr lang="en-US"/>
              <a:t>Click to edit Master title style</a:t>
            </a:r>
            <a:endParaRPr lang="en-US" dirty="0"/>
          </a:p>
        </p:txBody>
      </p:sp>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400" y="505060"/>
            <a:ext cx="6285600" cy="4107580"/>
          </a:xfrm>
        </p:spPr>
        <p:txBody>
          <a:bodyPr>
            <a:noAutofit/>
          </a:bodyPr>
          <a:lstStyle>
            <a:lvl1pPr marL="360000" indent="-360000">
              <a:lnSpc>
                <a:spcPts val="2500"/>
              </a:lnSpc>
              <a:spcBef>
                <a:spcPts val="0"/>
              </a:spcBef>
              <a:buFont typeface="+mj-lt"/>
              <a:buAutoNum type="arabicPeriod"/>
              <a:defRPr sz="2100" b="1">
                <a:latin typeface="+mj-lt"/>
                <a:ea typeface="Arial" charset="0"/>
                <a:cs typeface="Arial" charset="0"/>
              </a:defRPr>
            </a:lvl1pPr>
            <a:lvl2pPr marL="342900" indent="0">
              <a:spcBef>
                <a:spcPts val="0"/>
              </a:spcBef>
              <a:buNone/>
              <a:defRPr sz="1600">
                <a:latin typeface="+mj-lt"/>
              </a:defRPr>
            </a:lvl2pPr>
            <a:lvl3pPr marL="685800" indent="0">
              <a:spcBef>
                <a:spcPts val="0"/>
              </a:spcBef>
              <a:buNone/>
              <a:defRPr sz="1400">
                <a:latin typeface="+mj-lt"/>
              </a:defRPr>
            </a:lvl3pPr>
            <a:lvl4pPr marL="1028700" indent="0">
              <a:spcBef>
                <a:spcPts val="0"/>
              </a:spcBef>
              <a:buNone/>
              <a:defRPr sz="1200">
                <a:latin typeface="+mj-lt"/>
              </a:defRPr>
            </a:lvl4pPr>
            <a:lvl5pPr marL="1371600" indent="0">
              <a:spcBef>
                <a:spcPts val="0"/>
              </a:spcBef>
              <a:buNone/>
              <a:defRPr sz="10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127688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399" y="505060"/>
            <a:ext cx="3240000" cy="4107580"/>
          </a:xfrm>
        </p:spPr>
        <p:txBody>
          <a:bodyPr>
            <a:noAutofit/>
          </a:bodyPr>
          <a:lstStyle>
            <a:lvl1pPr marL="0" indent="0">
              <a:lnSpc>
                <a:spcPts val="2500"/>
              </a:lnSpc>
              <a:spcBef>
                <a:spcPts val="0"/>
              </a:spcBef>
              <a:buFont typeface="+mj-lt"/>
              <a:buNone/>
              <a:defRPr sz="2200" b="1" i="1">
                <a:latin typeface="+mj-lt"/>
                <a:ea typeface="Arial" charset="0"/>
                <a:cs typeface="Arial" charset="0"/>
              </a:defRPr>
            </a:lvl1pPr>
            <a:lvl2pPr marL="0" indent="0">
              <a:lnSpc>
                <a:spcPct val="90000"/>
              </a:lnSpc>
              <a:spcBef>
                <a:spcPts val="1800"/>
              </a:spcBef>
              <a:buNone/>
              <a:defRPr sz="1400">
                <a:latin typeface="+mn-lt"/>
              </a:defRPr>
            </a:lvl2pPr>
            <a:lvl3pPr marL="685800" indent="0">
              <a:spcBef>
                <a:spcPts val="0"/>
              </a:spcBef>
              <a:buNone/>
              <a:defRPr sz="1400">
                <a:latin typeface="+mj-lt"/>
              </a:defRPr>
            </a:lvl3pPr>
            <a:lvl4pPr marL="1028700" indent="0">
              <a:spcBef>
                <a:spcPts val="0"/>
              </a:spcBef>
              <a:buNone/>
              <a:defRPr sz="1200">
                <a:latin typeface="+mj-lt"/>
              </a:defRPr>
            </a:lvl4pPr>
            <a:lvl5pPr marL="1371600" indent="0">
              <a:spcBef>
                <a:spcPts val="0"/>
              </a:spcBef>
              <a:buNone/>
              <a:defRPr sz="10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208278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latin typeface="Georgia" charset="0"/>
                <a:ea typeface="Georgia" charset="0"/>
                <a:cs typeface="Georgia" charset="0"/>
              </a:defRPr>
            </a:lvl1pPr>
          </a:lstStyle>
          <a:p>
            <a:r>
              <a:rPr lang="en-US"/>
              <a:t>Click to edit Master title style</a:t>
            </a:r>
            <a:endParaRPr lang="en-US" dirty="0"/>
          </a:p>
        </p:txBody>
      </p:sp>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399" y="505060"/>
            <a:ext cx="3240000" cy="4107580"/>
          </a:xfrm>
        </p:spPr>
        <p:txBody>
          <a:bodyPr>
            <a:noAutofit/>
          </a:bodyPr>
          <a:lstStyle>
            <a:lvl1pPr marL="0" indent="0">
              <a:lnSpc>
                <a:spcPts val="1600"/>
              </a:lnSpc>
              <a:spcBef>
                <a:spcPts val="0"/>
              </a:spcBef>
              <a:buFont typeface="+mj-lt"/>
              <a:buNone/>
              <a:defRPr sz="1600" b="0">
                <a:latin typeface="+mn-lt"/>
                <a:ea typeface="Arial" charset="0"/>
                <a:cs typeface="Arial" charset="0"/>
              </a:defRPr>
            </a:lvl1pPr>
            <a:lvl2pPr marL="342900" indent="0">
              <a:spcBef>
                <a:spcPts val="0"/>
              </a:spcBef>
              <a:buNone/>
              <a:defRPr sz="1400">
                <a:latin typeface="+mn-lt"/>
              </a:defRPr>
            </a:lvl2pPr>
            <a:lvl3pPr marL="685800" indent="0">
              <a:spcBef>
                <a:spcPts val="0"/>
              </a:spcBef>
              <a:buNone/>
              <a:defRPr sz="1200">
                <a:latin typeface="+mn-lt"/>
              </a:defRPr>
            </a:lvl3pPr>
            <a:lvl4pPr marL="1028700" indent="0">
              <a:spcBef>
                <a:spcPts val="0"/>
              </a:spcBef>
              <a:buNone/>
              <a:defRPr sz="1000">
                <a:latin typeface="+mn-lt"/>
              </a:defRPr>
            </a:lvl4pPr>
            <a:lvl5pPr marL="1371600" indent="0">
              <a:spcBef>
                <a:spcPts val="0"/>
              </a:spcBef>
              <a:buNone/>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69150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solidFill>
                  <a:schemeClr val="accent1"/>
                </a:solidFill>
                <a:latin typeface="Georgia" charset="0"/>
                <a:ea typeface="Georgia" charset="0"/>
                <a:cs typeface="Georgia" charset="0"/>
              </a:defRPr>
            </a:lvl1pPr>
          </a:lstStyle>
          <a:p>
            <a:r>
              <a:rPr lang="en-US"/>
              <a:t>Click to edit Master title style</a:t>
            </a:r>
            <a:endParaRPr lang="en-US" dirty="0"/>
          </a:p>
        </p:txBody>
      </p:sp>
      <p:cxnSp>
        <p:nvCxnSpPr>
          <p:cNvPr id="14" name="Straight Connector 13"/>
          <p:cNvCxnSpPr/>
          <p:nvPr userDrawn="1"/>
        </p:nvCxnSpPr>
        <p:spPr>
          <a:xfrm>
            <a:off x="360001" y="360000"/>
            <a:ext cx="2008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400" y="505060"/>
            <a:ext cx="3060000" cy="4107580"/>
          </a:xfrm>
        </p:spPr>
        <p:txBody>
          <a:bodyPr>
            <a:noAutofit/>
          </a:bodyPr>
          <a:lstStyle>
            <a:lvl1pPr marL="0" indent="0">
              <a:lnSpc>
                <a:spcPct val="90000"/>
              </a:lnSpc>
              <a:spcBef>
                <a:spcPts val="0"/>
              </a:spcBef>
              <a:buFont typeface="Arial" charset="0"/>
              <a:buNone/>
              <a:defRPr sz="1600" b="1">
                <a:solidFill>
                  <a:schemeClr val="tx2"/>
                </a:solidFill>
                <a:latin typeface="+mn-lt"/>
                <a:ea typeface="Arial" charset="0"/>
                <a:cs typeface="Arial" charset="0"/>
              </a:defRPr>
            </a:lvl1pPr>
            <a:lvl2pPr marL="216000" indent="-216000">
              <a:spcBef>
                <a:spcPts val="600"/>
              </a:spcBef>
              <a:buFont typeface="Arial" charset="0"/>
              <a:buChar char="•"/>
              <a:defRPr sz="1600">
                <a:solidFill>
                  <a:schemeClr val="tx2"/>
                </a:solidFill>
                <a:latin typeface="+mn-lt"/>
              </a:defRPr>
            </a:lvl2pPr>
            <a:lvl3pPr marL="217800" indent="0">
              <a:spcBef>
                <a:spcPts val="0"/>
              </a:spcBef>
              <a:buNone/>
              <a:defRPr sz="1400">
                <a:solidFill>
                  <a:schemeClr val="tx2"/>
                </a:solidFill>
                <a:latin typeface="+mn-lt"/>
              </a:defRPr>
            </a:lvl3pPr>
            <a:lvl4pPr marL="432000" indent="0">
              <a:spcBef>
                <a:spcPts val="0"/>
              </a:spcBef>
              <a:buNone/>
              <a:defRPr sz="1200">
                <a:solidFill>
                  <a:schemeClr val="tx2"/>
                </a:solidFill>
                <a:latin typeface="+mn-lt"/>
              </a:defRPr>
            </a:lvl4pPr>
            <a:lvl5pPr marL="648000" indent="0">
              <a:spcBef>
                <a:spcPts val="0"/>
              </a:spcBef>
              <a:buNone/>
              <a:defRPr sz="100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a:xfrm>
            <a:off x="2498400" y="360000"/>
            <a:ext cx="6285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5"/>
          </p:nvPr>
        </p:nvSpPr>
        <p:spPr>
          <a:xfrm>
            <a:off x="5724000" y="501250"/>
            <a:ext cx="3060000" cy="410845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tx2"/>
                </a:solidFill>
              </a:defRPr>
            </a:lvl1pPr>
            <a:lvl2pPr marL="342900" indent="0">
              <a:buNone/>
              <a:tabLst>
                <a:tab pos="972000" algn="l"/>
              </a:tabLst>
              <a:defRPr sz="750" b="1">
                <a:solidFill>
                  <a:schemeClr val="tx2"/>
                </a:solidFill>
              </a:defRPr>
            </a:lvl2pPr>
            <a:lvl3pPr marL="685800" indent="0">
              <a:buNone/>
              <a:tabLst>
                <a:tab pos="972000" algn="l"/>
              </a:tabLst>
              <a:defRPr sz="750" b="1">
                <a:solidFill>
                  <a:schemeClr val="tx2"/>
                </a:solidFill>
              </a:defRPr>
            </a:lvl3pPr>
            <a:lvl4pPr marL="1028700" indent="0">
              <a:buNone/>
              <a:tabLst>
                <a:tab pos="972000" algn="l"/>
              </a:tabLst>
              <a:defRPr sz="750" b="1">
                <a:solidFill>
                  <a:schemeClr val="tx2"/>
                </a:solidFill>
              </a:defRPr>
            </a:lvl4pPr>
            <a:lvl5pPr marL="1371600" indent="0">
              <a:buNone/>
              <a:tabLst>
                <a:tab pos="972000" algn="l"/>
              </a:tabLst>
              <a:defRPr sz="750" b="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tx2"/>
                </a:solidFill>
              </a:defRPr>
            </a:lvl1pPr>
          </a:lstStyle>
          <a:p>
            <a:r>
              <a:rPr lang="en-US"/>
              <a:t>Click icon to add picture</a:t>
            </a:r>
            <a:endParaRPr lang="en-US" dirty="0"/>
          </a:p>
        </p:txBody>
      </p:sp>
      <p:sp>
        <p:nvSpPr>
          <p:cNvPr id="12"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tx2"/>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tx2"/>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tx2"/>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tx2"/>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073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Picture Whit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2498725" y="0"/>
            <a:ext cx="6645275" cy="5143500"/>
          </a:xfrm>
        </p:spPr>
        <p:txBody>
          <a:bodyPr anchor="ctr"/>
          <a:lstStyle>
            <a:lvl1pPr marL="0" indent="0" algn="ctr">
              <a:buNone/>
              <a:defRPr>
                <a:solidFill>
                  <a:schemeClr val="tx2"/>
                </a:solidFill>
              </a:defRPr>
            </a:lvl1pPr>
          </a:lstStyle>
          <a:p>
            <a:r>
              <a:rPr lang="en-US"/>
              <a:t>Click icon to add picture</a:t>
            </a:r>
          </a:p>
        </p:txBody>
      </p:sp>
      <p:sp>
        <p:nvSpPr>
          <p:cNvPr id="2" name="Title 1"/>
          <p:cNvSpPr>
            <a:spLocks noGrp="1"/>
          </p:cNvSpPr>
          <p:nvPr>
            <p:ph type="ctrTitle"/>
          </p:nvPr>
        </p:nvSpPr>
        <p:spPr>
          <a:xfrm>
            <a:off x="359999" y="505060"/>
            <a:ext cx="2008801" cy="927500"/>
          </a:xfrm>
        </p:spPr>
        <p:txBody>
          <a:bodyPr anchor="t">
            <a:noAutofit/>
          </a:bodyPr>
          <a:lstStyle>
            <a:lvl1pPr algn="l">
              <a:lnSpc>
                <a:spcPts val="2300"/>
              </a:lnSpc>
              <a:defRPr sz="2100" b="1" i="0">
                <a:solidFill>
                  <a:schemeClr val="accent1"/>
                </a:solidFill>
                <a:latin typeface="Georgia" charset="0"/>
                <a:ea typeface="Georgia" charset="0"/>
                <a:cs typeface="Georgia" charset="0"/>
              </a:defRPr>
            </a:lvl1pPr>
          </a:lstStyle>
          <a:p>
            <a:r>
              <a:rPr lang="en-US"/>
              <a:t>Click to edit Master title style</a:t>
            </a:r>
            <a:endParaRPr lang="en-US" dirty="0"/>
          </a:p>
        </p:txBody>
      </p:sp>
      <p:cxnSp>
        <p:nvCxnSpPr>
          <p:cNvPr id="14" name="Straight Connector 13"/>
          <p:cNvCxnSpPr/>
          <p:nvPr userDrawn="1"/>
        </p:nvCxnSpPr>
        <p:spPr>
          <a:xfrm>
            <a:off x="360001" y="360000"/>
            <a:ext cx="2008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2008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59999" y="1584960"/>
            <a:ext cx="2008801" cy="3027680"/>
          </a:xfrm>
        </p:spPr>
        <p:txBody>
          <a:bodyPr>
            <a:noAutofit/>
          </a:bodyPr>
          <a:lstStyle>
            <a:lvl1pPr marL="0" indent="0">
              <a:lnSpc>
                <a:spcPct val="90000"/>
              </a:lnSpc>
              <a:spcBef>
                <a:spcPts val="0"/>
              </a:spcBef>
              <a:buFont typeface="Arial" charset="0"/>
              <a:buNone/>
              <a:defRPr sz="1600" b="1">
                <a:solidFill>
                  <a:schemeClr val="tx2"/>
                </a:solidFill>
                <a:latin typeface="+mn-lt"/>
                <a:ea typeface="Arial" charset="0"/>
                <a:cs typeface="Arial" charset="0"/>
              </a:defRPr>
            </a:lvl1pPr>
            <a:lvl2pPr marL="216000" indent="-216000">
              <a:spcBef>
                <a:spcPts val="600"/>
              </a:spcBef>
              <a:buFont typeface="Arial" charset="0"/>
              <a:buChar char="•"/>
              <a:defRPr sz="1600">
                <a:solidFill>
                  <a:schemeClr val="tx2"/>
                </a:solidFill>
                <a:latin typeface="+mn-lt"/>
              </a:defRPr>
            </a:lvl2pPr>
            <a:lvl3pPr marL="217800" indent="0">
              <a:spcBef>
                <a:spcPts val="0"/>
              </a:spcBef>
              <a:buNone/>
              <a:defRPr sz="1400">
                <a:solidFill>
                  <a:schemeClr val="tx2"/>
                </a:solidFill>
                <a:latin typeface="+mn-lt"/>
              </a:defRPr>
            </a:lvl3pPr>
            <a:lvl4pPr marL="432000" indent="0">
              <a:spcBef>
                <a:spcPts val="0"/>
              </a:spcBef>
              <a:buNone/>
              <a:defRPr sz="1200">
                <a:solidFill>
                  <a:schemeClr val="tx2"/>
                </a:solidFill>
                <a:latin typeface="+mn-lt"/>
              </a:defRPr>
            </a:lvl4pPr>
            <a:lvl5pPr marL="648000" indent="0">
              <a:spcBef>
                <a:spcPts val="0"/>
              </a:spcBef>
              <a:buNone/>
              <a:defRPr sz="100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tx2"/>
                </a:solidFill>
              </a:defRPr>
            </a:lvl1pPr>
            <a:lvl2pPr marL="342900" indent="0">
              <a:buNone/>
              <a:tabLst>
                <a:tab pos="972000" algn="l"/>
              </a:tabLst>
              <a:defRPr sz="750" b="1">
                <a:solidFill>
                  <a:schemeClr val="tx2"/>
                </a:solidFill>
              </a:defRPr>
            </a:lvl2pPr>
            <a:lvl3pPr marL="685800" indent="0">
              <a:buNone/>
              <a:tabLst>
                <a:tab pos="972000" algn="l"/>
              </a:tabLst>
              <a:defRPr sz="750" b="1">
                <a:solidFill>
                  <a:schemeClr val="tx2"/>
                </a:solidFill>
              </a:defRPr>
            </a:lvl3pPr>
            <a:lvl4pPr marL="1028700" indent="0">
              <a:buNone/>
              <a:tabLst>
                <a:tab pos="972000" algn="l"/>
              </a:tabLst>
              <a:defRPr sz="750" b="1">
                <a:solidFill>
                  <a:schemeClr val="tx2"/>
                </a:solidFill>
              </a:defRPr>
            </a:lvl4pPr>
            <a:lvl5pPr marL="1371600" indent="0">
              <a:buNone/>
              <a:tabLst>
                <a:tab pos="972000" algn="l"/>
              </a:tabLst>
              <a:defRPr sz="750" b="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tx2"/>
                </a:solidFill>
              </a:defRPr>
            </a:lvl1pPr>
          </a:lstStyle>
          <a:p>
            <a:r>
              <a:rPr lang="en-US"/>
              <a:t>Click icon to add picture</a:t>
            </a:r>
            <a:endParaRPr lang="en-US" dirty="0"/>
          </a:p>
        </p:txBody>
      </p:sp>
      <p:sp>
        <p:nvSpPr>
          <p:cNvPr id="11"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bg1"/>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bg1"/>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bg1"/>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bg1"/>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bg1"/>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7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solidFill>
                  <a:schemeClr val="bg2"/>
                </a:solidFill>
                <a:latin typeface="Georgia" charset="0"/>
                <a:ea typeface="Georgia" charset="0"/>
                <a:cs typeface="Georgia" charset="0"/>
              </a:defRPr>
            </a:lvl1pPr>
          </a:lstStyle>
          <a:p>
            <a:r>
              <a:rPr lang="en-US"/>
              <a:t>Click to edit Master title style</a:t>
            </a:r>
            <a:endParaRPr lang="en-US" dirty="0"/>
          </a:p>
        </p:txBody>
      </p:sp>
      <p:cxnSp>
        <p:nvCxnSpPr>
          <p:cNvPr id="14" name="Straight Connector 13"/>
          <p:cNvCxnSpPr/>
          <p:nvPr userDrawn="1"/>
        </p:nvCxnSpPr>
        <p:spPr>
          <a:xfrm>
            <a:off x="360001" y="360000"/>
            <a:ext cx="20088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400" y="505060"/>
            <a:ext cx="3060000" cy="4107580"/>
          </a:xfrm>
        </p:spPr>
        <p:txBody>
          <a:bodyPr>
            <a:noAutofit/>
          </a:bodyPr>
          <a:lstStyle>
            <a:lvl1pPr marL="0" indent="0">
              <a:lnSpc>
                <a:spcPct val="90000"/>
              </a:lnSpc>
              <a:spcBef>
                <a:spcPts val="0"/>
              </a:spcBef>
              <a:buFont typeface="Arial" charset="0"/>
              <a:buNone/>
              <a:defRPr sz="1600" b="1">
                <a:solidFill>
                  <a:schemeClr val="bg2"/>
                </a:solidFill>
                <a:latin typeface="+mn-lt"/>
                <a:ea typeface="Arial" charset="0"/>
                <a:cs typeface="Arial" charset="0"/>
              </a:defRPr>
            </a:lvl1pPr>
            <a:lvl2pPr marL="216000" indent="-216000">
              <a:spcBef>
                <a:spcPts val="600"/>
              </a:spcBef>
              <a:buFont typeface="Arial" charset="0"/>
              <a:buChar char="•"/>
              <a:defRPr sz="1600">
                <a:solidFill>
                  <a:schemeClr val="bg2"/>
                </a:solidFill>
                <a:latin typeface="+mn-lt"/>
              </a:defRPr>
            </a:lvl2pPr>
            <a:lvl3pPr marL="217800" indent="0">
              <a:spcBef>
                <a:spcPts val="0"/>
              </a:spcBef>
              <a:buNone/>
              <a:defRPr sz="1400">
                <a:solidFill>
                  <a:schemeClr val="bg2"/>
                </a:solidFill>
                <a:latin typeface="+mn-lt"/>
              </a:defRPr>
            </a:lvl3pPr>
            <a:lvl4pPr marL="432000" indent="0">
              <a:spcBef>
                <a:spcPts val="0"/>
              </a:spcBef>
              <a:buNone/>
              <a:defRPr sz="1200">
                <a:solidFill>
                  <a:schemeClr val="bg2"/>
                </a:solidFill>
                <a:latin typeface="+mn-lt"/>
              </a:defRPr>
            </a:lvl4pPr>
            <a:lvl5pPr marL="648000" indent="0">
              <a:spcBef>
                <a:spcPts val="0"/>
              </a:spcBef>
              <a:buNone/>
              <a:defRPr sz="10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a:xfrm>
            <a:off x="2498400" y="360000"/>
            <a:ext cx="628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6"/>
          </p:nvPr>
        </p:nvSpPr>
        <p:spPr>
          <a:xfrm>
            <a:off x="5724525" y="501650"/>
            <a:ext cx="3059113" cy="4110990"/>
          </a:xfrm>
        </p:spPr>
        <p:txBody>
          <a:bodyPr anchor="ctr"/>
          <a:lstStyle>
            <a:lvl1pPr marL="0" indent="0" algn="ctr">
              <a:buNone/>
              <a:defRPr>
                <a:solidFill>
                  <a:schemeClr val="bg2"/>
                </a:solidFill>
              </a:defRPr>
            </a:lvl1pPr>
          </a:lstStyle>
          <a:p>
            <a:r>
              <a:rPr lang="en-US"/>
              <a:t>Click icon to add picture</a:t>
            </a:r>
          </a:p>
        </p:txBody>
      </p:sp>
      <p:sp>
        <p:nvSpPr>
          <p:cNvPr id="10"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bg2"/>
                </a:solidFill>
              </a:defRPr>
            </a:lvl1pPr>
            <a:lvl2pPr marL="342900" indent="0">
              <a:buNone/>
              <a:tabLst>
                <a:tab pos="972000" algn="l"/>
              </a:tabLst>
              <a:defRPr sz="750" b="1">
                <a:solidFill>
                  <a:schemeClr val="bg2"/>
                </a:solidFill>
              </a:defRPr>
            </a:lvl2pPr>
            <a:lvl3pPr marL="685800" indent="0">
              <a:buNone/>
              <a:tabLst>
                <a:tab pos="972000" algn="l"/>
              </a:tabLst>
              <a:defRPr sz="750" b="1">
                <a:solidFill>
                  <a:schemeClr val="bg2"/>
                </a:solidFill>
              </a:defRPr>
            </a:lvl3pPr>
            <a:lvl4pPr marL="1028700" indent="0">
              <a:buNone/>
              <a:tabLst>
                <a:tab pos="972000" algn="l"/>
              </a:tabLst>
              <a:defRPr sz="750" b="1">
                <a:solidFill>
                  <a:schemeClr val="bg2"/>
                </a:solidFill>
              </a:defRPr>
            </a:lvl4pPr>
            <a:lvl5pPr marL="1371600" indent="0">
              <a:buNone/>
              <a:tabLst>
                <a:tab pos="972000" algn="l"/>
              </a:tabLst>
              <a:defRPr sz="750" b="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bg2"/>
                </a:solidFill>
              </a:defRPr>
            </a:lvl1pPr>
          </a:lstStyle>
          <a:p>
            <a:r>
              <a:rPr lang="en-US"/>
              <a:t>Click icon to add picture</a:t>
            </a:r>
            <a:endParaRPr lang="en-US" dirty="0"/>
          </a:p>
        </p:txBody>
      </p:sp>
      <p:sp>
        <p:nvSpPr>
          <p:cNvPr id="12"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tx2"/>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tx2"/>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tx2"/>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tx2"/>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5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E06B63A8-A261-2141-9F6D-F2AE932A729E}" type="datetimeFigureOut">
              <a:rPr lang="en-US" smtClean="0"/>
              <a:pPr/>
              <a:t>2/21/2018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bg1"/>
                </a:solidFill>
              </a:defRPr>
            </a:lvl1pPr>
          </a:lstStyle>
          <a:p>
            <a:fld id="{41761086-8101-4545-BDB0-2F041358B28F}" type="slidenum">
              <a:rPr lang="en-US" smtClean="0"/>
              <a:pPr/>
              <a:t>‹#›</a:t>
            </a:fld>
            <a:endParaRPr lang="en-US"/>
          </a:p>
        </p:txBody>
      </p:sp>
    </p:spTree>
    <p:extLst>
      <p:ext uri="{BB962C8B-B14F-4D97-AF65-F5344CB8AC3E}">
        <p14:creationId xmlns:p14="http://schemas.microsoft.com/office/powerpoint/2010/main" val="5611746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8"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695" r:id="rId12"/>
    <p:sldLayoutId id="2147483705" r:id="rId13"/>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tscouncil.org.uk/funding/grants-arts/how-appl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artscouncil.org.uk/" TargetMode="External"/><Relationship Id="rId4" Type="http://schemas.openxmlformats.org/officeDocument/2006/relationships/hyperlink" Target="http://www.artscouncil.org.uk/funding/grants-arts/information-shee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artscouncil.org.uk/funding/apply-for-funding/grants-for-the-arts/interim-activity-report-form/" TargetMode="External"/><Relationship Id="rId2" Type="http://schemas.openxmlformats.org/officeDocument/2006/relationships/hyperlink" Target="http://www.artscouncil.org.uk/funding/grant-award-logo-and-guideline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Grants for the arts funding seminar</a:t>
            </a:r>
          </a:p>
        </p:txBody>
      </p:sp>
      <p:sp>
        <p:nvSpPr>
          <p:cNvPr id="6" name="Text Placeholder 5"/>
          <p:cNvSpPr>
            <a:spLocks noGrp="1"/>
          </p:cNvSpPr>
          <p:nvPr>
            <p:ph type="body" sz="quarter" idx="13"/>
          </p:nvPr>
        </p:nvSpPr>
        <p:spPr/>
        <p:txBody>
          <a:bodyPr/>
          <a:lstStyle/>
          <a:p>
            <a:r>
              <a:rPr lang="en-US" b="1" dirty="0"/>
              <a:t>Simon Jutton</a:t>
            </a:r>
          </a:p>
          <a:p>
            <a:r>
              <a:rPr lang="en-US" dirty="0"/>
              <a:t>Senior Relationship Manager</a:t>
            </a:r>
          </a:p>
        </p:txBody>
      </p:sp>
      <p:sp>
        <p:nvSpPr>
          <p:cNvPr id="5" name="Text Placeholder 4"/>
          <p:cNvSpPr>
            <a:spLocks noGrp="1"/>
          </p:cNvSpPr>
          <p:nvPr>
            <p:ph type="body" sz="quarter" idx="14"/>
          </p:nvPr>
        </p:nvSpPr>
        <p:spPr/>
        <p:txBody>
          <a:bodyPr/>
          <a:lstStyle/>
          <a:p>
            <a:r>
              <a:rPr lang="en-US" b="1" dirty="0"/>
              <a:t>7 February </a:t>
            </a:r>
            <a:r>
              <a:rPr lang="en-US" dirty="0"/>
              <a:t>2018</a:t>
            </a:r>
          </a:p>
        </p:txBody>
      </p:sp>
      <p:sp>
        <p:nvSpPr>
          <p:cNvPr id="4" name="Text Placeholder 3"/>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Tree>
    <p:extLst>
      <p:ext uri="{BB962C8B-B14F-4D97-AF65-F5344CB8AC3E}">
        <p14:creationId xmlns:p14="http://schemas.microsoft.com/office/powerpoint/2010/main" val="10461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Read the guidance</a:t>
            </a:r>
          </a:p>
        </p:txBody>
      </p:sp>
      <p:sp>
        <p:nvSpPr>
          <p:cNvPr id="9" name="Text Placeholder 8"/>
          <p:cNvSpPr>
            <a:spLocks noGrp="1"/>
          </p:cNvSpPr>
          <p:nvPr>
            <p:ph type="body" sz="quarter" idx="14"/>
          </p:nvPr>
        </p:nvSpPr>
        <p:spPr>
          <a:xfrm>
            <a:off x="2498400" y="505060"/>
            <a:ext cx="6276082" cy="4107580"/>
          </a:xfrm>
        </p:spPr>
        <p:txBody>
          <a:bodyPr/>
          <a:lstStyle/>
          <a:p>
            <a:pPr marL="0" lvl="1" indent="0">
              <a:spcAft>
                <a:spcPct val="30000"/>
              </a:spcAft>
              <a:buNone/>
            </a:pPr>
            <a:endParaRPr lang="en-GB" dirty="0"/>
          </a:p>
          <a:p>
            <a:r>
              <a:rPr lang="en-GB" dirty="0"/>
              <a:t>Read our </a:t>
            </a:r>
            <a:r>
              <a:rPr lang="en-GB" dirty="0">
                <a:solidFill>
                  <a:srgbClr val="00A4AF"/>
                </a:solidFill>
                <a:hlinkClick r:id="rId3"/>
              </a:rPr>
              <a:t>How to apply guidance</a:t>
            </a:r>
            <a:endParaRPr lang="en-GB" dirty="0">
              <a:solidFill>
                <a:srgbClr val="00A4AF"/>
              </a:solidFill>
            </a:endParaRPr>
          </a:p>
          <a:p>
            <a:endParaRPr lang="en-GB" dirty="0"/>
          </a:p>
          <a:p>
            <a:r>
              <a:rPr lang="en-GB" dirty="0"/>
              <a:t>Use the </a:t>
            </a:r>
            <a:r>
              <a:rPr lang="en-GB" dirty="0">
                <a:hlinkClick r:id="rId4"/>
              </a:rPr>
              <a:t>information sheets </a:t>
            </a:r>
            <a:r>
              <a:rPr lang="en-GB" dirty="0"/>
              <a:t>on our website</a:t>
            </a:r>
          </a:p>
          <a:p>
            <a:endParaRPr lang="en-GB" dirty="0"/>
          </a:p>
          <a:p>
            <a:r>
              <a:rPr lang="en-GB" dirty="0"/>
              <a:t>Contact us to discuss eligibility – 0845 300 6200</a:t>
            </a:r>
          </a:p>
          <a:p>
            <a:endParaRPr lang="en-GB" dirty="0"/>
          </a:p>
          <a:p>
            <a:r>
              <a:rPr lang="en-GB" dirty="0"/>
              <a:t>Online application form available through Arts  Council England website – </a:t>
            </a:r>
            <a:r>
              <a:rPr lang="en-GB" dirty="0">
                <a:hlinkClick r:id="rId5"/>
              </a:rPr>
              <a:t>www.artscouncil.org.uk </a:t>
            </a:r>
            <a:endParaRPr lang="en-GB" dirty="0"/>
          </a:p>
          <a:p>
            <a:endParaRPr lang="en-GB" dirty="0"/>
          </a:p>
          <a:p>
            <a:r>
              <a:rPr lang="en-GB" dirty="0"/>
              <a:t>The website includes links to all relevant guidance and will check applications before they are submitted – for instance, it will check if the budget is balanced.</a:t>
            </a:r>
          </a:p>
          <a:p>
            <a:endParaRPr lang="en-GB" dirty="0"/>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Tree>
    <p:extLst>
      <p:ext uri="{BB962C8B-B14F-4D97-AF65-F5344CB8AC3E}">
        <p14:creationId xmlns:p14="http://schemas.microsoft.com/office/powerpoint/2010/main" val="381827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application form</a:t>
            </a:r>
          </a:p>
        </p:txBody>
      </p:sp>
      <p:sp>
        <p:nvSpPr>
          <p:cNvPr id="3" name="Text Placeholder 2"/>
          <p:cNvSpPr>
            <a:spLocks noGrp="1"/>
          </p:cNvSpPr>
          <p:nvPr>
            <p:ph type="body" sz="quarter" idx="14"/>
          </p:nvPr>
        </p:nvSpPr>
        <p:spPr/>
        <p:txBody>
          <a:bodyPr/>
          <a:lstStyle/>
          <a:p>
            <a:pPr lvl="1"/>
            <a:r>
              <a:rPr lang="en-GB" dirty="0"/>
              <a:t>Focused, directive questions relating to our four criteria</a:t>
            </a:r>
          </a:p>
          <a:p>
            <a:pPr lvl="1">
              <a:buFontTx/>
              <a:buChar char="-"/>
            </a:pPr>
            <a:r>
              <a:rPr lang="en-GB" b="1" dirty="0">
                <a:solidFill>
                  <a:srgbClr val="00A4AF"/>
                </a:solidFill>
                <a:ea typeface="Arial" charset="0"/>
                <a:cs typeface="Arial" charset="0"/>
              </a:rPr>
              <a:t>Quality</a:t>
            </a:r>
          </a:p>
          <a:p>
            <a:pPr lvl="1">
              <a:buFontTx/>
              <a:buChar char="-"/>
            </a:pPr>
            <a:r>
              <a:rPr lang="en-GB" b="1" dirty="0">
                <a:solidFill>
                  <a:srgbClr val="00A4AF"/>
                </a:solidFill>
                <a:ea typeface="Arial" charset="0"/>
                <a:cs typeface="Arial" charset="0"/>
              </a:rPr>
              <a:t>Public engagement</a:t>
            </a:r>
          </a:p>
          <a:p>
            <a:pPr lvl="1">
              <a:buFontTx/>
              <a:buChar char="-"/>
            </a:pPr>
            <a:r>
              <a:rPr lang="en-GB" b="1" dirty="0">
                <a:solidFill>
                  <a:srgbClr val="00A4AF"/>
                </a:solidFill>
                <a:ea typeface="Arial" charset="0"/>
                <a:cs typeface="Arial" charset="0"/>
              </a:rPr>
              <a:t>Management</a:t>
            </a:r>
          </a:p>
          <a:p>
            <a:pPr lvl="1">
              <a:buFontTx/>
              <a:buChar char="-"/>
            </a:pPr>
            <a:r>
              <a:rPr lang="en-GB" b="1" dirty="0">
                <a:solidFill>
                  <a:srgbClr val="00A4AF"/>
                </a:solidFill>
                <a:ea typeface="Arial" charset="0"/>
                <a:cs typeface="Arial" charset="0"/>
              </a:rPr>
              <a:t>Finance</a:t>
            </a:r>
          </a:p>
          <a:p>
            <a:pPr lvl="1"/>
            <a:endParaRPr lang="en-GB" dirty="0"/>
          </a:p>
          <a:p>
            <a:pPr lvl="1"/>
            <a:r>
              <a:rPr lang="en-GB" dirty="0"/>
              <a:t>To ensure applicants give us exactly the information we need to know</a:t>
            </a:r>
          </a:p>
          <a:p>
            <a:pPr marL="0" lvl="1" indent="0">
              <a:buNone/>
            </a:pPr>
            <a:r>
              <a:rPr lang="en-GB" dirty="0"/>
              <a:t> </a:t>
            </a:r>
          </a:p>
          <a:p>
            <a:pPr lvl="1"/>
            <a:r>
              <a:rPr lang="en-GB" dirty="0"/>
              <a:t>How to apply guidance online provides step by step advice</a:t>
            </a:r>
          </a:p>
          <a:p>
            <a:endParaRPr lang="en-US" dirty="0"/>
          </a:p>
        </p:txBody>
      </p:sp>
      <p:sp>
        <p:nvSpPr>
          <p:cNvPr id="5" name="Text Placeholder 4"/>
          <p:cNvSpPr>
            <a:spLocks noGrp="1"/>
          </p:cNvSpPr>
          <p:nvPr>
            <p:ph type="body" sz="quarter" idx="12"/>
          </p:nvPr>
        </p:nvSpPr>
        <p:spPr/>
        <p:txBody>
          <a:bodyPr/>
          <a:lstStyle/>
          <a:p>
            <a:r>
              <a:rPr lang="en-US" dirty="0"/>
              <a:t>	</a:t>
            </a:r>
            <a:r>
              <a:rPr lang="en-US" i="1" dirty="0"/>
              <a:t>#</a:t>
            </a:r>
            <a:r>
              <a:rPr lang="en-US" i="1" dirty="0" err="1"/>
              <a:t>culturematters</a:t>
            </a:r>
            <a:endParaRPr lang="en-US" i="1" dirty="0"/>
          </a:p>
          <a:p>
            <a:endParaRPr lang="en-US" dirty="0"/>
          </a:p>
        </p:txBody>
      </p:sp>
      <p:sp>
        <p:nvSpPr>
          <p:cNvPr id="7" name="Text Placeholder 6"/>
          <p:cNvSpPr>
            <a:spLocks noGrp="1"/>
          </p:cNvSpPr>
          <p:nvPr>
            <p:ph type="body" sz="quarter" idx="11"/>
          </p:nvPr>
        </p:nvSpPr>
        <p:spPr/>
        <p:txBody>
          <a:bodyPr/>
          <a:lstStyle/>
          <a:p>
            <a:r>
              <a:rPr lang="en-US" b="1" dirty="0">
                <a:latin typeface="Arial"/>
                <a:cs typeface="Arial"/>
              </a:rPr>
              <a:t>Proteus Theatre, Mexican Day of the Dead half term parade</a:t>
            </a:r>
          </a:p>
          <a:p>
            <a:r>
              <a:rPr lang="en-US" dirty="0">
                <a:latin typeface="Arial"/>
                <a:cs typeface="Arial"/>
              </a:rPr>
              <a:t>Photo © </a:t>
            </a:r>
            <a:r>
              <a:rPr lang="en-US" b="1" dirty="0">
                <a:latin typeface="Arial"/>
                <a:cs typeface="Arial"/>
              </a:rPr>
              <a:t>D &amp; M Photography</a:t>
            </a:r>
          </a:p>
        </p:txBody>
      </p:sp>
      <p:sp>
        <p:nvSpPr>
          <p:cNvPr id="4" name="Picture Placeholder 3"/>
          <p:cNvSpPr>
            <a:spLocks noGrp="1"/>
          </p:cNvSpPr>
          <p:nvPr>
            <p:ph type="pic" sz="quarter" idx="16"/>
          </p:nvPr>
        </p:nvSpPr>
        <p:spPr/>
      </p:sp>
    </p:spTree>
    <p:extLst>
      <p:ext uri="{BB962C8B-B14F-4D97-AF65-F5344CB8AC3E}">
        <p14:creationId xmlns:p14="http://schemas.microsoft.com/office/powerpoint/2010/main" val="21987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Artistic Quality</a:t>
            </a:r>
          </a:p>
        </p:txBody>
      </p:sp>
      <p:sp>
        <p:nvSpPr>
          <p:cNvPr id="9" name="Text Placeholder 8"/>
          <p:cNvSpPr>
            <a:spLocks noGrp="1"/>
          </p:cNvSpPr>
          <p:nvPr>
            <p:ph type="body" sz="quarter" idx="14"/>
          </p:nvPr>
        </p:nvSpPr>
        <p:spPr>
          <a:xfrm>
            <a:off x="2479069" y="505060"/>
            <a:ext cx="6276082" cy="3127488"/>
          </a:xfrm>
        </p:spPr>
        <p:txBody>
          <a:bodyPr numCol="2" spcCol="180000"/>
          <a:lstStyle/>
          <a:p>
            <a:pPr marL="0" lvl="1" indent="0">
              <a:spcAft>
                <a:spcPct val="30000"/>
              </a:spcAft>
              <a:buNone/>
            </a:pPr>
            <a:endParaRPr lang="en-GB" dirty="0"/>
          </a:p>
          <a:p>
            <a:r>
              <a:rPr lang="en-GB" dirty="0"/>
              <a:t>The quality of the activity and its ongoing effect on artistic practice</a:t>
            </a:r>
          </a:p>
          <a:p>
            <a:r>
              <a:rPr lang="en-GB" dirty="0"/>
              <a:t/>
            </a:r>
            <a:br>
              <a:rPr lang="en-GB" dirty="0"/>
            </a:br>
            <a:r>
              <a:rPr lang="en-GB" dirty="0"/>
              <a:t>In this section of the application form we want applicants to tell us about </a:t>
            </a:r>
          </a:p>
          <a:p>
            <a:r>
              <a:rPr lang="en-GB" dirty="0"/>
              <a:t>their artistic work, some more detail about the activity </a:t>
            </a:r>
          </a:p>
          <a:p>
            <a:r>
              <a:rPr lang="en-GB" dirty="0"/>
              <a:t>they would like to do, and </a:t>
            </a:r>
          </a:p>
          <a:p>
            <a:r>
              <a:rPr lang="en-GB" dirty="0"/>
              <a:t>how this activity will help them or their organisation develop. </a:t>
            </a:r>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
        <p:nvSpPr>
          <p:cNvPr id="5" name="TextBox 4"/>
          <p:cNvSpPr txBox="1"/>
          <p:nvPr/>
        </p:nvSpPr>
        <p:spPr>
          <a:xfrm>
            <a:off x="2441490" y="3701441"/>
            <a:ext cx="6238504" cy="830997"/>
          </a:xfrm>
          <a:prstGeom prst="rect">
            <a:avLst/>
          </a:prstGeom>
          <a:noFill/>
        </p:spPr>
        <p:txBody>
          <a:bodyPr wrap="square" rtlCol="0">
            <a:spAutoFit/>
          </a:bodyPr>
          <a:lstStyle/>
          <a:p>
            <a:r>
              <a:rPr lang="en-GB" b="1" dirty="0">
                <a:solidFill>
                  <a:schemeClr val="tx2"/>
                </a:solidFill>
              </a:rPr>
              <a:t>W</a:t>
            </a:r>
            <a:r>
              <a:rPr lang="en-GB" sz="1600" b="1" dirty="0">
                <a:solidFill>
                  <a:schemeClr val="tx2"/>
                </a:solidFill>
              </a:rPr>
              <a:t>e also ask about any other artists they may be working with, what their role is, and why they have chosen to work with them.</a:t>
            </a:r>
          </a:p>
        </p:txBody>
      </p:sp>
      <p:sp>
        <p:nvSpPr>
          <p:cNvPr id="6" name="TextBox 5"/>
          <p:cNvSpPr txBox="1"/>
          <p:nvPr/>
        </p:nvSpPr>
        <p:spPr>
          <a:xfrm>
            <a:off x="4872624" y="4813833"/>
            <a:ext cx="3651337" cy="330860"/>
          </a:xfrm>
          <a:prstGeom prst="rect">
            <a:avLst/>
          </a:prstGeom>
          <a:noFill/>
        </p:spPr>
        <p:txBody>
          <a:bodyPr wrap="square" rtlCol="0">
            <a:spAutoFit/>
          </a:bodyPr>
          <a:lstStyle/>
          <a:p>
            <a:pPr algn="r"/>
            <a:r>
              <a:rPr lang="en-GB" sz="750" b="1" dirty="0">
                <a:solidFill>
                  <a:schemeClr val="tx2"/>
                </a:solidFill>
              </a:rPr>
              <a:t>New Carnival Company - Mardi Gras</a:t>
            </a:r>
          </a:p>
          <a:p>
            <a:pPr algn="r"/>
            <a:r>
              <a:rPr lang="en-US" sz="750" dirty="0">
                <a:solidFill>
                  <a:schemeClr val="tx2"/>
                </a:solidFill>
              </a:rPr>
              <a:t>Photo</a:t>
            </a:r>
            <a:r>
              <a:rPr lang="en-US" sz="750" b="1" dirty="0">
                <a:solidFill>
                  <a:schemeClr val="tx2"/>
                </a:solidFill>
              </a:rPr>
              <a:t> © </a:t>
            </a:r>
            <a:r>
              <a:rPr lang="en-GB" sz="750" b="1" dirty="0">
                <a:solidFill>
                  <a:schemeClr val="tx2"/>
                </a:solidFill>
              </a:rPr>
              <a:t>Julian Winslow</a:t>
            </a:r>
          </a:p>
        </p:txBody>
      </p:sp>
    </p:spTree>
    <p:extLst>
      <p:ext uri="{BB962C8B-B14F-4D97-AF65-F5344CB8AC3E}">
        <p14:creationId xmlns:p14="http://schemas.microsoft.com/office/powerpoint/2010/main" val="330401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lumMod val="85000"/>
                  </a:schemeClr>
                </a:solidFill>
              </a:rPr>
              <a:t>Public engagement</a:t>
            </a:r>
          </a:p>
        </p:txBody>
      </p:sp>
      <p:sp>
        <p:nvSpPr>
          <p:cNvPr id="9" name="Text Placeholder 8"/>
          <p:cNvSpPr>
            <a:spLocks noGrp="1"/>
          </p:cNvSpPr>
          <p:nvPr>
            <p:ph type="body" sz="quarter" idx="14"/>
          </p:nvPr>
        </p:nvSpPr>
        <p:spPr>
          <a:xfrm>
            <a:off x="2498400" y="505060"/>
            <a:ext cx="6251030" cy="885329"/>
          </a:xfrm>
        </p:spPr>
        <p:txBody>
          <a:bodyPr/>
          <a:lstStyle/>
          <a:p>
            <a:pPr marL="0" lvl="1" indent="0">
              <a:spcAft>
                <a:spcPct val="30000"/>
              </a:spcAft>
              <a:buNone/>
            </a:pPr>
            <a:endParaRPr lang="en-GB" dirty="0"/>
          </a:p>
          <a:p>
            <a:r>
              <a:rPr lang="en-GB" dirty="0">
                <a:solidFill>
                  <a:schemeClr val="bg1">
                    <a:lumMod val="85000"/>
                  </a:schemeClr>
                </a:solidFill>
              </a:rPr>
              <a:t>How the activity increases opportunities for the public to engage in arts activities</a:t>
            </a:r>
          </a:p>
          <a:p>
            <a:endParaRPr lang="en-GB" dirty="0">
              <a:solidFill>
                <a:schemeClr val="tx1">
                  <a:lumMod val="95000"/>
                  <a:lumOff val="5000"/>
                </a:schemeClr>
              </a:solidFill>
            </a:endParaRPr>
          </a:p>
          <a:p>
            <a:r>
              <a:rPr lang="en-GB" dirty="0">
                <a:solidFill>
                  <a:schemeClr val="bg1">
                    <a:lumMod val="75000"/>
                  </a:schemeClr>
                </a:solidFill>
              </a:rPr>
              <a:t>In this section of the application form we want applicants to tell us about who will engage with their activity.</a:t>
            </a:r>
          </a:p>
          <a:p>
            <a:endParaRPr lang="en-GB" dirty="0"/>
          </a:p>
          <a:p>
            <a:endParaRPr lang="en-GB" dirty="0"/>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
        <p:nvSpPr>
          <p:cNvPr id="4" name="TextBox 3"/>
          <p:cNvSpPr txBox="1"/>
          <p:nvPr/>
        </p:nvSpPr>
        <p:spPr>
          <a:xfrm>
            <a:off x="2430047" y="1921819"/>
            <a:ext cx="2511469" cy="2800767"/>
          </a:xfrm>
          <a:prstGeom prst="rect">
            <a:avLst/>
          </a:prstGeom>
          <a:noFill/>
        </p:spPr>
        <p:txBody>
          <a:bodyPr wrap="square" rtlCol="0">
            <a:spAutoFit/>
          </a:bodyPr>
          <a:lstStyle/>
          <a:p>
            <a:r>
              <a:rPr lang="en-GB" sz="1600" b="1" dirty="0">
                <a:solidFill>
                  <a:schemeClr val="bg1">
                    <a:lumMod val="75000"/>
                  </a:schemeClr>
                </a:solidFill>
              </a:rPr>
              <a:t>We ask them to estimate the numbers engaging with the activity based on what they think they will achieve. They have a chance to tell us more about the audiences and/or participants, who they are and how they will reach them.</a:t>
            </a:r>
          </a:p>
        </p:txBody>
      </p:sp>
      <p:sp>
        <p:nvSpPr>
          <p:cNvPr id="5" name="TextBox 4"/>
          <p:cNvSpPr txBox="1"/>
          <p:nvPr/>
        </p:nvSpPr>
        <p:spPr>
          <a:xfrm>
            <a:off x="5486399" y="4764758"/>
            <a:ext cx="3263031" cy="323165"/>
          </a:xfrm>
          <a:prstGeom prst="rect">
            <a:avLst/>
          </a:prstGeom>
          <a:noFill/>
        </p:spPr>
        <p:txBody>
          <a:bodyPr wrap="square" rtlCol="0">
            <a:spAutoFit/>
          </a:bodyPr>
          <a:lstStyle/>
          <a:p>
            <a:pPr algn="r"/>
            <a:r>
              <a:rPr lang="en-US" sz="750" b="1" dirty="0">
                <a:solidFill>
                  <a:schemeClr val="tx2"/>
                </a:solidFill>
              </a:rPr>
              <a:t>Proteus Theatre, Mexican Day of the Dead half term parade</a:t>
            </a:r>
          </a:p>
          <a:p>
            <a:pPr algn="r"/>
            <a:r>
              <a:rPr lang="en-US" sz="750" b="1" dirty="0">
                <a:solidFill>
                  <a:schemeClr val="tx2"/>
                </a:solidFill>
              </a:rPr>
              <a:t>Photo © D &amp; M Photography</a:t>
            </a:r>
          </a:p>
        </p:txBody>
      </p:sp>
    </p:spTree>
    <p:extLst>
      <p:ext uri="{BB962C8B-B14F-4D97-AF65-F5344CB8AC3E}">
        <p14:creationId xmlns:p14="http://schemas.microsoft.com/office/powerpoint/2010/main" val="40800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public engagement?</a:t>
            </a:r>
          </a:p>
        </p:txBody>
      </p:sp>
      <p:sp>
        <p:nvSpPr>
          <p:cNvPr id="3" name="Text Placeholder 2"/>
          <p:cNvSpPr>
            <a:spLocks noGrp="1"/>
          </p:cNvSpPr>
          <p:nvPr>
            <p:ph type="body" sz="quarter" idx="14"/>
          </p:nvPr>
        </p:nvSpPr>
        <p:spPr/>
        <p:txBody>
          <a:bodyPr/>
          <a:lstStyle/>
          <a:p>
            <a:endParaRPr lang="en-GB" altLang="en-US" dirty="0"/>
          </a:p>
          <a:p>
            <a:r>
              <a:rPr lang="en-GB" altLang="en-US" dirty="0"/>
              <a:t>Any of, or all of the following</a:t>
            </a:r>
          </a:p>
          <a:p>
            <a:pPr lvl="1"/>
            <a:r>
              <a:rPr lang="en-GB" altLang="en-US" dirty="0"/>
              <a:t>attending an arts event</a:t>
            </a:r>
          </a:p>
          <a:p>
            <a:pPr lvl="1"/>
            <a:r>
              <a:rPr lang="en-GB" altLang="en-US" dirty="0"/>
              <a:t>taking part in an arts activity</a:t>
            </a:r>
          </a:p>
          <a:p>
            <a:pPr lvl="1"/>
            <a:r>
              <a:rPr lang="en-GB" altLang="en-US" dirty="0"/>
              <a:t>volunteering to work at or with an arts organisation</a:t>
            </a:r>
          </a:p>
          <a:p>
            <a:pPr lvl="1"/>
            <a:r>
              <a:rPr lang="en-GB" altLang="en-US" dirty="0"/>
              <a:t>working with an artist or group of artists to design or create an artwork</a:t>
            </a:r>
          </a:p>
          <a:p>
            <a:pPr lvl="1"/>
            <a:r>
              <a:rPr lang="en-GB" altLang="en-US" dirty="0"/>
              <a:t>helping to make decisions about arts activity in a local community or helping an arts organisation to make decisions about its work</a:t>
            </a:r>
          </a:p>
          <a:p>
            <a:endParaRPr lang="en-US" dirty="0"/>
          </a:p>
        </p:txBody>
      </p:sp>
      <p:sp>
        <p:nvSpPr>
          <p:cNvPr id="5" name="Text Placeholder 4"/>
          <p:cNvSpPr>
            <a:spLocks noGrp="1"/>
          </p:cNvSpPr>
          <p:nvPr>
            <p:ph type="body" sz="quarter" idx="12"/>
          </p:nvPr>
        </p:nvSpPr>
        <p:spPr/>
        <p:txBody>
          <a:bodyPr/>
          <a:lstStyle/>
          <a:p>
            <a:r>
              <a:rPr lang="en-US" dirty="0"/>
              <a:t>	</a:t>
            </a:r>
            <a:r>
              <a:rPr lang="en-US" i="1" dirty="0"/>
              <a:t>#</a:t>
            </a:r>
            <a:r>
              <a:rPr lang="en-US" i="1" dirty="0" err="1"/>
              <a:t>culturematters</a:t>
            </a:r>
            <a:endParaRPr lang="en-US" i="1" dirty="0"/>
          </a:p>
          <a:p>
            <a:endParaRPr lang="en-US" dirty="0"/>
          </a:p>
        </p:txBody>
      </p:sp>
      <p:sp>
        <p:nvSpPr>
          <p:cNvPr id="7" name="Text Placeholder 6"/>
          <p:cNvSpPr>
            <a:spLocks noGrp="1"/>
          </p:cNvSpPr>
          <p:nvPr>
            <p:ph type="body" sz="quarter" idx="11"/>
          </p:nvPr>
        </p:nvSpPr>
        <p:spPr/>
        <p:txBody>
          <a:bodyPr/>
          <a:lstStyle/>
          <a:p>
            <a:r>
              <a:rPr lang="en-US" b="1" dirty="0"/>
              <a:t>The New Carnival Company, </a:t>
            </a:r>
            <a:r>
              <a:rPr lang="en-US" b="1" dirty="0" err="1"/>
              <a:t>Newchurch</a:t>
            </a:r>
            <a:r>
              <a:rPr lang="en-US" b="1" dirty="0"/>
              <a:t> Lantern Trail</a:t>
            </a:r>
          </a:p>
          <a:p>
            <a:r>
              <a:rPr lang="en-US" dirty="0"/>
              <a:t>Photo </a:t>
            </a:r>
            <a:r>
              <a:rPr lang="en-US" b="1" dirty="0"/>
              <a:t>© Graham Reading</a:t>
            </a:r>
          </a:p>
          <a:p>
            <a:endParaRPr lang="en-US" dirty="0"/>
          </a:p>
        </p:txBody>
      </p:sp>
      <p:sp>
        <p:nvSpPr>
          <p:cNvPr id="4" name="Picture Placeholder 3"/>
          <p:cNvSpPr>
            <a:spLocks noGrp="1"/>
          </p:cNvSpPr>
          <p:nvPr>
            <p:ph type="pic" sz="quarter" idx="16"/>
          </p:nvPr>
        </p:nvSpPr>
        <p:spPr/>
      </p:sp>
    </p:spTree>
    <p:extLst>
      <p:ext uri="{BB962C8B-B14F-4D97-AF65-F5344CB8AC3E}">
        <p14:creationId xmlns:p14="http://schemas.microsoft.com/office/powerpoint/2010/main" val="126505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Finance</a:t>
            </a:r>
          </a:p>
        </p:txBody>
      </p:sp>
      <p:sp>
        <p:nvSpPr>
          <p:cNvPr id="9" name="Text Placeholder 8"/>
          <p:cNvSpPr>
            <a:spLocks noGrp="1"/>
          </p:cNvSpPr>
          <p:nvPr>
            <p:ph type="body" sz="quarter" idx="14"/>
          </p:nvPr>
        </p:nvSpPr>
        <p:spPr>
          <a:xfrm>
            <a:off x="2498400" y="505060"/>
            <a:ext cx="6276082" cy="4107580"/>
          </a:xfrm>
        </p:spPr>
        <p:txBody>
          <a:bodyPr/>
          <a:lstStyle/>
          <a:p>
            <a:pPr marL="0" lvl="1" indent="0">
              <a:spcAft>
                <a:spcPct val="30000"/>
              </a:spcAft>
              <a:buNone/>
            </a:pPr>
            <a:endParaRPr lang="en-GB" dirty="0"/>
          </a:p>
          <a:p>
            <a:r>
              <a:rPr lang="en-GB" dirty="0"/>
              <a:t>How realistic the activity is financially – </a:t>
            </a:r>
          </a:p>
          <a:p>
            <a:endParaRPr lang="en-GB" dirty="0"/>
          </a:p>
          <a:p>
            <a:r>
              <a:rPr lang="en-GB" dirty="0"/>
              <a:t>Does the budget balance?</a:t>
            </a:r>
          </a:p>
          <a:p>
            <a:pPr marL="285750" indent="-285750">
              <a:buFont typeface="Arial" panose="020B0604020202020204" pitchFamily="34" charset="0"/>
              <a:buChar char="•"/>
            </a:pPr>
            <a:r>
              <a:rPr lang="en-GB" dirty="0"/>
              <a:t>The budget should cover the whole activity</a:t>
            </a:r>
          </a:p>
          <a:p>
            <a:pPr marL="285750" indent="-285750">
              <a:buFont typeface="Arial" panose="020B0604020202020204" pitchFamily="34" charset="0"/>
              <a:buChar char="•"/>
            </a:pPr>
            <a:r>
              <a:rPr lang="en-GB" dirty="0"/>
              <a:t>Should have at least 10% match funding from other sources</a:t>
            </a:r>
          </a:p>
          <a:p>
            <a:pPr marL="285750" indent="-285750">
              <a:buFont typeface="Arial" panose="020B0604020202020204" pitchFamily="34" charset="0"/>
              <a:buChar char="•"/>
            </a:pPr>
            <a:r>
              <a:rPr lang="en-GB" dirty="0"/>
              <a:t>Can include support in kind as match funding</a:t>
            </a:r>
          </a:p>
          <a:p>
            <a:endParaRPr lang="en-GB" dirty="0"/>
          </a:p>
          <a:p>
            <a:r>
              <a:rPr lang="en-GB" dirty="0"/>
              <a:t>Is there enough money to do the project?</a:t>
            </a:r>
          </a:p>
          <a:p>
            <a:endParaRPr lang="en-GB" dirty="0"/>
          </a:p>
          <a:p>
            <a:r>
              <a:rPr lang="en-GB" dirty="0"/>
              <a:t>Is the income and expenditure appropriate?</a:t>
            </a:r>
          </a:p>
          <a:p>
            <a:endParaRPr lang="en-GB" dirty="0"/>
          </a:p>
          <a:p>
            <a:r>
              <a:rPr lang="en-GB" dirty="0"/>
              <a:t>Have the risks been accounted for?</a:t>
            </a:r>
          </a:p>
          <a:p>
            <a:endParaRPr lang="en-GB" dirty="0"/>
          </a:p>
          <a:p>
            <a:r>
              <a:rPr lang="en-GB" dirty="0"/>
              <a:t>Does it leverage other funds?</a:t>
            </a:r>
          </a:p>
          <a:p>
            <a:endParaRPr lang="en-GB" dirty="0"/>
          </a:p>
          <a:p>
            <a:r>
              <a:rPr lang="en-GB" dirty="0"/>
              <a:t>Can the applicant manage it?</a:t>
            </a:r>
          </a:p>
          <a:p>
            <a:endParaRPr lang="en-GB" dirty="0"/>
          </a:p>
          <a:p>
            <a:endParaRPr lang="en-GB" dirty="0"/>
          </a:p>
          <a:p>
            <a:endParaRPr lang="en-GB" dirty="0"/>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Tree>
    <p:extLst>
      <p:ext uri="{BB962C8B-B14F-4D97-AF65-F5344CB8AC3E}">
        <p14:creationId xmlns:p14="http://schemas.microsoft.com/office/powerpoint/2010/main" val="307911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Management</a:t>
            </a:r>
          </a:p>
        </p:txBody>
      </p:sp>
      <p:sp>
        <p:nvSpPr>
          <p:cNvPr id="9" name="Text Placeholder 8"/>
          <p:cNvSpPr>
            <a:spLocks noGrp="1"/>
          </p:cNvSpPr>
          <p:nvPr>
            <p:ph type="body" sz="quarter" idx="14"/>
          </p:nvPr>
        </p:nvSpPr>
        <p:spPr>
          <a:xfrm>
            <a:off x="2498400" y="505060"/>
            <a:ext cx="6276082" cy="4107580"/>
          </a:xfrm>
        </p:spPr>
        <p:txBody>
          <a:bodyPr/>
          <a:lstStyle/>
          <a:p>
            <a:pPr marL="0" lvl="1" indent="0">
              <a:spcAft>
                <a:spcPct val="30000"/>
              </a:spcAft>
              <a:buNone/>
            </a:pPr>
            <a:endParaRPr lang="en-GB" dirty="0"/>
          </a:p>
          <a:p>
            <a:r>
              <a:rPr lang="en-GB" dirty="0"/>
              <a:t>How the activity will be managed</a:t>
            </a:r>
          </a:p>
          <a:p>
            <a:endParaRPr lang="en-GB" dirty="0"/>
          </a:p>
          <a:p>
            <a:r>
              <a:rPr lang="en-GB" dirty="0"/>
              <a:t>Is it doable  and  can you do it?</a:t>
            </a:r>
          </a:p>
          <a:p>
            <a:endParaRPr lang="en-GB" dirty="0"/>
          </a:p>
          <a:p>
            <a:r>
              <a:rPr lang="en-GB" dirty="0"/>
              <a:t>Remember </a:t>
            </a:r>
            <a:r>
              <a:rPr lang="en-GB" dirty="0" err="1"/>
              <a:t>Gfta</a:t>
            </a:r>
            <a:r>
              <a:rPr lang="en-GB" dirty="0"/>
              <a:t> funds </a:t>
            </a:r>
            <a:r>
              <a:rPr lang="en-GB" i="1" dirty="0"/>
              <a:t>projects</a:t>
            </a:r>
            <a:r>
              <a:rPr lang="en-GB" dirty="0"/>
              <a:t> (e.g. one-off activity which achieves clearly stated objectives within a time limit)</a:t>
            </a:r>
          </a:p>
          <a:p>
            <a:endParaRPr lang="en-GB" dirty="0"/>
          </a:p>
          <a:p>
            <a:r>
              <a:rPr lang="en-GB" dirty="0"/>
              <a:t>Consider the principles of good project management:</a:t>
            </a:r>
          </a:p>
          <a:p>
            <a:pPr marL="285750" indent="-285750">
              <a:buFont typeface="Arial" panose="020B0604020202020204" pitchFamily="34" charset="0"/>
              <a:buChar char="•"/>
            </a:pPr>
            <a:r>
              <a:rPr lang="en-GB" dirty="0"/>
              <a:t>Capability - do you have the skills and experience or do your partners</a:t>
            </a:r>
          </a:p>
          <a:p>
            <a:pPr marL="285750" indent="-285750">
              <a:buFont typeface="Arial" panose="020B0604020202020204" pitchFamily="34" charset="0"/>
              <a:buChar char="•"/>
            </a:pPr>
            <a:r>
              <a:rPr lang="en-GB" dirty="0"/>
              <a:t>Capacity</a:t>
            </a:r>
          </a:p>
          <a:p>
            <a:pPr marL="285750" indent="-285750">
              <a:buFont typeface="Arial" panose="020B0604020202020204" pitchFamily="34" charset="0"/>
              <a:buChar char="•"/>
            </a:pPr>
            <a:r>
              <a:rPr lang="en-GB" dirty="0"/>
              <a:t>Resources - Time, Money, People, Equipment</a:t>
            </a:r>
          </a:p>
          <a:p>
            <a:pPr marL="285750" indent="-285750">
              <a:buFont typeface="Arial" panose="020B0604020202020204" pitchFamily="34" charset="0"/>
              <a:buChar char="•"/>
            </a:pPr>
            <a:r>
              <a:rPr lang="en-GB" dirty="0"/>
              <a:t>Project management Triangle - time/resources/quality</a:t>
            </a:r>
          </a:p>
          <a:p>
            <a:endParaRPr lang="en-GB" dirty="0"/>
          </a:p>
          <a:p>
            <a:endParaRPr lang="en-GB" dirty="0"/>
          </a:p>
          <a:p>
            <a:endParaRPr lang="en-GB" dirty="0"/>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Tree>
    <p:extLst>
      <p:ext uri="{BB962C8B-B14F-4D97-AF65-F5344CB8AC3E}">
        <p14:creationId xmlns:p14="http://schemas.microsoft.com/office/powerpoint/2010/main" val="18362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Evaluation – why is it needed?</a:t>
            </a:r>
          </a:p>
        </p:txBody>
      </p:sp>
      <p:sp>
        <p:nvSpPr>
          <p:cNvPr id="9" name="Text Placeholder 8"/>
          <p:cNvSpPr>
            <a:spLocks noGrp="1"/>
          </p:cNvSpPr>
          <p:nvPr>
            <p:ph type="body" sz="quarter" idx="14"/>
          </p:nvPr>
        </p:nvSpPr>
        <p:spPr>
          <a:xfrm>
            <a:off x="2498400" y="505060"/>
            <a:ext cx="6276082" cy="4107580"/>
          </a:xfrm>
        </p:spPr>
        <p:txBody>
          <a:bodyPr/>
          <a:lstStyle/>
          <a:p>
            <a:r>
              <a:rPr lang="en-GB" dirty="0"/>
              <a:t>All GFTA applicants have to complete and submit a Final activity report form for their activity in order to receive the final 10% of the grant</a:t>
            </a:r>
          </a:p>
          <a:p>
            <a:endParaRPr lang="en-GB" dirty="0"/>
          </a:p>
          <a:p>
            <a:r>
              <a:rPr lang="en-GB" dirty="0"/>
              <a:t>Wider rationale </a:t>
            </a:r>
          </a:p>
          <a:p>
            <a:endParaRPr lang="en-GB" dirty="0"/>
          </a:p>
          <a:p>
            <a:pPr marL="285750" indent="-285750">
              <a:buFont typeface="Arial" panose="020B0604020202020204" pitchFamily="34" charset="0"/>
              <a:buChar char="•"/>
            </a:pPr>
            <a:r>
              <a:rPr lang="en-GB" dirty="0"/>
              <a:t>Evaluation helps with planning, as it makes you think about what you’re aiming to do, how you will do it and how you will know if you’ve succeeded </a:t>
            </a:r>
          </a:p>
          <a:p>
            <a:pPr marL="285750" indent="-285750">
              <a:buFont typeface="Arial" panose="020B0604020202020204" pitchFamily="34" charset="0"/>
              <a:buChar char="•"/>
            </a:pPr>
            <a:r>
              <a:rPr lang="en-GB" dirty="0"/>
              <a:t>Ongoing feedback keeps you on track</a:t>
            </a:r>
          </a:p>
          <a:p>
            <a:pPr marL="285750" indent="-285750">
              <a:buFont typeface="Arial" panose="020B0604020202020204" pitchFamily="34" charset="0"/>
              <a:buChar char="•"/>
            </a:pPr>
            <a:r>
              <a:rPr lang="en-GB" dirty="0"/>
              <a:t>Evaluation helps prove the value of what you are doing </a:t>
            </a:r>
          </a:p>
          <a:p>
            <a:pPr marL="285750" indent="-285750">
              <a:buFont typeface="Arial" panose="020B0604020202020204" pitchFamily="34" charset="0"/>
              <a:buChar char="•"/>
            </a:pPr>
            <a:r>
              <a:rPr lang="en-GB" dirty="0"/>
              <a:t>Evaluation costs money - has it been accounted for in the budget?</a:t>
            </a:r>
          </a:p>
          <a:p>
            <a:pPr marL="285750" indent="-285750">
              <a:buFont typeface="Arial" panose="020B0604020202020204" pitchFamily="34" charset="0"/>
              <a:buChar char="•"/>
            </a:pPr>
            <a:r>
              <a:rPr lang="en-GB" dirty="0"/>
              <a:t>Learn from what didn’t go well</a:t>
            </a:r>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Tree>
    <p:extLst>
      <p:ext uri="{BB962C8B-B14F-4D97-AF65-F5344CB8AC3E}">
        <p14:creationId xmlns:p14="http://schemas.microsoft.com/office/powerpoint/2010/main" val="252965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26000"/>
                <a:lumMod val="10000"/>
                <a:lumOff val="90000"/>
              </a:schemeClr>
            </a:gs>
            <a:gs pos="65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informs our decision meeting?</a:t>
            </a:r>
          </a:p>
        </p:txBody>
      </p:sp>
      <p:sp>
        <p:nvSpPr>
          <p:cNvPr id="9" name="Text Placeholder 8"/>
          <p:cNvSpPr>
            <a:spLocks noGrp="1"/>
          </p:cNvSpPr>
          <p:nvPr>
            <p:ph type="body" sz="quarter" idx="14"/>
          </p:nvPr>
        </p:nvSpPr>
        <p:spPr>
          <a:xfrm>
            <a:off x="2498400" y="505060"/>
            <a:ext cx="6276082" cy="4107580"/>
          </a:xfrm>
        </p:spPr>
        <p:txBody>
          <a:bodyPr/>
          <a:lstStyle/>
          <a:p>
            <a:pPr>
              <a:spcBef>
                <a:spcPts val="600"/>
              </a:spcBef>
              <a:spcAft>
                <a:spcPts val="600"/>
              </a:spcAft>
              <a:defRPr/>
            </a:pPr>
            <a:endParaRPr lang="en-GB" u="sng" dirty="0"/>
          </a:p>
          <a:p>
            <a:pPr>
              <a:spcBef>
                <a:spcPts val="600"/>
              </a:spcBef>
              <a:spcAft>
                <a:spcPts val="600"/>
              </a:spcAft>
              <a:buFont typeface="Arial" pitchFamily="34" charset="0"/>
              <a:buChar char="•"/>
              <a:defRPr/>
            </a:pPr>
            <a:r>
              <a:rPr lang="en-GB" dirty="0"/>
              <a:t> Information in the application form</a:t>
            </a:r>
          </a:p>
          <a:p>
            <a:pPr>
              <a:spcBef>
                <a:spcPts val="600"/>
              </a:spcBef>
              <a:spcAft>
                <a:spcPts val="600"/>
              </a:spcAft>
              <a:buFont typeface="Arial" pitchFamily="34" charset="0"/>
              <a:buChar char="•"/>
              <a:defRPr/>
            </a:pPr>
            <a:r>
              <a:rPr lang="en-GB" dirty="0"/>
              <a:t> The context</a:t>
            </a:r>
          </a:p>
          <a:p>
            <a:pPr>
              <a:spcBef>
                <a:spcPts val="600"/>
              </a:spcBef>
              <a:spcAft>
                <a:spcPts val="600"/>
              </a:spcAft>
              <a:buFont typeface="Arial" pitchFamily="34" charset="0"/>
              <a:buChar char="•"/>
              <a:defRPr/>
            </a:pPr>
            <a:r>
              <a:rPr lang="en-GB" dirty="0"/>
              <a:t> Our professional judgement</a:t>
            </a:r>
          </a:p>
          <a:p>
            <a:pPr>
              <a:spcBef>
                <a:spcPts val="600"/>
              </a:spcBef>
              <a:spcAft>
                <a:spcPts val="600"/>
              </a:spcAft>
              <a:buFont typeface="Arial" pitchFamily="34" charset="0"/>
              <a:buChar char="•"/>
              <a:defRPr/>
            </a:pPr>
            <a:r>
              <a:rPr lang="en-GB" dirty="0"/>
              <a:t> Benchmark against other applications</a:t>
            </a:r>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
        <p:nvSpPr>
          <p:cNvPr id="5" name="TextBox 4"/>
          <p:cNvSpPr txBox="1"/>
          <p:nvPr/>
        </p:nvSpPr>
        <p:spPr>
          <a:xfrm>
            <a:off x="6263014" y="4753838"/>
            <a:ext cx="2630466" cy="330860"/>
          </a:xfrm>
          <a:prstGeom prst="rect">
            <a:avLst/>
          </a:prstGeom>
          <a:noFill/>
        </p:spPr>
        <p:txBody>
          <a:bodyPr wrap="square" rtlCol="0">
            <a:spAutoFit/>
          </a:bodyPr>
          <a:lstStyle/>
          <a:p>
            <a:pPr algn="r"/>
            <a:r>
              <a:rPr lang="en-GB" sz="750" dirty="0">
                <a:solidFill>
                  <a:schemeClr val="tx2"/>
                </a:solidFill>
              </a:rPr>
              <a:t>'The Church of </a:t>
            </a:r>
            <a:r>
              <a:rPr lang="en-GB" sz="750" dirty="0" err="1">
                <a:solidFill>
                  <a:schemeClr val="tx2"/>
                </a:solidFill>
              </a:rPr>
              <a:t>Vétheuil</a:t>
            </a:r>
            <a:r>
              <a:rPr lang="en-GB" sz="750" dirty="0">
                <a:solidFill>
                  <a:schemeClr val="tx2"/>
                </a:solidFill>
              </a:rPr>
              <a:t> by Claude Monet</a:t>
            </a:r>
          </a:p>
          <a:p>
            <a:pPr algn="r"/>
            <a:r>
              <a:rPr lang="en-GB" sz="750" dirty="0">
                <a:solidFill>
                  <a:schemeClr val="tx2"/>
                </a:solidFill>
              </a:rPr>
              <a:t>Photo</a:t>
            </a:r>
            <a:r>
              <a:rPr lang="en-GB" sz="800" dirty="0"/>
              <a:t> </a:t>
            </a:r>
            <a:r>
              <a:rPr lang="en-GB" sz="750" dirty="0">
                <a:solidFill>
                  <a:schemeClr val="tx2"/>
                </a:solidFill>
              </a:rPr>
              <a:t>© </a:t>
            </a:r>
            <a:r>
              <a:rPr lang="en-GB" sz="750" b="1" dirty="0">
                <a:solidFill>
                  <a:schemeClr val="tx2"/>
                </a:solidFill>
              </a:rPr>
              <a:t>Southampton City Art Gallery</a:t>
            </a:r>
          </a:p>
        </p:txBody>
      </p:sp>
    </p:spTree>
    <p:extLst>
      <p:ext uri="{BB962C8B-B14F-4D97-AF65-F5344CB8AC3E}">
        <p14:creationId xmlns:p14="http://schemas.microsoft.com/office/powerpoint/2010/main" val="17648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If you are unsuccessful</a:t>
            </a:r>
          </a:p>
        </p:txBody>
      </p:sp>
      <p:sp>
        <p:nvSpPr>
          <p:cNvPr id="9" name="Text Placeholder 8"/>
          <p:cNvSpPr>
            <a:spLocks noGrp="1"/>
          </p:cNvSpPr>
          <p:nvPr>
            <p:ph type="body" sz="quarter" idx="14"/>
          </p:nvPr>
        </p:nvSpPr>
        <p:spPr>
          <a:xfrm>
            <a:off x="2498400" y="505060"/>
            <a:ext cx="6276082" cy="4107580"/>
          </a:xfrm>
        </p:spPr>
        <p:txBody>
          <a:bodyPr/>
          <a:lstStyle/>
          <a:p>
            <a:pPr marL="285750" indent="-285750" defTabSz="914400">
              <a:spcAft>
                <a:spcPts val="600"/>
              </a:spcAft>
              <a:buFont typeface="Arial" pitchFamily="34" charset="0"/>
              <a:buChar char="•"/>
            </a:pPr>
            <a:endParaRPr lang="en-GB" altLang="en-US" dirty="0"/>
          </a:p>
          <a:p>
            <a:pPr marL="342900" indent="-342900">
              <a:spcBef>
                <a:spcPts val="600"/>
              </a:spcBef>
              <a:spcAft>
                <a:spcPts val="600"/>
              </a:spcAft>
              <a:buFont typeface="Arial" panose="020B0604020202020204" pitchFamily="34" charset="0"/>
              <a:buChar char="•"/>
            </a:pPr>
            <a:r>
              <a:rPr lang="en-GB" altLang="en-US" dirty="0"/>
              <a:t>Most decision meetings are competitive</a:t>
            </a:r>
          </a:p>
          <a:p>
            <a:pPr marL="342900" indent="-342900">
              <a:spcBef>
                <a:spcPts val="600"/>
              </a:spcBef>
              <a:spcAft>
                <a:spcPts val="600"/>
              </a:spcAft>
              <a:buFont typeface="Arial" panose="020B0604020202020204" pitchFamily="34" charset="0"/>
              <a:buChar char="•"/>
            </a:pPr>
            <a:r>
              <a:rPr lang="en-GB" dirty="0"/>
              <a:t>If we are not able to fund your activity this time, we will highlight the main reason(s) the application was unsuccessful </a:t>
            </a:r>
          </a:p>
          <a:p>
            <a:pPr marL="342900" indent="-342900">
              <a:spcBef>
                <a:spcPts val="600"/>
              </a:spcBef>
              <a:spcAft>
                <a:spcPts val="600"/>
              </a:spcAft>
              <a:buFont typeface="Arial" panose="020B0604020202020204" pitchFamily="34" charset="0"/>
              <a:buChar char="•"/>
            </a:pPr>
            <a:r>
              <a:rPr lang="en-GB" dirty="0"/>
              <a:t>The information in the decision letter is the full level of feedback that we can provide </a:t>
            </a:r>
          </a:p>
          <a:p>
            <a:pPr marL="342900" indent="-342900">
              <a:spcBef>
                <a:spcPts val="600"/>
              </a:spcBef>
              <a:spcAft>
                <a:spcPts val="600"/>
              </a:spcAft>
              <a:buFont typeface="Arial" panose="020B0604020202020204" pitchFamily="34" charset="0"/>
              <a:buChar char="•"/>
            </a:pPr>
            <a:r>
              <a:rPr lang="en-GB" dirty="0"/>
              <a:t>We recommend that unsuccessful applicants revisit the ‘How to apply’ guidance as well as any appropriate information sheets, particularly the ‘understanding the appraisal process’ guidance</a:t>
            </a:r>
          </a:p>
          <a:p>
            <a:pPr marL="342900" indent="-342900">
              <a:spcBef>
                <a:spcPts val="600"/>
              </a:spcBef>
              <a:spcAft>
                <a:spcPts val="600"/>
              </a:spcAft>
              <a:buFont typeface="Arial" panose="020B0604020202020204" pitchFamily="34" charset="0"/>
              <a:buChar char="•"/>
            </a:pPr>
            <a:r>
              <a:rPr lang="en-GB" dirty="0"/>
              <a:t>You can apply again at any time, but any new application for the same activity must address the reasons that the original application was not successful</a:t>
            </a:r>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Tree>
    <p:extLst>
      <p:ext uri="{BB962C8B-B14F-4D97-AF65-F5344CB8AC3E}">
        <p14:creationId xmlns:p14="http://schemas.microsoft.com/office/powerpoint/2010/main" val="43113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Arts Council England</a:t>
            </a:r>
          </a:p>
        </p:txBody>
      </p:sp>
      <p:sp>
        <p:nvSpPr>
          <p:cNvPr id="9" name="Text Placeholder 8"/>
          <p:cNvSpPr>
            <a:spLocks noGrp="1"/>
          </p:cNvSpPr>
          <p:nvPr>
            <p:ph type="body" sz="quarter" idx="14"/>
          </p:nvPr>
        </p:nvSpPr>
        <p:spPr>
          <a:xfrm>
            <a:off x="2579819" y="505060"/>
            <a:ext cx="2574641" cy="3509532"/>
          </a:xfrm>
        </p:spPr>
        <p:txBody>
          <a:bodyPr/>
          <a:lstStyle/>
          <a:p>
            <a:r>
              <a:rPr lang="en-GB" dirty="0">
                <a:latin typeface="+mj-lt"/>
              </a:rPr>
              <a:t>Arts Council England champions, develops and invests in artistic and cultural experiences that enrich people's lives. We support a range of activities across the arts, museums and libraries - from theatre to digital art, reading to dance, music to literature, and crafts to collections. </a:t>
            </a:r>
          </a:p>
          <a:p>
            <a:endParaRPr lang="en-GB" dirty="0">
              <a:latin typeface="+mj-lt"/>
            </a:endParaRPr>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
        <p:nvSpPr>
          <p:cNvPr id="4" name="TextBox 3"/>
          <p:cNvSpPr txBox="1"/>
          <p:nvPr/>
        </p:nvSpPr>
        <p:spPr>
          <a:xfrm>
            <a:off x="5430033" y="421393"/>
            <a:ext cx="2981194" cy="2554545"/>
          </a:xfrm>
          <a:prstGeom prst="rect">
            <a:avLst/>
          </a:prstGeom>
          <a:noFill/>
        </p:spPr>
        <p:txBody>
          <a:bodyPr wrap="square" rtlCol="0">
            <a:spAutoFit/>
          </a:bodyPr>
          <a:lstStyle/>
          <a:p>
            <a:r>
              <a:rPr lang="en-GB" sz="1600" b="1" dirty="0">
                <a:solidFill>
                  <a:schemeClr val="tx2"/>
                </a:solidFill>
                <a:latin typeface="+mj-lt"/>
              </a:rPr>
              <a:t>Between 2015 and 2018, we will invest £1.1 billion of public money from government and an estimated £700 million from the National Lottery to help create these experiences for as many people as possible across the country.</a:t>
            </a:r>
          </a:p>
        </p:txBody>
      </p:sp>
      <p:sp>
        <p:nvSpPr>
          <p:cNvPr id="5" name="TextBox 4"/>
          <p:cNvSpPr txBox="1"/>
          <p:nvPr/>
        </p:nvSpPr>
        <p:spPr>
          <a:xfrm>
            <a:off x="5480137" y="4784942"/>
            <a:ext cx="3294345" cy="538609"/>
          </a:xfrm>
          <a:prstGeom prst="rect">
            <a:avLst/>
          </a:prstGeom>
          <a:noFill/>
        </p:spPr>
        <p:txBody>
          <a:bodyPr wrap="square" rtlCol="0">
            <a:spAutoFit/>
          </a:bodyPr>
          <a:lstStyle/>
          <a:p>
            <a:pPr algn="r"/>
            <a:r>
              <a:rPr lang="en-GB" sz="750" b="1" i="1" dirty="0" err="1">
                <a:solidFill>
                  <a:schemeClr val="tx2"/>
                </a:solidFill>
              </a:rPr>
              <a:t>Artswork</a:t>
            </a:r>
            <a:r>
              <a:rPr lang="en-GB" sz="750" b="1" i="1" dirty="0">
                <a:solidFill>
                  <a:schemeClr val="tx2"/>
                </a:solidFill>
              </a:rPr>
              <a:t>: Strong Voices, Guildhall 2015</a:t>
            </a:r>
          </a:p>
          <a:p>
            <a:pPr algn="r"/>
            <a:r>
              <a:rPr lang="en-GB" sz="750" b="1" i="1" dirty="0">
                <a:solidFill>
                  <a:schemeClr val="tx2"/>
                </a:solidFill>
              </a:rPr>
              <a:t>Photo © Murray Freestone</a:t>
            </a:r>
          </a:p>
          <a:p>
            <a:pPr algn="r"/>
            <a:endParaRPr lang="en-GB" dirty="0"/>
          </a:p>
        </p:txBody>
      </p:sp>
    </p:spTree>
    <p:extLst>
      <p:ext uri="{BB962C8B-B14F-4D97-AF65-F5344CB8AC3E}">
        <p14:creationId xmlns:p14="http://schemas.microsoft.com/office/powerpoint/2010/main" val="187208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If you are successful</a:t>
            </a:r>
          </a:p>
        </p:txBody>
      </p:sp>
      <p:sp>
        <p:nvSpPr>
          <p:cNvPr id="9" name="Text Placeholder 8"/>
          <p:cNvSpPr>
            <a:spLocks noGrp="1"/>
          </p:cNvSpPr>
          <p:nvPr>
            <p:ph type="body" sz="quarter" idx="14"/>
          </p:nvPr>
        </p:nvSpPr>
        <p:spPr>
          <a:xfrm>
            <a:off x="2498400" y="505060"/>
            <a:ext cx="6276082" cy="4107580"/>
          </a:xfrm>
        </p:spPr>
        <p:txBody>
          <a:bodyPr/>
          <a:lstStyle/>
          <a:p>
            <a:pPr>
              <a:buFont typeface="Arial" pitchFamily="34" charset="0"/>
              <a:buChar char="•"/>
            </a:pPr>
            <a:r>
              <a:rPr lang="en-GB" dirty="0"/>
              <a:t> Offer packs must be signed and returned to us within one month</a:t>
            </a:r>
          </a:p>
          <a:p>
            <a:pPr>
              <a:buFont typeface="Arial" pitchFamily="34" charset="0"/>
              <a:buChar char="•"/>
            </a:pPr>
            <a:endParaRPr lang="en-GB" dirty="0"/>
          </a:p>
          <a:p>
            <a:pPr>
              <a:buFont typeface="Arial" pitchFamily="34" charset="0"/>
              <a:buChar char="•"/>
            </a:pPr>
            <a:r>
              <a:rPr lang="en-GB" dirty="0"/>
              <a:t> We will normally pay the money in stages</a:t>
            </a:r>
          </a:p>
          <a:p>
            <a:pPr marL="658813" lvl="2" indent="-285750">
              <a:buFontTx/>
              <a:buChar char="-"/>
            </a:pPr>
            <a:r>
              <a:rPr lang="en-GB" dirty="0"/>
              <a:t>90/10 for under £15k or 50/40/10 for over £15k</a:t>
            </a:r>
          </a:p>
          <a:p>
            <a:pPr marL="658813" lvl="2" indent="-285750">
              <a:buFontTx/>
              <a:buChar char="-"/>
            </a:pPr>
            <a:endParaRPr lang="en-GB" dirty="0"/>
          </a:p>
          <a:p>
            <a:pPr>
              <a:buFont typeface="Arial" pitchFamily="34" charset="0"/>
              <a:buChar char="•"/>
            </a:pPr>
            <a:r>
              <a:rPr lang="en-GB" dirty="0"/>
              <a:t> Conditions monitored by Grant Management Assistants, tasking out to RMs where needed</a:t>
            </a:r>
          </a:p>
          <a:p>
            <a:pPr>
              <a:buFont typeface="Arial" pitchFamily="34" charset="0"/>
              <a:buChar char="•"/>
            </a:pPr>
            <a:endParaRPr lang="en-GB" dirty="0"/>
          </a:p>
          <a:p>
            <a:pPr>
              <a:buFont typeface="Arial" pitchFamily="34" charset="0"/>
              <a:buChar char="•"/>
            </a:pPr>
            <a:r>
              <a:rPr lang="en-GB" dirty="0"/>
              <a:t> Applicants cannot reapply if there are outstanding documents required in their last project.</a:t>
            </a:r>
          </a:p>
          <a:p>
            <a:pPr>
              <a:buFont typeface="Arial" pitchFamily="34" charset="0"/>
              <a:buChar char="•"/>
            </a:pPr>
            <a:endParaRPr lang="en-GB" dirty="0"/>
          </a:p>
          <a:p>
            <a:pPr>
              <a:buFont typeface="Arial" pitchFamily="34" charset="0"/>
              <a:buChar char="•"/>
            </a:pPr>
            <a:r>
              <a:rPr lang="en-GB" dirty="0"/>
              <a:t> Applicants must acknowledge our funding and the National Lottery, including using our </a:t>
            </a:r>
            <a:r>
              <a:rPr lang="en-GB" dirty="0">
                <a:hlinkClick r:id="rId2"/>
              </a:rPr>
              <a:t>funding mark appropriately</a:t>
            </a:r>
            <a:endParaRPr lang="en-GB" dirty="0"/>
          </a:p>
          <a:p>
            <a:pPr>
              <a:buFont typeface="Arial" pitchFamily="34" charset="0"/>
              <a:buChar char="•"/>
            </a:pPr>
            <a:endParaRPr lang="en-GB" dirty="0"/>
          </a:p>
          <a:p>
            <a:pPr>
              <a:buFont typeface="Arial" pitchFamily="34" charset="0"/>
              <a:buChar char="•"/>
            </a:pPr>
            <a:r>
              <a:rPr lang="en-GB" dirty="0"/>
              <a:t> Applicants must evaluate their work and fill in an </a:t>
            </a:r>
            <a:r>
              <a:rPr lang="en-GB" dirty="0">
                <a:hlinkClick r:id="rId3"/>
              </a:rPr>
              <a:t>activity report form</a:t>
            </a:r>
            <a:endParaRPr lang="en-GB" dirty="0"/>
          </a:p>
          <a:p>
            <a:pPr marL="285750" indent="-285750" defTabSz="914400">
              <a:spcAft>
                <a:spcPts val="600"/>
              </a:spcAft>
              <a:buFont typeface="Arial" pitchFamily="34" charset="0"/>
              <a:buChar char="•"/>
            </a:pPr>
            <a:endParaRPr lang="en-GB" alt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Tree>
    <p:extLst>
      <p:ext uri="{BB962C8B-B14F-4D97-AF65-F5344CB8AC3E}">
        <p14:creationId xmlns:p14="http://schemas.microsoft.com/office/powerpoint/2010/main" val="422194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Arts Council National Lottery Project Grants</a:t>
            </a:r>
          </a:p>
        </p:txBody>
      </p:sp>
      <p:sp>
        <p:nvSpPr>
          <p:cNvPr id="8" name="Text Placeholder 7"/>
          <p:cNvSpPr>
            <a:spLocks noGrp="1"/>
          </p:cNvSpPr>
          <p:nvPr>
            <p:ph type="body" sz="quarter" idx="10"/>
          </p:nvPr>
        </p:nvSpPr>
        <p:spPr/>
        <p:txBody>
          <a:bodyPr/>
          <a:lstStyle/>
          <a:p>
            <a:endParaRPr lang="en-GB" dirty="0"/>
          </a:p>
        </p:txBody>
      </p:sp>
      <p:sp>
        <p:nvSpPr>
          <p:cNvPr id="11" name="Text Placeholder 10"/>
          <p:cNvSpPr>
            <a:spLocks noGrp="1"/>
          </p:cNvSpPr>
          <p:nvPr>
            <p:ph type="body" sz="quarter" idx="13"/>
          </p:nvPr>
        </p:nvSpPr>
        <p:spPr/>
        <p:txBody>
          <a:bodyPr/>
          <a:lstStyle/>
          <a:p>
            <a:r>
              <a:rPr lang="en-GB" dirty="0"/>
              <a:t>Detailed guidance 12 February 2018</a:t>
            </a:r>
          </a:p>
        </p:txBody>
      </p:sp>
      <p:sp>
        <p:nvSpPr>
          <p:cNvPr id="12" name="Text Placeholder 11"/>
          <p:cNvSpPr>
            <a:spLocks noGrp="1"/>
          </p:cNvSpPr>
          <p:nvPr>
            <p:ph type="body" sz="quarter" idx="14"/>
          </p:nvPr>
        </p:nvSpPr>
        <p:spPr/>
        <p:txBody>
          <a:bodyPr/>
          <a:lstStyle/>
          <a:p>
            <a:r>
              <a:rPr lang="en-GB" dirty="0"/>
              <a:t>12 March 2018</a:t>
            </a:r>
          </a:p>
        </p:txBody>
      </p:sp>
      <p:sp>
        <p:nvSpPr>
          <p:cNvPr id="10" name="Text Placeholder 9"/>
          <p:cNvSpPr>
            <a:spLocks noGrp="1"/>
          </p:cNvSpPr>
          <p:nvPr>
            <p:ph type="body" sz="quarter" idx="12"/>
          </p:nvPr>
        </p:nvSpPr>
        <p:spPr/>
        <p:txBody>
          <a:bodyPr/>
          <a:lstStyle/>
          <a:p>
            <a:endParaRPr lang="en-GB"/>
          </a:p>
        </p:txBody>
      </p:sp>
      <p:pic>
        <p:nvPicPr>
          <p:cNvPr id="21" name="Picture Placeholder 20"/>
          <p:cNvPicPr>
            <a:picLocks noGrp="1" noChangeAspect="1"/>
          </p:cNvPicPr>
          <p:nvPr>
            <p:ph type="pic" sz="quarter" idx="16"/>
          </p:nvPr>
        </p:nvPicPr>
        <p:blipFill>
          <a:blip r:embed="rId2"/>
          <a:srcRect l="18750" r="18750"/>
          <a:stretch>
            <a:fillRect/>
          </a:stretch>
        </p:blipFill>
        <p:spPr/>
      </p:pic>
      <p:sp>
        <p:nvSpPr>
          <p:cNvPr id="17" name="Rectangle 16"/>
          <p:cNvSpPr/>
          <p:nvPr/>
        </p:nvSpPr>
        <p:spPr>
          <a:xfrm>
            <a:off x="4212000" y="4828981"/>
            <a:ext cx="4572000" cy="297517"/>
          </a:xfrm>
          <a:prstGeom prst="rect">
            <a:avLst/>
          </a:prstGeom>
        </p:spPr>
        <p:txBody>
          <a:bodyPr>
            <a:spAutoFit/>
          </a:bodyPr>
          <a:lstStyle/>
          <a:p>
            <a:pPr lvl="0" algn="r">
              <a:lnSpc>
                <a:spcPts val="800"/>
              </a:lnSpc>
            </a:pPr>
            <a:r>
              <a:rPr lang="en-GB" sz="700" dirty="0">
                <a:solidFill>
                  <a:srgbClr val="6D6E71"/>
                </a:solidFill>
                <a:latin typeface="Univers 45 Light" charset="0"/>
              </a:rPr>
              <a:t>SOS Studios – Resident Illustrators Biscuit Collective demonstrate balloon moulding in their studio, A Space Arts © Harry Usborne 2017</a:t>
            </a:r>
          </a:p>
        </p:txBody>
      </p:sp>
    </p:spTree>
    <p:extLst>
      <p:ext uri="{BB962C8B-B14F-4D97-AF65-F5344CB8AC3E}">
        <p14:creationId xmlns:p14="http://schemas.microsoft.com/office/powerpoint/2010/main" val="3953425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a:t>Changes</a:t>
            </a:r>
          </a:p>
        </p:txBody>
      </p:sp>
      <p:sp>
        <p:nvSpPr>
          <p:cNvPr id="19" name="Text Placeholder 18"/>
          <p:cNvSpPr>
            <a:spLocks noGrp="1"/>
          </p:cNvSpPr>
          <p:nvPr>
            <p:ph type="body" sz="quarter" idx="14"/>
          </p:nvPr>
        </p:nvSpPr>
        <p:spPr/>
        <p:txBody>
          <a:bodyPr/>
          <a:lstStyle/>
          <a:p>
            <a:pPr marL="285750" indent="-285750">
              <a:buFont typeface="Arial" panose="020B0604020202020204" pitchFamily="34" charset="0"/>
              <a:buChar char="•"/>
            </a:pPr>
            <a:r>
              <a:rPr lang="en-GB" dirty="0"/>
              <a:t>Museums &amp; Libraries</a:t>
            </a:r>
            <a:br>
              <a:rPr lang="en-GB" dirty="0"/>
            </a:br>
            <a:endParaRPr lang="en-GB" dirty="0"/>
          </a:p>
          <a:p>
            <a:pPr marL="285750" indent="-285750">
              <a:buFont typeface="Arial" panose="020B0604020202020204" pitchFamily="34" charset="0"/>
              <a:buChar char="•"/>
            </a:pPr>
            <a:r>
              <a:rPr lang="en-GB" dirty="0"/>
              <a:t>Creative &amp; digital media</a:t>
            </a:r>
            <a:br>
              <a:rPr lang="en-GB" dirty="0"/>
            </a:br>
            <a:endParaRPr lang="en-GB" dirty="0"/>
          </a:p>
          <a:p>
            <a:pPr marL="285750" indent="-285750">
              <a:buFont typeface="Arial" panose="020B0604020202020204" pitchFamily="34" charset="0"/>
              <a:buChar char="•"/>
            </a:pPr>
            <a:r>
              <a:rPr lang="en-GB" dirty="0"/>
              <a:t>Nationally significant </a:t>
            </a:r>
            <a:br>
              <a:rPr lang="en-GB" dirty="0"/>
            </a:br>
            <a:r>
              <a:rPr lang="en-GB" dirty="0"/>
              <a:t>projects</a:t>
            </a:r>
          </a:p>
        </p:txBody>
      </p:sp>
      <p:sp>
        <p:nvSpPr>
          <p:cNvPr id="17" name="Text Placeholder 16"/>
          <p:cNvSpPr>
            <a:spLocks noGrp="1"/>
          </p:cNvSpPr>
          <p:nvPr>
            <p:ph type="body" sz="quarter" idx="12"/>
          </p:nvPr>
        </p:nvSpPr>
        <p:spPr/>
        <p:txBody>
          <a:bodyPr/>
          <a:lstStyle/>
          <a:p>
            <a:endParaRPr lang="en-GB"/>
          </a:p>
        </p:txBody>
      </p:sp>
      <p:pic>
        <p:nvPicPr>
          <p:cNvPr id="3" name="Picture Placeholder 2"/>
          <p:cNvPicPr>
            <a:picLocks noGrp="1" noChangeAspect="1"/>
          </p:cNvPicPr>
          <p:nvPr>
            <p:ph type="pic" sz="quarter" idx="13"/>
          </p:nvPr>
        </p:nvPicPr>
        <p:blipFill>
          <a:blip r:embed="rId2"/>
          <a:srcRect l="17834" r="17834"/>
          <a:stretch>
            <a:fillRect/>
          </a:stretch>
        </p:blipFill>
        <p:spPr/>
      </p:pic>
      <p:sp>
        <p:nvSpPr>
          <p:cNvPr id="16" name="Text Placeholder 15"/>
          <p:cNvSpPr>
            <a:spLocks noGrp="1"/>
          </p:cNvSpPr>
          <p:nvPr>
            <p:ph type="body" sz="quarter" idx="11"/>
          </p:nvPr>
        </p:nvSpPr>
        <p:spPr/>
        <p:txBody>
          <a:bodyPr/>
          <a:lstStyle/>
          <a:p>
            <a:r>
              <a:rPr lang="en-GB" sz="900" dirty="0"/>
              <a:t>MUSE: makers in museums a SW Heritage Trust project with contemporary makers </a:t>
            </a:r>
            <a:r>
              <a:rPr lang="en-GB" dirty="0"/>
              <a:t>© </a:t>
            </a:r>
            <a:r>
              <a:rPr lang="en-GB" sz="900" dirty="0"/>
              <a:t>Dorcas Casey </a:t>
            </a:r>
          </a:p>
        </p:txBody>
      </p:sp>
      <p:sp>
        <p:nvSpPr>
          <p:cNvPr id="2" name="Content Placeholder 1"/>
          <p:cNvSpPr>
            <a:spLocks noGrp="1"/>
          </p:cNvSpPr>
          <p:nvPr>
            <p:ph sz="quarter" idx="15"/>
          </p:nvPr>
        </p:nvSpPr>
        <p:spPr/>
        <p:txBody>
          <a:bodyPr/>
          <a:lstStyle/>
          <a:p>
            <a:endParaRPr lang="en-GB"/>
          </a:p>
        </p:txBody>
      </p:sp>
    </p:spTree>
    <p:extLst>
      <p:ext uri="{BB962C8B-B14F-4D97-AF65-F5344CB8AC3E}">
        <p14:creationId xmlns:p14="http://schemas.microsoft.com/office/powerpoint/2010/main" val="243724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Development Funds</a:t>
            </a:r>
          </a:p>
        </p:txBody>
      </p:sp>
      <p:sp>
        <p:nvSpPr>
          <p:cNvPr id="3" name="Text Placeholder 2"/>
          <p:cNvSpPr>
            <a:spLocks noGrp="1"/>
          </p:cNvSpPr>
          <p:nvPr>
            <p:ph type="body" sz="quarter" idx="14"/>
          </p:nvPr>
        </p:nvSpPr>
        <p:spPr/>
        <p:txBody>
          <a:bodyPr/>
          <a:lstStyle/>
          <a:p>
            <a:pPr marL="285750" indent="-285750">
              <a:buFont typeface="Arial" panose="020B0604020202020204" pitchFamily="34" charset="0"/>
              <a:buChar char="•"/>
            </a:pPr>
            <a:r>
              <a:rPr lang="en-GB" dirty="0"/>
              <a:t>Diversity, resilience, business innovation and leadership</a:t>
            </a:r>
            <a:br>
              <a:rPr lang="en-GB" dirty="0"/>
            </a:br>
            <a:endParaRPr lang="en-GB" dirty="0"/>
          </a:p>
          <a:p>
            <a:pPr marL="285750" indent="-285750">
              <a:buFont typeface="Arial" panose="020B0604020202020204" pitchFamily="34" charset="0"/>
              <a:buChar char="•"/>
            </a:pPr>
            <a:r>
              <a:rPr lang="en-GB" dirty="0"/>
              <a:t>Creative People &amp; Places</a:t>
            </a:r>
            <a:br>
              <a:rPr lang="en-GB" dirty="0"/>
            </a:br>
            <a:endParaRPr lang="en-GB" dirty="0"/>
          </a:p>
          <a:p>
            <a:pPr marL="285750" indent="-285750">
              <a:buFont typeface="Arial" panose="020B0604020202020204" pitchFamily="34" charset="0"/>
              <a:buChar char="•"/>
            </a:pPr>
            <a:r>
              <a:rPr lang="en-GB" dirty="0"/>
              <a:t>Capital</a:t>
            </a:r>
            <a:br>
              <a:rPr lang="en-GB" dirty="0"/>
            </a:br>
            <a:endParaRPr lang="en-GB" dirty="0"/>
          </a:p>
          <a:p>
            <a:pPr marL="285750" indent="-285750">
              <a:buFont typeface="Arial" panose="020B0604020202020204" pitchFamily="34" charset="0"/>
              <a:buChar char="•"/>
            </a:pPr>
            <a:r>
              <a:rPr lang="en-GB" dirty="0"/>
              <a:t>Developing Your Creative Practice</a:t>
            </a:r>
          </a:p>
        </p:txBody>
      </p:sp>
      <p:sp>
        <p:nvSpPr>
          <p:cNvPr id="5" name="Text Placeholder 4"/>
          <p:cNvSpPr>
            <a:spLocks noGrp="1"/>
          </p:cNvSpPr>
          <p:nvPr>
            <p:ph type="body" sz="quarter" idx="12"/>
          </p:nvPr>
        </p:nvSpPr>
        <p:spPr/>
        <p:txBody>
          <a:bodyPr/>
          <a:lstStyle/>
          <a:p>
            <a:endParaRPr lang="en-GB"/>
          </a:p>
        </p:txBody>
      </p:sp>
      <p:pic>
        <p:nvPicPr>
          <p:cNvPr id="9" name="Picture Placeholder 8"/>
          <p:cNvPicPr>
            <a:picLocks noGrp="1" noChangeAspect="1"/>
          </p:cNvPicPr>
          <p:nvPr>
            <p:ph type="pic" sz="quarter" idx="13"/>
          </p:nvPr>
        </p:nvPicPr>
        <p:blipFill>
          <a:blip r:embed="rId2"/>
          <a:srcRect l="18750" r="18750"/>
          <a:stretch>
            <a:fillRect/>
          </a:stretch>
        </p:blipFill>
        <p:spPr/>
      </p:pic>
      <p:sp>
        <p:nvSpPr>
          <p:cNvPr id="7" name="Text Placeholder 6"/>
          <p:cNvSpPr>
            <a:spLocks noGrp="1"/>
          </p:cNvSpPr>
          <p:nvPr>
            <p:ph type="body" sz="quarter" idx="11"/>
          </p:nvPr>
        </p:nvSpPr>
        <p:spPr/>
        <p:txBody>
          <a:bodyPr/>
          <a:lstStyle/>
          <a:p>
            <a:r>
              <a:rPr lang="en-GB" dirty="0" err="1"/>
              <a:t>Gulbenkian's</a:t>
            </a:r>
            <a:r>
              <a:rPr lang="en-GB" dirty="0"/>
              <a:t> </a:t>
            </a:r>
            <a:r>
              <a:rPr lang="en-GB" dirty="0" err="1"/>
              <a:t>bOing</a:t>
            </a:r>
            <a:r>
              <a:rPr lang="en-GB" dirty="0"/>
              <a:t>! Festival, 2016, feat. </a:t>
            </a:r>
            <a:r>
              <a:rPr lang="en-GB" dirty="0" err="1"/>
              <a:t>ZoieLogic</a:t>
            </a:r>
            <a:r>
              <a:rPr lang="en-GB" dirty="0"/>
              <a:t> Dance Theatre's RIDE © </a:t>
            </a:r>
            <a:r>
              <a:rPr lang="en-GB" dirty="0" err="1"/>
              <a:t>ZoieLogic</a:t>
            </a:r>
            <a:r>
              <a:rPr lang="en-GB" dirty="0"/>
              <a:t> Dance Theatre.</a:t>
            </a:r>
          </a:p>
          <a:p>
            <a:endParaRPr lang="en-GB" dirty="0"/>
          </a:p>
        </p:txBody>
      </p:sp>
      <p:sp>
        <p:nvSpPr>
          <p:cNvPr id="12" name="Content Placeholder 11"/>
          <p:cNvSpPr>
            <a:spLocks noGrp="1"/>
          </p:cNvSpPr>
          <p:nvPr>
            <p:ph sz="quarter" idx="15"/>
          </p:nvPr>
        </p:nvSpPr>
        <p:spPr/>
        <p:txBody>
          <a:bodyPr/>
          <a:lstStyle/>
          <a:p>
            <a:endParaRPr lang="en-GB"/>
          </a:p>
        </p:txBody>
      </p:sp>
    </p:spTree>
    <p:extLst>
      <p:ext uri="{BB962C8B-B14F-4D97-AF65-F5344CB8AC3E}">
        <p14:creationId xmlns:p14="http://schemas.microsoft.com/office/powerpoint/2010/main" val="142128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funding portfolio</a:t>
            </a:r>
          </a:p>
        </p:txBody>
      </p:sp>
      <p:sp>
        <p:nvSpPr>
          <p:cNvPr id="6" name="Text Placeholder 5"/>
          <p:cNvSpPr>
            <a:spLocks noGrp="1"/>
          </p:cNvSpPr>
          <p:nvPr>
            <p:ph type="body" sz="quarter" idx="14"/>
          </p:nvPr>
        </p:nvSpPr>
        <p:spPr/>
        <p:txBody>
          <a:bodyPr/>
          <a:lstStyle/>
          <a:p>
            <a:pPr lvl="0">
              <a:lnSpc>
                <a:spcPct val="101000"/>
              </a:lnSpc>
              <a:spcBef>
                <a:spcPct val="0"/>
              </a:spcBef>
            </a:pPr>
            <a:r>
              <a:rPr lang="en-GB" dirty="0">
                <a:ea typeface="ＭＳ Ｐゴシック" pitchFamily="96" charset="-128"/>
              </a:rPr>
              <a:t>We offer a range of different funding programmes including:</a:t>
            </a:r>
          </a:p>
          <a:p>
            <a:pPr lvl="0">
              <a:lnSpc>
                <a:spcPct val="101000"/>
              </a:lnSpc>
              <a:spcBef>
                <a:spcPct val="0"/>
              </a:spcBef>
            </a:pPr>
            <a:endParaRPr lang="en-GB" dirty="0">
              <a:ea typeface="ＭＳ Ｐゴシック" pitchFamily="96" charset="-128"/>
            </a:endParaRPr>
          </a:p>
          <a:p>
            <a:pPr lvl="0">
              <a:lnSpc>
                <a:spcPct val="101000"/>
              </a:lnSpc>
              <a:spcBef>
                <a:spcPct val="0"/>
              </a:spcBef>
              <a:buFont typeface="Arial" pitchFamily="34" charset="0"/>
              <a:buChar char="•"/>
            </a:pPr>
            <a:r>
              <a:rPr lang="en-GB" dirty="0">
                <a:ea typeface="ＭＳ Ｐゴシック" pitchFamily="96" charset="-128"/>
              </a:rPr>
              <a:t> National Portfolio funding</a:t>
            </a:r>
          </a:p>
          <a:p>
            <a:pPr lvl="0">
              <a:lnSpc>
                <a:spcPct val="101000"/>
              </a:lnSpc>
              <a:spcBef>
                <a:spcPct val="0"/>
              </a:spcBef>
              <a:buFont typeface="Arial" pitchFamily="34" charset="0"/>
              <a:buChar char="•"/>
            </a:pPr>
            <a:r>
              <a:rPr lang="en-GB" dirty="0">
                <a:ea typeface="ＭＳ Ｐゴシック" pitchFamily="96" charset="-128"/>
              </a:rPr>
              <a:t> Major Partner Museum funding</a:t>
            </a:r>
          </a:p>
          <a:p>
            <a:pPr lvl="0">
              <a:lnSpc>
                <a:spcPct val="101000"/>
              </a:lnSpc>
              <a:spcBef>
                <a:spcPct val="0"/>
              </a:spcBef>
              <a:buFont typeface="Arial" pitchFamily="34" charset="0"/>
              <a:buChar char="•"/>
            </a:pPr>
            <a:r>
              <a:rPr lang="en-GB" dirty="0">
                <a:ea typeface="ＭＳ Ｐゴシック" pitchFamily="96" charset="-128"/>
              </a:rPr>
              <a:t> Grants for the arts</a:t>
            </a:r>
          </a:p>
          <a:p>
            <a:pPr lvl="0">
              <a:lnSpc>
                <a:spcPct val="101000"/>
              </a:lnSpc>
              <a:spcBef>
                <a:spcPct val="0"/>
              </a:spcBef>
              <a:buFont typeface="Arial" pitchFamily="34" charset="0"/>
              <a:buChar char="•"/>
            </a:pPr>
            <a:endParaRPr lang="en-GB" dirty="0">
              <a:ea typeface="ＭＳ Ｐゴシック" pitchFamily="96" charset="-128"/>
            </a:endParaRPr>
          </a:p>
          <a:p>
            <a:pPr lvl="0">
              <a:lnSpc>
                <a:spcPct val="101000"/>
              </a:lnSpc>
              <a:spcBef>
                <a:spcPct val="0"/>
              </a:spcBef>
            </a:pPr>
            <a:r>
              <a:rPr lang="en-GB" dirty="0">
                <a:ea typeface="ＭＳ Ｐゴシック" pitchFamily="96" charset="-128"/>
              </a:rPr>
              <a:t>We also offer a range of strategic funding programmes which are specifically aligned to certain priorities or sectors. </a:t>
            </a:r>
          </a:p>
          <a:p>
            <a:pPr lvl="0">
              <a:lnSpc>
                <a:spcPct val="101000"/>
              </a:lnSpc>
              <a:spcBef>
                <a:spcPct val="0"/>
              </a:spcBef>
            </a:pPr>
            <a:endParaRPr lang="en-GB" dirty="0">
              <a:ea typeface="ＭＳ Ｐゴシック" pitchFamily="96" charset="-128"/>
            </a:endParaRPr>
          </a:p>
          <a:p>
            <a:pPr lvl="0">
              <a:lnSpc>
                <a:spcPct val="101000"/>
              </a:lnSpc>
              <a:spcBef>
                <a:spcPct val="0"/>
              </a:spcBef>
            </a:pPr>
            <a:r>
              <a:rPr lang="en-GB" dirty="0">
                <a:ea typeface="ＭＳ Ｐゴシック" pitchFamily="96" charset="-128"/>
              </a:rPr>
              <a:t>You can find out more about these on the funding pages of our website. </a:t>
            </a:r>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a:p>
            <a:endParaRPr lang="en-US" dirty="0"/>
          </a:p>
        </p:txBody>
      </p:sp>
      <p:sp>
        <p:nvSpPr>
          <p:cNvPr id="8" name="Text Placeholder 2"/>
          <p:cNvSpPr>
            <a:spLocks noGrp="1"/>
          </p:cNvSpPr>
          <p:nvPr>
            <p:ph type="body" sz="quarter" idx="11"/>
          </p:nvPr>
        </p:nvSpPr>
        <p:spPr>
          <a:xfrm>
            <a:off x="3687247" y="4847642"/>
            <a:ext cx="5096753" cy="208111"/>
          </a:xfrm>
        </p:spPr>
        <p:txBody>
          <a:bodyPr/>
          <a:lstStyle/>
          <a:p>
            <a:r>
              <a:rPr lang="en-GB" b="1" dirty="0">
                <a:latin typeface="Arial"/>
                <a:cs typeface="Arial"/>
              </a:rPr>
              <a:t>Nuffield Youth Theatre – </a:t>
            </a:r>
            <a:r>
              <a:rPr lang="en-GB" b="1" dirty="0" err="1">
                <a:latin typeface="Arial"/>
                <a:cs typeface="Arial"/>
              </a:rPr>
              <a:t>Southamapton</a:t>
            </a:r>
            <a:r>
              <a:rPr lang="en-GB" b="1" dirty="0">
                <a:latin typeface="Arial"/>
                <a:cs typeface="Arial"/>
              </a:rPr>
              <a:t> ‘Girls Like That’</a:t>
            </a:r>
            <a:endParaRPr lang="en-US" b="1" dirty="0">
              <a:latin typeface="Arial"/>
              <a:cs typeface="Arial"/>
            </a:endParaRPr>
          </a:p>
          <a:p>
            <a:r>
              <a:rPr lang="en-GB" dirty="0">
                <a:latin typeface="Arial"/>
                <a:cs typeface="Arial"/>
              </a:rPr>
              <a:t>Photo © </a:t>
            </a:r>
            <a:r>
              <a:rPr lang="en-GB" b="1" dirty="0">
                <a:latin typeface="Arial"/>
                <a:cs typeface="Arial"/>
              </a:rPr>
              <a:t>Richard Budd</a:t>
            </a:r>
            <a:endParaRPr lang="en-US" b="1" dirty="0">
              <a:latin typeface="Arial"/>
              <a:cs typeface="Arial"/>
            </a:endParaRPr>
          </a:p>
        </p:txBody>
      </p:sp>
      <p:sp>
        <p:nvSpPr>
          <p:cNvPr id="4" name="Content Placeholder 3"/>
          <p:cNvSpPr>
            <a:spLocks noGrp="1"/>
          </p:cNvSpPr>
          <p:nvPr>
            <p:ph sz="quarter" idx="15"/>
          </p:nvPr>
        </p:nvSpPr>
        <p:spPr/>
        <p:txBody>
          <a:bodyPr/>
          <a:lstStyle/>
          <a:p>
            <a:endParaRPr lang="en-GB"/>
          </a:p>
        </p:txBody>
      </p:sp>
    </p:spTree>
    <p:extLst>
      <p:ext uri="{BB962C8B-B14F-4D97-AF65-F5344CB8AC3E}">
        <p14:creationId xmlns:p14="http://schemas.microsoft.com/office/powerpoint/2010/main" val="99042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Grants for the arts?</a:t>
            </a:r>
          </a:p>
        </p:txBody>
      </p:sp>
      <p:sp>
        <p:nvSpPr>
          <p:cNvPr id="9" name="Text Placeholder 8"/>
          <p:cNvSpPr>
            <a:spLocks noGrp="1"/>
          </p:cNvSpPr>
          <p:nvPr>
            <p:ph type="body" sz="quarter" idx="14"/>
          </p:nvPr>
        </p:nvSpPr>
        <p:spPr>
          <a:xfrm>
            <a:off x="2498400" y="505060"/>
            <a:ext cx="6276082" cy="4107580"/>
          </a:xfrm>
        </p:spPr>
        <p:txBody>
          <a:bodyPr/>
          <a:lstStyle/>
          <a:p>
            <a:r>
              <a:rPr lang="en-GB" dirty="0"/>
              <a:t>A key feature of how Arts Council England delivers our mission, ‘Achieving Great Art For Everyone’</a:t>
            </a:r>
          </a:p>
          <a:p>
            <a:endParaRPr lang="en-GB" dirty="0"/>
          </a:p>
          <a:p>
            <a:r>
              <a:rPr lang="en-GB" dirty="0"/>
              <a:t>Grants for the arts distributes awards of between £1000 and usually £100,000 from the National Lottery to:</a:t>
            </a:r>
          </a:p>
          <a:p>
            <a:endParaRPr lang="en-GB" dirty="0"/>
          </a:p>
          <a:p>
            <a:pPr marL="285750" indent="-285750">
              <a:buFont typeface="Arial" panose="020B0604020202020204" pitchFamily="34" charset="0"/>
              <a:buChar char="•"/>
            </a:pPr>
            <a:r>
              <a:rPr lang="en-GB" dirty="0"/>
              <a:t> individuals </a:t>
            </a:r>
          </a:p>
          <a:p>
            <a:pPr marL="285750" indent="-285750">
              <a:buFont typeface="Arial" panose="020B0604020202020204" pitchFamily="34" charset="0"/>
              <a:buChar char="•"/>
            </a:pPr>
            <a:r>
              <a:rPr lang="en-GB" dirty="0"/>
              <a:t> arts organisations</a:t>
            </a:r>
          </a:p>
          <a:p>
            <a:pPr marL="285750" indent="-285750">
              <a:buFont typeface="Arial" panose="020B0604020202020204" pitchFamily="34" charset="0"/>
              <a:buChar char="•"/>
            </a:pPr>
            <a:r>
              <a:rPr lang="en-GB" dirty="0"/>
              <a:t> people who use the arts in their work</a:t>
            </a:r>
          </a:p>
          <a:p>
            <a:endParaRPr lang="en-GB" dirty="0"/>
          </a:p>
          <a:p>
            <a:r>
              <a:rPr lang="en-GB" dirty="0"/>
              <a:t>For time limited arts-related activities that: </a:t>
            </a:r>
          </a:p>
          <a:p>
            <a:pPr marL="285750" indent="-285750">
              <a:buFont typeface="Arial" panose="020B0604020202020204" pitchFamily="34" charset="0"/>
              <a:buChar char="•"/>
            </a:pPr>
            <a:r>
              <a:rPr lang="en-GB" dirty="0"/>
              <a:t> benefit people in England </a:t>
            </a:r>
          </a:p>
          <a:p>
            <a:pPr marL="285750" indent="-285750">
              <a:buFont typeface="Arial" panose="020B0604020202020204" pitchFamily="34" charset="0"/>
              <a:buChar char="•"/>
            </a:pPr>
            <a:r>
              <a:rPr lang="en-GB" dirty="0"/>
              <a:t> help artists and arts organisations in England carry out their work</a:t>
            </a:r>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Tree>
    <p:extLst>
      <p:ext uri="{BB962C8B-B14F-4D97-AF65-F5344CB8AC3E}">
        <p14:creationId xmlns:p14="http://schemas.microsoft.com/office/powerpoint/2010/main" val="271479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Background</a:t>
            </a:r>
          </a:p>
        </p:txBody>
      </p:sp>
      <p:sp>
        <p:nvSpPr>
          <p:cNvPr id="9" name="Text Placeholder 8"/>
          <p:cNvSpPr>
            <a:spLocks noGrp="1"/>
          </p:cNvSpPr>
          <p:nvPr>
            <p:ph type="body" sz="quarter" idx="14"/>
          </p:nvPr>
        </p:nvSpPr>
        <p:spPr>
          <a:xfrm>
            <a:off x="832440" y="962261"/>
            <a:ext cx="4002607" cy="2858178"/>
          </a:xfrm>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first launched in April 2003</a:t>
            </a:r>
          </a:p>
          <a:p>
            <a:pPr marL="285750" indent="-285750">
              <a:buFont typeface="Arial" panose="020B0604020202020204" pitchFamily="34" charset="0"/>
              <a:buChar char="•"/>
            </a:pPr>
            <a:r>
              <a:rPr lang="en-GB" dirty="0"/>
              <a:t>budget £210 million for 2015–2018; that’s £70 million of lottery funding each year</a:t>
            </a:r>
          </a:p>
          <a:p>
            <a:pPr marL="285750" indent="-285750">
              <a:buFont typeface="Arial" panose="020B0604020202020204" pitchFamily="34" charset="0"/>
              <a:buChar char="•"/>
            </a:pPr>
            <a:r>
              <a:rPr lang="en-GB" dirty="0"/>
              <a:t>is light touch</a:t>
            </a:r>
          </a:p>
          <a:p>
            <a:pPr marL="285750" indent="-285750">
              <a:buFont typeface="Arial" panose="020B0604020202020204" pitchFamily="34" charset="0"/>
              <a:buChar char="•"/>
            </a:pPr>
            <a:endParaRPr lang="en-GB" dirty="0"/>
          </a:p>
          <a:p>
            <a:r>
              <a:rPr lang="en-GB" dirty="0"/>
              <a:t> Quick decisions:</a:t>
            </a:r>
          </a:p>
          <a:p>
            <a:pPr marL="285750" indent="-285750">
              <a:buFont typeface="Arial" panose="020B0604020202020204" pitchFamily="34" charset="0"/>
              <a:buChar char="•"/>
            </a:pPr>
            <a:r>
              <a:rPr lang="en-GB" dirty="0"/>
              <a:t>6 weeks for applications for £15k and under</a:t>
            </a:r>
          </a:p>
          <a:p>
            <a:pPr marL="285750" indent="-285750">
              <a:buFont typeface="Arial" panose="020B0604020202020204" pitchFamily="34" charset="0"/>
              <a:buChar char="•"/>
            </a:pPr>
            <a:r>
              <a:rPr lang="en-GB" dirty="0"/>
              <a:t>12 weeks for applications for over £15k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decisions are made on an area basis </a:t>
            </a:r>
            <a:br>
              <a:rPr lang="en-GB" dirty="0"/>
            </a:br>
            <a:r>
              <a:rPr lang="en-GB" dirty="0"/>
              <a:t>– based on the postcode location of lead applicant</a:t>
            </a:r>
          </a:p>
          <a:p>
            <a:pPr marL="285750" indent="-285750">
              <a:buFont typeface="Arial" panose="020B0604020202020204" pitchFamily="34" charset="0"/>
              <a:buChar char="•"/>
            </a:pPr>
            <a:endParaRPr lang="en-GB" dirty="0"/>
          </a:p>
          <a:p>
            <a:endParaRPr lang="en-GB" dirty="0"/>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
        <p:nvSpPr>
          <p:cNvPr id="4" name="TextBox 3"/>
          <p:cNvSpPr txBox="1"/>
          <p:nvPr/>
        </p:nvSpPr>
        <p:spPr>
          <a:xfrm>
            <a:off x="4835047" y="4860000"/>
            <a:ext cx="4033380" cy="300082"/>
          </a:xfrm>
          <a:prstGeom prst="rect">
            <a:avLst/>
          </a:prstGeom>
          <a:noFill/>
        </p:spPr>
        <p:txBody>
          <a:bodyPr wrap="square" rtlCol="0">
            <a:spAutoFit/>
          </a:bodyPr>
          <a:lstStyle/>
          <a:p>
            <a:endParaRPr lang="en-GB" dirty="0"/>
          </a:p>
        </p:txBody>
      </p:sp>
      <p:sp>
        <p:nvSpPr>
          <p:cNvPr id="5" name="TextBox 4"/>
          <p:cNvSpPr txBox="1"/>
          <p:nvPr/>
        </p:nvSpPr>
        <p:spPr>
          <a:xfrm>
            <a:off x="5229617" y="4725820"/>
            <a:ext cx="3513550" cy="446276"/>
          </a:xfrm>
          <a:prstGeom prst="rect">
            <a:avLst/>
          </a:prstGeom>
          <a:noFill/>
        </p:spPr>
        <p:txBody>
          <a:bodyPr wrap="square" rtlCol="0">
            <a:spAutoFit/>
          </a:bodyPr>
          <a:lstStyle/>
          <a:p>
            <a:pPr algn="r"/>
            <a:r>
              <a:rPr lang="en-GB" sz="750" b="1" dirty="0">
                <a:solidFill>
                  <a:schemeClr val="tx2"/>
                </a:solidFill>
              </a:rPr>
              <a:t>Farnham </a:t>
            </a:r>
            <a:r>
              <a:rPr lang="en-GB" sz="750" b="1" dirty="0" err="1">
                <a:solidFill>
                  <a:schemeClr val="tx2"/>
                </a:solidFill>
              </a:rPr>
              <a:t>Maltings</a:t>
            </a:r>
            <a:r>
              <a:rPr lang="en-GB" sz="750" b="1" dirty="0">
                <a:solidFill>
                  <a:schemeClr val="tx2"/>
                </a:solidFill>
              </a:rPr>
              <a:t>: Youth Theatre rehearsals</a:t>
            </a:r>
          </a:p>
          <a:p>
            <a:pPr algn="r"/>
            <a:r>
              <a:rPr lang="en-GB" sz="750" b="1" dirty="0">
                <a:solidFill>
                  <a:schemeClr val="tx2"/>
                </a:solidFill>
              </a:rPr>
              <a:t>Photo © Lulu Lockett</a:t>
            </a:r>
            <a:endParaRPr lang="en-US" sz="750" b="1" dirty="0">
              <a:solidFill>
                <a:schemeClr val="tx2"/>
              </a:solidFill>
            </a:endParaRPr>
          </a:p>
          <a:p>
            <a:endParaRPr lang="en-GB" sz="750" b="1" dirty="0">
              <a:solidFill>
                <a:schemeClr val="tx2"/>
              </a:solidFill>
            </a:endParaRPr>
          </a:p>
        </p:txBody>
      </p:sp>
    </p:spTree>
    <p:extLst>
      <p:ext uri="{BB962C8B-B14F-4D97-AF65-F5344CB8AC3E}">
        <p14:creationId xmlns:p14="http://schemas.microsoft.com/office/powerpoint/2010/main" val="354718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60000"/>
                    <a:lumOff val="40000"/>
                  </a:schemeClr>
                </a:solidFill>
              </a:rPr>
              <a:t>The competition</a:t>
            </a:r>
          </a:p>
        </p:txBody>
      </p:sp>
      <p:sp>
        <p:nvSpPr>
          <p:cNvPr id="6" name="Text Placeholder 5"/>
          <p:cNvSpPr>
            <a:spLocks noGrp="1"/>
          </p:cNvSpPr>
          <p:nvPr>
            <p:ph type="body" sz="quarter" idx="14"/>
          </p:nvPr>
        </p:nvSpPr>
        <p:spPr>
          <a:xfrm>
            <a:off x="2498400" y="505060"/>
            <a:ext cx="2399277" cy="4107580"/>
          </a:xfrm>
        </p:spPr>
        <p:txBody>
          <a:bodyPr/>
          <a:lstStyle/>
          <a:p>
            <a:pPr lvl="0">
              <a:lnSpc>
                <a:spcPct val="101000"/>
              </a:lnSpc>
              <a:spcBef>
                <a:spcPct val="0"/>
              </a:spcBef>
            </a:pPr>
            <a:r>
              <a:rPr lang="en-GB" dirty="0">
                <a:solidFill>
                  <a:schemeClr val="tx2">
                    <a:lumMod val="60000"/>
                    <a:lumOff val="40000"/>
                  </a:schemeClr>
                </a:solidFill>
                <a:ea typeface="ＭＳ Ｐゴシック" pitchFamily="96" charset="-128"/>
              </a:rPr>
              <a:t>Last year we received more than 10,000 applications.</a:t>
            </a:r>
          </a:p>
          <a:p>
            <a:pPr lvl="0">
              <a:lnSpc>
                <a:spcPct val="101000"/>
              </a:lnSpc>
              <a:spcBef>
                <a:spcPct val="0"/>
              </a:spcBef>
            </a:pPr>
            <a:endParaRPr lang="en-GB" dirty="0">
              <a:solidFill>
                <a:schemeClr val="tx2">
                  <a:lumMod val="60000"/>
                  <a:lumOff val="40000"/>
                </a:schemeClr>
              </a:solidFill>
              <a:ea typeface="ＭＳ Ｐゴシック" pitchFamily="96" charset="-128"/>
            </a:endParaRPr>
          </a:p>
          <a:p>
            <a:pPr lvl="0">
              <a:lnSpc>
                <a:spcPct val="101000"/>
              </a:lnSpc>
              <a:spcBef>
                <a:spcPct val="0"/>
              </a:spcBef>
            </a:pPr>
            <a:r>
              <a:rPr lang="en-GB" dirty="0">
                <a:solidFill>
                  <a:schemeClr val="tx2">
                    <a:lumMod val="60000"/>
                    <a:lumOff val="40000"/>
                  </a:schemeClr>
                </a:solidFill>
                <a:ea typeface="ＭＳ Ｐゴシック" pitchFamily="96" charset="-128"/>
              </a:rPr>
              <a:t>We must fund just over 4,000 awards – 40%</a:t>
            </a:r>
          </a:p>
          <a:p>
            <a:pPr lvl="0">
              <a:lnSpc>
                <a:spcPct val="101000"/>
              </a:lnSpc>
              <a:spcBef>
                <a:spcPct val="0"/>
              </a:spcBef>
            </a:pPr>
            <a:endParaRPr lang="en-GB" dirty="0">
              <a:solidFill>
                <a:schemeClr val="tx2">
                  <a:lumMod val="60000"/>
                  <a:lumOff val="40000"/>
                </a:schemeClr>
              </a:solidFill>
              <a:ea typeface="ＭＳ Ｐゴシック" pitchFamily="96" charset="-128"/>
            </a:endParaRPr>
          </a:p>
          <a:p>
            <a:pPr lvl="0">
              <a:lnSpc>
                <a:spcPct val="101000"/>
              </a:lnSpc>
              <a:spcBef>
                <a:spcPct val="0"/>
              </a:spcBef>
            </a:pPr>
            <a:r>
              <a:rPr lang="en-GB" dirty="0">
                <a:solidFill>
                  <a:schemeClr val="tx2">
                    <a:lumMod val="60000"/>
                    <a:lumOff val="40000"/>
                  </a:schemeClr>
                </a:solidFill>
                <a:ea typeface="ＭＳ Ｐゴシック" pitchFamily="96" charset="-128"/>
              </a:rPr>
              <a:t>We will always receive more good applications than we can fund so advise you to consider other sources of funding whilst applying to us.</a:t>
            </a:r>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a:p>
            <a:endParaRPr lang="en-US" dirty="0"/>
          </a:p>
        </p:txBody>
      </p:sp>
      <p:sp>
        <p:nvSpPr>
          <p:cNvPr id="8" name="Text Placeholder 2"/>
          <p:cNvSpPr>
            <a:spLocks noGrp="1"/>
          </p:cNvSpPr>
          <p:nvPr>
            <p:ph type="body" sz="quarter" idx="11"/>
          </p:nvPr>
        </p:nvSpPr>
        <p:spPr>
          <a:xfrm>
            <a:off x="3687247" y="4847642"/>
            <a:ext cx="5096753" cy="208111"/>
          </a:xfrm>
        </p:spPr>
        <p:txBody>
          <a:bodyPr/>
          <a:lstStyle/>
          <a:p>
            <a:r>
              <a:rPr lang="en-GB" b="1" dirty="0"/>
              <a:t>Imbalance by </a:t>
            </a:r>
            <a:r>
              <a:rPr lang="en-GB" b="1" dirty="0" err="1"/>
              <a:t>Joli</a:t>
            </a:r>
            <a:r>
              <a:rPr lang="en-GB" b="1" dirty="0"/>
              <a:t> </a:t>
            </a:r>
            <a:r>
              <a:rPr lang="en-GB" b="1" dirty="0" err="1"/>
              <a:t>Vyann</a:t>
            </a:r>
            <a:endParaRPr lang="en-US" b="1" dirty="0">
              <a:latin typeface="Arial"/>
              <a:cs typeface="Arial"/>
            </a:endParaRPr>
          </a:p>
          <a:p>
            <a:r>
              <a:rPr lang="en-US" dirty="0">
                <a:latin typeface="Arial"/>
                <a:cs typeface="Arial"/>
              </a:rPr>
              <a:t>Photo © </a:t>
            </a:r>
            <a:r>
              <a:rPr lang="en-GB" dirty="0"/>
              <a:t> </a:t>
            </a:r>
            <a:r>
              <a:rPr lang="en-GB" b="1" dirty="0"/>
              <a:t>Moving Productions Photography</a:t>
            </a:r>
            <a:endParaRPr lang="en-US" b="1" dirty="0">
              <a:latin typeface="Arial"/>
              <a:cs typeface="Arial"/>
            </a:endParaRPr>
          </a:p>
        </p:txBody>
      </p:sp>
      <p:sp>
        <p:nvSpPr>
          <p:cNvPr id="4" name="Content Placeholder 3"/>
          <p:cNvSpPr>
            <a:spLocks noGrp="1"/>
          </p:cNvSpPr>
          <p:nvPr>
            <p:ph sz="quarter" idx="15"/>
          </p:nvPr>
        </p:nvSpPr>
        <p:spPr/>
        <p:txBody>
          <a:bodyPr/>
          <a:lstStyle/>
          <a:p>
            <a:endParaRPr lang="en-GB"/>
          </a:p>
        </p:txBody>
      </p:sp>
    </p:spTree>
    <p:extLst>
      <p:ext uri="{BB962C8B-B14F-4D97-AF65-F5344CB8AC3E}">
        <p14:creationId xmlns:p14="http://schemas.microsoft.com/office/powerpoint/2010/main" val="21198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solidFill>
              </a:rPr>
              <a:t>Who can apply?</a:t>
            </a:r>
          </a:p>
        </p:txBody>
      </p:sp>
      <p:sp>
        <p:nvSpPr>
          <p:cNvPr id="3" name="Text Placeholder 2"/>
          <p:cNvSpPr>
            <a:spLocks noGrp="1"/>
          </p:cNvSpPr>
          <p:nvPr>
            <p:ph type="body" sz="quarter" idx="14"/>
          </p:nvPr>
        </p:nvSpPr>
        <p:spPr/>
        <p:txBody>
          <a:bodyPr/>
          <a:lstStyle/>
          <a:p>
            <a:r>
              <a:rPr lang="en-GB" dirty="0">
                <a:solidFill>
                  <a:schemeClr val="accent1"/>
                </a:solidFill>
              </a:rPr>
              <a:t>arts organisations / </a:t>
            </a:r>
            <a:r>
              <a:rPr lang="en-GB" dirty="0">
                <a:solidFill>
                  <a:srgbClr val="00A4AF"/>
                </a:solidFill>
              </a:rPr>
              <a:t>artists</a:t>
            </a:r>
            <a:r>
              <a:rPr lang="en-GB" dirty="0"/>
              <a:t> </a:t>
            </a:r>
            <a:r>
              <a:rPr lang="en-GB" dirty="0">
                <a:solidFill>
                  <a:schemeClr val="accent1"/>
                </a:solidFill>
              </a:rPr>
              <a:t>/</a:t>
            </a:r>
            <a:r>
              <a:rPr lang="en-GB" dirty="0"/>
              <a:t> </a:t>
            </a:r>
            <a:r>
              <a:rPr lang="en-GB" dirty="0">
                <a:solidFill>
                  <a:schemeClr val="accent1"/>
                </a:solidFill>
              </a:rPr>
              <a:t>researchers / </a:t>
            </a:r>
            <a:r>
              <a:rPr lang="en-GB" dirty="0">
                <a:solidFill>
                  <a:srgbClr val="00A4AF"/>
                </a:solidFill>
              </a:rPr>
              <a:t>local authorities </a:t>
            </a:r>
            <a:r>
              <a:rPr lang="en-GB" dirty="0">
                <a:solidFill>
                  <a:schemeClr val="accent1"/>
                </a:solidFill>
              </a:rPr>
              <a:t>/ commissioners / </a:t>
            </a:r>
            <a:r>
              <a:rPr lang="en-GB" dirty="0">
                <a:solidFill>
                  <a:srgbClr val="00A4AF"/>
                </a:solidFill>
              </a:rPr>
              <a:t>festival</a:t>
            </a:r>
            <a:r>
              <a:rPr lang="en-GB" dirty="0">
                <a:solidFill>
                  <a:srgbClr val="C10077"/>
                </a:solidFill>
              </a:rPr>
              <a:t> </a:t>
            </a:r>
            <a:r>
              <a:rPr lang="en-GB" dirty="0">
                <a:solidFill>
                  <a:srgbClr val="00A4AF"/>
                </a:solidFill>
              </a:rPr>
              <a:t>writers</a:t>
            </a:r>
            <a:r>
              <a:rPr lang="en-GB" dirty="0">
                <a:solidFill>
                  <a:srgbClr val="C10077"/>
                </a:solidFill>
              </a:rPr>
              <a:t> </a:t>
            </a:r>
            <a:r>
              <a:rPr lang="en-GB" dirty="0">
                <a:solidFill>
                  <a:schemeClr val="accent1"/>
                </a:solidFill>
              </a:rPr>
              <a:t>/ musicians / </a:t>
            </a:r>
            <a:r>
              <a:rPr lang="en-GB" dirty="0">
                <a:solidFill>
                  <a:srgbClr val="00A4AF"/>
                </a:solidFill>
              </a:rPr>
              <a:t>museums</a:t>
            </a:r>
            <a:r>
              <a:rPr lang="en-GB" dirty="0"/>
              <a:t> </a:t>
            </a:r>
            <a:r>
              <a:rPr lang="en-GB" dirty="0">
                <a:solidFill>
                  <a:schemeClr val="accent1"/>
                </a:solidFill>
              </a:rPr>
              <a:t>/ libraries / </a:t>
            </a:r>
            <a:r>
              <a:rPr lang="en-GB" dirty="0">
                <a:solidFill>
                  <a:srgbClr val="00A4AF"/>
                </a:solidFill>
              </a:rPr>
              <a:t>performers</a:t>
            </a:r>
            <a:r>
              <a:rPr lang="en-GB" dirty="0"/>
              <a:t> </a:t>
            </a:r>
            <a:r>
              <a:rPr lang="en-GB" dirty="0">
                <a:solidFill>
                  <a:schemeClr val="accent1"/>
                </a:solidFill>
              </a:rPr>
              <a:t>/</a:t>
            </a:r>
            <a:r>
              <a:rPr lang="en-GB" dirty="0"/>
              <a:t> </a:t>
            </a:r>
            <a:r>
              <a:rPr lang="en-GB" dirty="0">
                <a:solidFill>
                  <a:schemeClr val="accent1"/>
                </a:solidFill>
              </a:rPr>
              <a:t>directors/ </a:t>
            </a:r>
            <a:r>
              <a:rPr lang="en-GB" dirty="0">
                <a:solidFill>
                  <a:srgbClr val="00A4AF"/>
                </a:solidFill>
              </a:rPr>
              <a:t>promoters</a:t>
            </a:r>
            <a:r>
              <a:rPr lang="en-GB" dirty="0">
                <a:solidFill>
                  <a:srgbClr val="C10077"/>
                </a:solidFill>
              </a:rPr>
              <a:t> </a:t>
            </a:r>
            <a:r>
              <a:rPr lang="en-GB" dirty="0"/>
              <a:t> </a:t>
            </a:r>
            <a:r>
              <a:rPr lang="en-GB" dirty="0">
                <a:solidFill>
                  <a:schemeClr val="accent1"/>
                </a:solidFill>
              </a:rPr>
              <a:t>presenters /  </a:t>
            </a:r>
            <a:r>
              <a:rPr lang="en-GB" dirty="0">
                <a:solidFill>
                  <a:srgbClr val="00A4AF"/>
                </a:solidFill>
              </a:rPr>
              <a:t>curators</a:t>
            </a:r>
            <a:r>
              <a:rPr lang="en-GB" dirty="0"/>
              <a:t> </a:t>
            </a:r>
            <a:r>
              <a:rPr lang="en-GB" dirty="0">
                <a:solidFill>
                  <a:schemeClr val="accent1"/>
                </a:solidFill>
              </a:rPr>
              <a:t>/ designer makers / </a:t>
            </a:r>
            <a:r>
              <a:rPr lang="en-GB" dirty="0">
                <a:solidFill>
                  <a:srgbClr val="00A4AF"/>
                </a:solidFill>
              </a:rPr>
              <a:t>producers</a:t>
            </a:r>
            <a:r>
              <a:rPr lang="en-GB" dirty="0"/>
              <a:t> </a:t>
            </a:r>
            <a:r>
              <a:rPr lang="en-GB" dirty="0">
                <a:solidFill>
                  <a:schemeClr val="accent1"/>
                </a:solidFill>
              </a:rPr>
              <a:t>/</a:t>
            </a:r>
            <a:r>
              <a:rPr lang="en-GB" dirty="0"/>
              <a:t> </a:t>
            </a:r>
            <a:r>
              <a:rPr lang="en-GB" dirty="0">
                <a:solidFill>
                  <a:schemeClr val="accent1"/>
                </a:solidFill>
              </a:rPr>
              <a:t>universities / </a:t>
            </a:r>
            <a:r>
              <a:rPr lang="en-GB" dirty="0">
                <a:solidFill>
                  <a:srgbClr val="00A4AF"/>
                </a:solidFill>
              </a:rPr>
              <a:t>voluntary groups consortiums of schools </a:t>
            </a:r>
            <a:r>
              <a:rPr lang="en-GB" dirty="0">
                <a:solidFill>
                  <a:schemeClr val="accent1"/>
                </a:solidFill>
              </a:rPr>
              <a:t>/</a:t>
            </a:r>
            <a:r>
              <a:rPr lang="en-GB" dirty="0"/>
              <a:t> </a:t>
            </a:r>
            <a:r>
              <a:rPr lang="en-GB" dirty="0">
                <a:solidFill>
                  <a:schemeClr val="accent1"/>
                </a:solidFill>
              </a:rPr>
              <a:t>choreographers / </a:t>
            </a:r>
            <a:r>
              <a:rPr lang="en-GB" dirty="0">
                <a:solidFill>
                  <a:srgbClr val="00A4AF"/>
                </a:solidFill>
              </a:rPr>
              <a:t>community</a:t>
            </a:r>
            <a:r>
              <a:rPr lang="en-GB" dirty="0">
                <a:solidFill>
                  <a:srgbClr val="C10077"/>
                </a:solidFill>
              </a:rPr>
              <a:t> </a:t>
            </a:r>
            <a:r>
              <a:rPr lang="en-GB" dirty="0">
                <a:solidFill>
                  <a:srgbClr val="00A4AF"/>
                </a:solidFill>
              </a:rPr>
              <a:t>groups</a:t>
            </a:r>
            <a:r>
              <a:rPr lang="en-GB" dirty="0">
                <a:solidFill>
                  <a:srgbClr val="C10077"/>
                </a:solidFill>
              </a:rPr>
              <a:t> </a:t>
            </a:r>
            <a:r>
              <a:rPr lang="en-GB" dirty="0">
                <a:solidFill>
                  <a:schemeClr val="accent1"/>
                </a:solidFill>
              </a:rPr>
              <a:t>/</a:t>
            </a:r>
            <a:r>
              <a:rPr lang="en-GB" dirty="0"/>
              <a:t> </a:t>
            </a:r>
            <a:r>
              <a:rPr lang="en-GB" dirty="0">
                <a:solidFill>
                  <a:schemeClr val="accent1"/>
                </a:solidFill>
              </a:rPr>
              <a:t>composers / </a:t>
            </a:r>
            <a:r>
              <a:rPr lang="en-GB" dirty="0">
                <a:solidFill>
                  <a:srgbClr val="00A4AF"/>
                </a:solidFill>
              </a:rPr>
              <a:t>experimental artists</a:t>
            </a:r>
            <a:endParaRPr lang="en-US" dirty="0">
              <a:solidFill>
                <a:srgbClr val="00A4AF"/>
              </a:solidFill>
            </a:endParaRPr>
          </a:p>
        </p:txBody>
      </p:sp>
      <p:sp>
        <p:nvSpPr>
          <p:cNvPr id="5" name="Text Placeholder 4"/>
          <p:cNvSpPr>
            <a:spLocks noGrp="1"/>
          </p:cNvSpPr>
          <p:nvPr>
            <p:ph type="body" sz="quarter" idx="12"/>
          </p:nvPr>
        </p:nvSpPr>
        <p:spPr/>
        <p:txBody>
          <a:bodyPr/>
          <a:lstStyle/>
          <a:p>
            <a:r>
              <a:rPr lang="en-US" dirty="0"/>
              <a:t>	</a:t>
            </a:r>
            <a:r>
              <a:rPr lang="en-US" i="1" dirty="0"/>
              <a:t>#</a:t>
            </a:r>
            <a:r>
              <a:rPr lang="en-US" i="1" dirty="0" err="1"/>
              <a:t>culturematters</a:t>
            </a:r>
            <a:endParaRPr lang="en-US" i="1" dirty="0"/>
          </a:p>
          <a:p>
            <a:endParaRPr lang="en-US" dirty="0"/>
          </a:p>
        </p:txBody>
      </p:sp>
      <p:sp>
        <p:nvSpPr>
          <p:cNvPr id="7" name="Text Placeholder 6"/>
          <p:cNvSpPr>
            <a:spLocks noGrp="1"/>
          </p:cNvSpPr>
          <p:nvPr>
            <p:ph type="body" sz="quarter" idx="11"/>
          </p:nvPr>
        </p:nvSpPr>
        <p:spPr/>
        <p:txBody>
          <a:bodyPr/>
          <a:lstStyle/>
          <a:p>
            <a:r>
              <a:rPr lang="en-GB" b="1" dirty="0"/>
              <a:t>Farnham </a:t>
            </a:r>
            <a:r>
              <a:rPr lang="en-GB" b="1" dirty="0" err="1"/>
              <a:t>Maltings</a:t>
            </a:r>
            <a:r>
              <a:rPr lang="en-GB" b="1" dirty="0"/>
              <a:t>: Antarctica by Little Bulb Theatre, produced by Farnham </a:t>
            </a:r>
            <a:r>
              <a:rPr lang="en-GB" b="1" dirty="0" err="1"/>
              <a:t>Maltings</a:t>
            </a:r>
            <a:r>
              <a:rPr lang="en-US" b="1" dirty="0">
                <a:latin typeface="Arial"/>
                <a:cs typeface="Arial"/>
              </a:rPr>
              <a:t>' </a:t>
            </a:r>
          </a:p>
          <a:p>
            <a:r>
              <a:rPr lang="en-US" dirty="0">
                <a:latin typeface="Arial"/>
                <a:cs typeface="Arial"/>
              </a:rPr>
              <a:t>Photo © </a:t>
            </a:r>
            <a:r>
              <a:rPr lang="en-US" b="1" dirty="0">
                <a:latin typeface="Arial"/>
                <a:cs typeface="Arial"/>
              </a:rPr>
              <a:t>Paul Blackmore</a:t>
            </a:r>
          </a:p>
        </p:txBody>
      </p:sp>
      <p:sp>
        <p:nvSpPr>
          <p:cNvPr id="4" name="Picture Placeholder 3"/>
          <p:cNvSpPr>
            <a:spLocks noGrp="1"/>
          </p:cNvSpPr>
          <p:nvPr>
            <p:ph type="pic" sz="quarter" idx="16"/>
          </p:nvPr>
        </p:nvSpPr>
        <p:spPr/>
      </p:sp>
    </p:spTree>
    <p:extLst>
      <p:ext uri="{BB962C8B-B14F-4D97-AF65-F5344CB8AC3E}">
        <p14:creationId xmlns:p14="http://schemas.microsoft.com/office/powerpoint/2010/main" val="15313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kind of activity do we fund?</a:t>
            </a:r>
          </a:p>
        </p:txBody>
      </p:sp>
      <p:sp>
        <p:nvSpPr>
          <p:cNvPr id="3" name="Text Placeholder 2"/>
          <p:cNvSpPr>
            <a:spLocks noGrp="1"/>
          </p:cNvSpPr>
          <p:nvPr>
            <p:ph type="body" sz="quarter" idx="14"/>
          </p:nvPr>
        </p:nvSpPr>
        <p:spPr/>
        <p:txBody>
          <a:bodyPr/>
          <a:lstStyle/>
          <a:p>
            <a:r>
              <a:rPr lang="en-GB" dirty="0"/>
              <a:t>productions / </a:t>
            </a:r>
            <a:r>
              <a:rPr lang="en-GB" dirty="0">
                <a:solidFill>
                  <a:srgbClr val="00A4AF"/>
                </a:solidFill>
              </a:rPr>
              <a:t>exhibitions</a:t>
            </a:r>
            <a:r>
              <a:rPr lang="en-GB" dirty="0"/>
              <a:t> / participatory projects / </a:t>
            </a:r>
            <a:r>
              <a:rPr lang="en-GB" dirty="0">
                <a:solidFill>
                  <a:srgbClr val="00A4AF"/>
                </a:solidFill>
              </a:rPr>
              <a:t>events</a:t>
            </a:r>
            <a:r>
              <a:rPr lang="en-GB" dirty="0"/>
              <a:t> / festivals / </a:t>
            </a:r>
            <a:r>
              <a:rPr lang="en-GB" dirty="0">
                <a:solidFill>
                  <a:srgbClr val="00A4AF"/>
                </a:solidFill>
              </a:rPr>
              <a:t>carnivals</a:t>
            </a:r>
            <a:r>
              <a:rPr lang="en-GB" dirty="0"/>
              <a:t> / workshops / </a:t>
            </a:r>
            <a:r>
              <a:rPr lang="en-GB" dirty="0">
                <a:solidFill>
                  <a:srgbClr val="00A4AF"/>
                </a:solidFill>
              </a:rPr>
              <a:t>digital projects </a:t>
            </a:r>
            <a:r>
              <a:rPr lang="en-GB" dirty="0"/>
              <a:t>/ artistic research and development / </a:t>
            </a:r>
            <a:r>
              <a:rPr lang="en-GB" dirty="0">
                <a:solidFill>
                  <a:srgbClr val="00A4AF"/>
                </a:solidFill>
              </a:rPr>
              <a:t>commissions</a:t>
            </a:r>
            <a:r>
              <a:rPr lang="en-GB" dirty="0"/>
              <a:t> / participation / </a:t>
            </a:r>
            <a:r>
              <a:rPr lang="en-GB" dirty="0">
                <a:solidFill>
                  <a:srgbClr val="00A4AF"/>
                </a:solidFill>
              </a:rPr>
              <a:t>asset purchase </a:t>
            </a:r>
            <a:r>
              <a:rPr lang="en-GB" dirty="0"/>
              <a:t>/ building renovation / </a:t>
            </a:r>
            <a:r>
              <a:rPr lang="en-GB" dirty="0">
                <a:solidFill>
                  <a:srgbClr val="00A4AF"/>
                </a:solidFill>
              </a:rPr>
              <a:t>making work</a:t>
            </a:r>
            <a:r>
              <a:rPr lang="en-GB" dirty="0"/>
              <a:t> / touring / </a:t>
            </a:r>
            <a:r>
              <a:rPr lang="en-GB" dirty="0">
                <a:solidFill>
                  <a:srgbClr val="00A4AF"/>
                </a:solidFill>
              </a:rPr>
              <a:t>residencies</a:t>
            </a:r>
            <a:r>
              <a:rPr lang="en-GB" dirty="0"/>
              <a:t> / professional development / </a:t>
            </a:r>
            <a:r>
              <a:rPr lang="en-GB" dirty="0">
                <a:solidFill>
                  <a:srgbClr val="00A4AF"/>
                </a:solidFill>
              </a:rPr>
              <a:t>international partnerships </a:t>
            </a:r>
            <a:r>
              <a:rPr lang="en-GB" dirty="0"/>
              <a:t>/ organisation and business development / </a:t>
            </a:r>
            <a:r>
              <a:rPr lang="en-GB" dirty="0">
                <a:solidFill>
                  <a:srgbClr val="00A4AF"/>
                </a:solidFill>
              </a:rPr>
              <a:t>audience development </a:t>
            </a:r>
            <a:r>
              <a:rPr lang="en-GB" dirty="0"/>
              <a:t>/ consortium building</a:t>
            </a:r>
          </a:p>
          <a:p>
            <a:endParaRPr lang="en-US" dirty="0"/>
          </a:p>
        </p:txBody>
      </p:sp>
      <p:sp>
        <p:nvSpPr>
          <p:cNvPr id="5" name="Text Placeholder 4"/>
          <p:cNvSpPr>
            <a:spLocks noGrp="1"/>
          </p:cNvSpPr>
          <p:nvPr>
            <p:ph type="body" sz="quarter" idx="11"/>
          </p:nvPr>
        </p:nvSpPr>
        <p:spPr/>
        <p:txBody>
          <a:bodyPr/>
          <a:lstStyle/>
          <a:p>
            <a:r>
              <a:rPr lang="en-US" b="1" dirty="0">
                <a:latin typeface="Arial"/>
                <a:cs typeface="Arial"/>
              </a:rPr>
              <a:t>Theatre Alibi - Mucky Pup </a:t>
            </a:r>
          </a:p>
          <a:p>
            <a:r>
              <a:rPr lang="en-US" dirty="0">
                <a:latin typeface="Arial"/>
                <a:cs typeface="Arial"/>
              </a:rPr>
              <a:t>Photo © </a:t>
            </a:r>
            <a:r>
              <a:rPr lang="en-US" b="1" dirty="0">
                <a:latin typeface="Arial"/>
                <a:cs typeface="Arial"/>
              </a:rPr>
              <a:t>Steve Tanner</a:t>
            </a:r>
          </a:p>
        </p:txBody>
      </p:sp>
      <p:sp>
        <p:nvSpPr>
          <p:cNvPr id="6" name="Text Placeholder 5"/>
          <p:cNvSpPr>
            <a:spLocks noGrp="1"/>
          </p:cNvSpPr>
          <p:nvPr>
            <p:ph type="body" sz="quarter" idx="12"/>
          </p:nvPr>
        </p:nvSpPr>
        <p:spPr/>
        <p:txBody>
          <a:bodyPr/>
          <a:lstStyle/>
          <a:p>
            <a:r>
              <a:rPr lang="en-US" dirty="0"/>
              <a:t>	</a:t>
            </a:r>
            <a:r>
              <a:rPr lang="en-US" i="1" dirty="0"/>
              <a:t>#</a:t>
            </a:r>
            <a:r>
              <a:rPr lang="en-US" i="1" dirty="0" err="1"/>
              <a:t>culturematters</a:t>
            </a:r>
            <a:endParaRPr lang="en-US" i="1" dirty="0"/>
          </a:p>
          <a:p>
            <a:endParaRPr lang="en-US" dirty="0"/>
          </a:p>
        </p:txBody>
      </p:sp>
      <p:cxnSp>
        <p:nvCxnSpPr>
          <p:cNvPr id="10" name="Straight Connector 9"/>
          <p:cNvCxnSpPr/>
          <p:nvPr/>
        </p:nvCxnSpPr>
        <p:spPr>
          <a:xfrm>
            <a:off x="360000" y="4788000"/>
            <a:ext cx="842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98400" y="360000"/>
            <a:ext cx="628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57874" y="4762861"/>
            <a:ext cx="3000526" cy="330860"/>
          </a:xfrm>
          <a:prstGeom prst="rect">
            <a:avLst/>
          </a:prstGeom>
          <a:noFill/>
        </p:spPr>
        <p:txBody>
          <a:bodyPr wrap="square" rtlCol="0">
            <a:spAutoFit/>
          </a:bodyPr>
          <a:lstStyle/>
          <a:p>
            <a:r>
              <a:rPr lang="en-GB" sz="750" b="1" dirty="0">
                <a:solidFill>
                  <a:schemeClr val="bg2"/>
                </a:solidFill>
              </a:rPr>
              <a:t>Napoleon Maddox performing at Turner Sims Southampton</a:t>
            </a:r>
          </a:p>
          <a:p>
            <a:r>
              <a:rPr lang="en-US" sz="750" dirty="0">
                <a:solidFill>
                  <a:schemeClr val="bg2"/>
                </a:solidFill>
              </a:rPr>
              <a:t>Photo</a:t>
            </a:r>
            <a:r>
              <a:rPr lang="en-US" sz="750" b="1" dirty="0">
                <a:solidFill>
                  <a:schemeClr val="bg2"/>
                </a:solidFill>
              </a:rPr>
              <a:t> © </a:t>
            </a:r>
            <a:r>
              <a:rPr lang="en-GB" sz="750" b="1" dirty="0">
                <a:solidFill>
                  <a:schemeClr val="bg2"/>
                </a:solidFill>
              </a:rPr>
              <a:t>Gerry Walden for Turner Sims Southampton</a:t>
            </a:r>
          </a:p>
        </p:txBody>
      </p:sp>
      <p:sp>
        <p:nvSpPr>
          <p:cNvPr id="7" name="Picture Placeholder 6"/>
          <p:cNvSpPr>
            <a:spLocks noGrp="1"/>
          </p:cNvSpPr>
          <p:nvPr>
            <p:ph type="pic" sz="quarter" idx="13"/>
          </p:nvPr>
        </p:nvSpPr>
        <p:spPr/>
      </p:sp>
      <p:sp>
        <p:nvSpPr>
          <p:cNvPr id="8" name="Picture Placeholder 7"/>
          <p:cNvSpPr>
            <a:spLocks noGrp="1"/>
          </p:cNvSpPr>
          <p:nvPr>
            <p:ph type="pic" sz="quarter" idx="16"/>
          </p:nvPr>
        </p:nvSpPr>
        <p:spPr/>
      </p:sp>
    </p:spTree>
    <p:extLst>
      <p:ext uri="{BB962C8B-B14F-4D97-AF65-F5344CB8AC3E}">
        <p14:creationId xmlns:p14="http://schemas.microsoft.com/office/powerpoint/2010/main" val="52144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kind of activity do we not fund?</a:t>
            </a:r>
          </a:p>
        </p:txBody>
      </p:sp>
      <p:sp>
        <p:nvSpPr>
          <p:cNvPr id="9" name="Text Placeholder 8"/>
          <p:cNvSpPr>
            <a:spLocks noGrp="1"/>
          </p:cNvSpPr>
          <p:nvPr>
            <p:ph type="body" sz="quarter" idx="14"/>
          </p:nvPr>
        </p:nvSpPr>
        <p:spPr>
          <a:xfrm>
            <a:off x="2498400" y="505060"/>
            <a:ext cx="6276082" cy="4107580"/>
          </a:xfrm>
        </p:spPr>
        <p:txBody>
          <a:bodyPr/>
          <a:lstStyle/>
          <a:p>
            <a:pPr lvl="1">
              <a:spcAft>
                <a:spcPct val="30000"/>
              </a:spcAft>
            </a:pPr>
            <a:r>
              <a:rPr lang="en-GB" sz="1400" dirty="0">
                <a:cs typeface="Times New Roman" pitchFamily="18" charset="0"/>
              </a:rPr>
              <a:t>Activities that are not arts-related</a:t>
            </a:r>
            <a:r>
              <a:rPr lang="en-GB" sz="1400" dirty="0"/>
              <a:t> </a:t>
            </a:r>
          </a:p>
          <a:p>
            <a:pPr lvl="1">
              <a:spcAft>
                <a:spcPct val="30000"/>
              </a:spcAft>
            </a:pPr>
            <a:r>
              <a:rPr lang="en-GB" sz="1400" dirty="0">
                <a:cs typeface="Times New Roman" pitchFamily="18" charset="0"/>
              </a:rPr>
              <a:t>Activities that provide no potential benefit to the public, either in the short or long term</a:t>
            </a:r>
            <a:endParaRPr lang="en-GB" sz="1400" dirty="0"/>
          </a:p>
          <a:p>
            <a:pPr lvl="1">
              <a:spcAft>
                <a:spcPct val="30000"/>
              </a:spcAft>
            </a:pPr>
            <a:r>
              <a:rPr lang="en-GB" sz="1400" dirty="0"/>
              <a:t>Students towards their course of study</a:t>
            </a:r>
          </a:p>
          <a:p>
            <a:pPr lvl="1">
              <a:spcAft>
                <a:spcPct val="30000"/>
              </a:spcAft>
            </a:pPr>
            <a:r>
              <a:rPr lang="en-GB" sz="1400" dirty="0"/>
              <a:t>Educational establishments towards curriculum activity</a:t>
            </a:r>
            <a:endParaRPr lang="en-GB" sz="1400" dirty="0">
              <a:cs typeface="Times New Roman" pitchFamily="18" charset="0"/>
            </a:endParaRPr>
          </a:p>
          <a:p>
            <a:pPr lvl="1"/>
            <a:r>
              <a:rPr lang="en-GB" sz="1400" dirty="0">
                <a:cs typeface="Times New Roman" pitchFamily="18" charset="0"/>
              </a:rPr>
              <a:t>Retrospective activities, including buying goods or services, which take place or start before we would be able to decide on the application</a:t>
            </a:r>
            <a:r>
              <a:rPr lang="en-GB" sz="1400" dirty="0"/>
              <a:t> </a:t>
            </a:r>
          </a:p>
          <a:p>
            <a:pPr lvl="1"/>
            <a:r>
              <a:rPr lang="en-GB" sz="1400" dirty="0">
                <a:cs typeface="Times New Roman" pitchFamily="18" charset="0"/>
              </a:rPr>
              <a:t>General running costs and overheads that are paid for by other income, including applicants own funds</a:t>
            </a:r>
          </a:p>
          <a:p>
            <a:pPr lvl="1">
              <a:spcAft>
                <a:spcPct val="30000"/>
              </a:spcAft>
            </a:pPr>
            <a:r>
              <a:rPr lang="en-GB" sz="1400" dirty="0" err="1">
                <a:cs typeface="Times New Roman" pitchFamily="18" charset="0"/>
              </a:rPr>
              <a:t>Secondhand</a:t>
            </a:r>
            <a:r>
              <a:rPr lang="en-GB" sz="1400" dirty="0">
                <a:cs typeface="Times New Roman" pitchFamily="18" charset="0"/>
              </a:rPr>
              <a:t> equipment (apart from certain musical instruments and specialist equipment)</a:t>
            </a:r>
            <a:r>
              <a:rPr lang="en-GB" sz="1400" dirty="0"/>
              <a:t> </a:t>
            </a:r>
          </a:p>
          <a:p>
            <a:pPr lvl="1">
              <a:spcAft>
                <a:spcPct val="30000"/>
              </a:spcAft>
            </a:pPr>
            <a:r>
              <a:rPr lang="en-GB" sz="1400" dirty="0">
                <a:cs typeface="Times New Roman" pitchFamily="18" charset="0"/>
              </a:rPr>
              <a:t>Activities or events mainly taking place outside England (some exceptions)</a:t>
            </a:r>
            <a:endParaRPr lang="en-GB" sz="1400" dirty="0"/>
          </a:p>
          <a:p>
            <a:pPr lvl="1"/>
            <a:r>
              <a:rPr lang="en-GB" sz="1400" dirty="0">
                <a:cs typeface="Times New Roman" pitchFamily="18" charset="0"/>
              </a:rPr>
              <a:t>Film or video production, training or assets unless it is in support of artists’ work in the moving image </a:t>
            </a:r>
            <a:endParaRPr lang="en-GB" sz="1400" dirty="0"/>
          </a:p>
          <a:p>
            <a:pPr lvl="1">
              <a:spcAft>
                <a:spcPct val="30000"/>
              </a:spcAft>
            </a:pPr>
            <a:endParaRPr lang="en-GB" dirty="0"/>
          </a:p>
          <a:p>
            <a:endParaRPr lang="en-US" dirty="0"/>
          </a:p>
        </p:txBody>
      </p:sp>
      <p:sp>
        <p:nvSpPr>
          <p:cNvPr id="3" name="Text Placeholder 2"/>
          <p:cNvSpPr>
            <a:spLocks noGrp="1"/>
          </p:cNvSpPr>
          <p:nvPr>
            <p:ph type="body" sz="quarter" idx="12"/>
          </p:nvPr>
        </p:nvSpPr>
        <p:spPr/>
        <p:txBody>
          <a:bodyPr/>
          <a:lstStyle/>
          <a:p>
            <a:r>
              <a:rPr lang="en-US" dirty="0"/>
              <a:t>	</a:t>
            </a:r>
            <a:r>
              <a:rPr lang="en-US" i="1" dirty="0"/>
              <a:t>#</a:t>
            </a:r>
            <a:r>
              <a:rPr lang="en-US" i="1" dirty="0" err="1"/>
              <a:t>culturematters</a:t>
            </a:r>
            <a:endParaRPr lang="en-US" i="1" dirty="0"/>
          </a:p>
        </p:txBody>
      </p:sp>
    </p:spTree>
    <p:extLst>
      <p:ext uri="{BB962C8B-B14F-4D97-AF65-F5344CB8AC3E}">
        <p14:creationId xmlns:p14="http://schemas.microsoft.com/office/powerpoint/2010/main" val="338398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E-Powerpoint_Template">
  <a:themeElements>
    <a:clrScheme name="ACE2015">
      <a:dk1>
        <a:srgbClr val="000000"/>
      </a:dk1>
      <a:lt1>
        <a:srgbClr val="FFFFFF"/>
      </a:lt1>
      <a:dk2>
        <a:srgbClr val="6D6E71"/>
      </a:dk2>
      <a:lt2>
        <a:srgbClr val="A7A9AC"/>
      </a:lt2>
      <a:accent1>
        <a:srgbClr val="3D287C"/>
      </a:accent1>
      <a:accent2>
        <a:srgbClr val="00A4AF"/>
      </a:accent2>
      <a:accent3>
        <a:srgbClr val="96B721"/>
      </a:accent3>
      <a:accent4>
        <a:srgbClr val="0072B4"/>
      </a:accent4>
      <a:accent5>
        <a:srgbClr val="F2665E"/>
      </a:accent5>
      <a:accent6>
        <a:srgbClr val="96B747"/>
      </a:accent6>
      <a:hlink>
        <a:srgbClr val="0563C1"/>
      </a:hlink>
      <a:folHlink>
        <a:srgbClr val="954F72"/>
      </a:folHlink>
    </a:clrScheme>
    <a:fontScheme name="ACE2015">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E-2015.potx" id="{403C67A8-EA1B-D247-8702-9BB94FE18921}" vid="{BF74C11B-46B4-324F-92CD-17F1B72A37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ACE-Powerpoint_Template</Template>
  <TotalTime>25982</TotalTime>
  <Words>3286</Words>
  <Application>Microsoft Office PowerPoint</Application>
  <PresentationFormat>On-screen Show (16:9)</PresentationFormat>
  <Paragraphs>338</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ACE-Powerpoint_Template</vt:lpstr>
      <vt:lpstr>Grants for the arts funding seminar</vt:lpstr>
      <vt:lpstr>Arts Council England</vt:lpstr>
      <vt:lpstr>Our funding portfolio</vt:lpstr>
      <vt:lpstr>What is Grants for the arts?</vt:lpstr>
      <vt:lpstr>Background</vt:lpstr>
      <vt:lpstr>The competition</vt:lpstr>
      <vt:lpstr>Who can apply?</vt:lpstr>
      <vt:lpstr>What kind of activity do we fund?</vt:lpstr>
      <vt:lpstr>What kind of activity do we not fund?</vt:lpstr>
      <vt:lpstr>Read the guidance</vt:lpstr>
      <vt:lpstr>The application form</vt:lpstr>
      <vt:lpstr>Artistic Quality</vt:lpstr>
      <vt:lpstr>Public engagement</vt:lpstr>
      <vt:lpstr>What is public engagement?</vt:lpstr>
      <vt:lpstr>Finance</vt:lpstr>
      <vt:lpstr>Management</vt:lpstr>
      <vt:lpstr>Evaluation – why is it needed?</vt:lpstr>
      <vt:lpstr>What informs our decision meeting?</vt:lpstr>
      <vt:lpstr>If you are unsuccessful</vt:lpstr>
      <vt:lpstr>If you are successful</vt:lpstr>
      <vt:lpstr>Arts Council National Lottery Project Grants</vt:lpstr>
      <vt:lpstr>Changes</vt:lpstr>
      <vt:lpstr>Development Funds</vt:lpstr>
    </vt:vector>
  </TitlesOfParts>
  <Company>Arts Council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for the arts funding seminar</dc:title>
  <dc:creator>Arts Council England</dc:creator>
  <cp:lastModifiedBy>Carol Hussey</cp:lastModifiedBy>
  <cp:revision>75</cp:revision>
  <cp:lastPrinted>2016-09-08T10:22:03Z</cp:lastPrinted>
  <dcterms:created xsi:type="dcterms:W3CDTF">2015-12-04T14:32:42Z</dcterms:created>
  <dcterms:modified xsi:type="dcterms:W3CDTF">2018-02-21T14:12:25Z</dcterms:modified>
</cp:coreProperties>
</file>