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23" r:id="rId2"/>
    <p:sldId id="291" r:id="rId3"/>
    <p:sldId id="375" r:id="rId4"/>
    <p:sldId id="288" r:id="rId5"/>
    <p:sldId id="330" r:id="rId6"/>
    <p:sldId id="372" r:id="rId7"/>
    <p:sldId id="322" r:id="rId8"/>
    <p:sldId id="327" r:id="rId9"/>
    <p:sldId id="369" r:id="rId10"/>
    <p:sldId id="292" r:id="rId11"/>
    <p:sldId id="365" r:id="rId12"/>
    <p:sldId id="366" r:id="rId13"/>
    <p:sldId id="367" r:id="rId14"/>
    <p:sldId id="368" r:id="rId15"/>
    <p:sldId id="302" r:id="rId16"/>
    <p:sldId id="303" r:id="rId17"/>
    <p:sldId id="304" r:id="rId18"/>
    <p:sldId id="305" r:id="rId19"/>
    <p:sldId id="306" r:id="rId20"/>
    <p:sldId id="307" r:id="rId21"/>
    <p:sldId id="345" r:id="rId22"/>
    <p:sldId id="346" r:id="rId23"/>
    <p:sldId id="347" r:id="rId24"/>
    <p:sldId id="348" r:id="rId25"/>
    <p:sldId id="349" r:id="rId26"/>
    <p:sldId id="350" r:id="rId27"/>
    <p:sldId id="359" r:id="rId28"/>
    <p:sldId id="351" r:id="rId29"/>
    <p:sldId id="326" r:id="rId30"/>
    <p:sldId id="370" r:id="rId31"/>
    <p:sldId id="316" r:id="rId32"/>
    <p:sldId id="317" r:id="rId33"/>
    <p:sldId id="371" r:id="rId34"/>
    <p:sldId id="319" r:id="rId35"/>
    <p:sldId id="308" r:id="rId36"/>
    <p:sldId id="309" r:id="rId37"/>
    <p:sldId id="310" r:id="rId38"/>
    <p:sldId id="311" r:id="rId39"/>
    <p:sldId id="331" r:id="rId40"/>
    <p:sldId id="332" r:id="rId41"/>
    <p:sldId id="333" r:id="rId42"/>
    <p:sldId id="334" r:id="rId43"/>
    <p:sldId id="335" r:id="rId44"/>
    <p:sldId id="336" r:id="rId45"/>
    <p:sldId id="337" r:id="rId46"/>
    <p:sldId id="339" r:id="rId47"/>
    <p:sldId id="340" r:id="rId48"/>
    <p:sldId id="341" r:id="rId49"/>
    <p:sldId id="286" r:id="rId50"/>
    <p:sldId id="358" r:id="rId51"/>
    <p:sldId id="355" r:id="rId52"/>
    <p:sldId id="320" r:id="rId53"/>
    <p:sldId id="356" r:id="rId54"/>
    <p:sldId id="321" r:id="rId55"/>
    <p:sldId id="343" r:id="rId56"/>
    <p:sldId id="344" r:id="rId57"/>
    <p:sldId id="342" r:id="rId58"/>
    <p:sldId id="313" r:id="rId59"/>
    <p:sldId id="312" r:id="rId60"/>
    <p:sldId id="376" r:id="rId61"/>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kovic, Ivan" initials="PI"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8ED5"/>
    <a:srgbClr val="FF33CC"/>
    <a:srgbClr val="CC0000"/>
    <a:srgbClr val="438187"/>
    <a:srgbClr val="3A5696"/>
    <a:srgbClr val="EA0000"/>
    <a:srgbClr val="000066"/>
    <a:srgbClr val="B5C7AB"/>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47" autoAdjust="0"/>
  </p:normalViewPr>
  <p:slideViewPr>
    <p:cSldViewPr>
      <p:cViewPr varScale="1">
        <p:scale>
          <a:sx n="88" d="100"/>
          <a:sy n="88" d="100"/>
        </p:scale>
        <p:origin x="-2002" y="-77"/>
      </p:cViewPr>
      <p:guideLst>
        <p:guide orient="horz" pos="2160"/>
        <p:guide pos="2880"/>
      </p:guideLst>
    </p:cSldViewPr>
  </p:slideViewPr>
  <p:outlineViewPr>
    <p:cViewPr>
      <p:scale>
        <a:sx n="33" d="100"/>
        <a:sy n="33" d="100"/>
      </p:scale>
      <p:origin x="0" y="-2064"/>
    </p:cViewPr>
  </p:outlineViewPr>
  <p:notesTextViewPr>
    <p:cViewPr>
      <p:scale>
        <a:sx n="3" d="2"/>
        <a:sy n="3" d="2"/>
      </p:scale>
      <p:origin x="0" y="0"/>
    </p:cViewPr>
  </p:notesTextViewPr>
  <p:sorterViewPr>
    <p:cViewPr varScale="1">
      <p:scale>
        <a:sx n="1" d="1"/>
        <a:sy n="1" d="1"/>
      </p:scale>
      <p:origin x="0" y="115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barChart>
        <c:barDir val="bar"/>
        <c:grouping val="percentStacked"/>
        <c:varyColors val="0"/>
        <c:ser>
          <c:idx val="0"/>
          <c:order val="0"/>
          <c:tx>
            <c:strRef>
              <c:f>Sheet1!$A$2</c:f>
              <c:strCache>
                <c:ptCount val="1"/>
                <c:pt idx="0">
                  <c:v>0-15</c:v>
                </c:pt>
              </c:strCache>
            </c:strRef>
          </c:tx>
          <c:spPr>
            <a:solidFill>
              <a:srgbClr val="CC0000"/>
            </a:solidFill>
          </c:spPr>
          <c:invertIfNegative val="0"/>
          <c:cat>
            <c:numRef>
              <c:f>Sheet1!$B$1</c:f>
              <c:numCache>
                <c:formatCode>General</c:formatCode>
                <c:ptCount val="1"/>
                <c:pt idx="0">
                  <c:v>2015</c:v>
                </c:pt>
              </c:numCache>
            </c:numRef>
          </c:cat>
          <c:val>
            <c:numRef>
              <c:f>Sheet1!$B$2</c:f>
              <c:numCache>
                <c:formatCode>General</c:formatCode>
                <c:ptCount val="1"/>
                <c:pt idx="0">
                  <c:v>22141</c:v>
                </c:pt>
              </c:numCache>
            </c:numRef>
          </c:val>
        </c:ser>
        <c:ser>
          <c:idx val="1"/>
          <c:order val="1"/>
          <c:tx>
            <c:strRef>
              <c:f>Sheet1!$A$3</c:f>
              <c:strCache>
                <c:ptCount val="1"/>
                <c:pt idx="0">
                  <c:v>16-64</c:v>
                </c:pt>
              </c:strCache>
            </c:strRef>
          </c:tx>
          <c:spPr>
            <a:solidFill>
              <a:srgbClr val="FD6555"/>
            </a:solidFill>
          </c:spPr>
          <c:invertIfNegative val="0"/>
          <c:cat>
            <c:numRef>
              <c:f>Sheet1!$B$1</c:f>
              <c:numCache>
                <c:formatCode>General</c:formatCode>
                <c:ptCount val="1"/>
                <c:pt idx="0">
                  <c:v>2015</c:v>
                </c:pt>
              </c:numCache>
            </c:numRef>
          </c:cat>
          <c:val>
            <c:numRef>
              <c:f>Sheet1!$B$3</c:f>
              <c:numCache>
                <c:formatCode>General</c:formatCode>
                <c:ptCount val="1"/>
                <c:pt idx="0">
                  <c:v>73779</c:v>
                </c:pt>
              </c:numCache>
            </c:numRef>
          </c:val>
        </c:ser>
        <c:ser>
          <c:idx val="2"/>
          <c:order val="2"/>
          <c:tx>
            <c:strRef>
              <c:f>Sheet1!$A$4</c:f>
              <c:strCache>
                <c:ptCount val="1"/>
                <c:pt idx="0">
                  <c:v>65+</c:v>
                </c:pt>
              </c:strCache>
            </c:strRef>
          </c:tx>
          <c:spPr>
            <a:solidFill>
              <a:schemeClr val="accent2">
                <a:lumMod val="20000"/>
                <a:lumOff val="80000"/>
              </a:schemeClr>
            </a:solidFill>
          </c:spPr>
          <c:invertIfNegative val="0"/>
          <c:cat>
            <c:numRef>
              <c:f>Sheet1!$B$1</c:f>
              <c:numCache>
                <c:formatCode>General</c:formatCode>
                <c:ptCount val="1"/>
                <c:pt idx="0">
                  <c:v>2015</c:v>
                </c:pt>
              </c:numCache>
            </c:numRef>
          </c:cat>
          <c:val>
            <c:numRef>
              <c:f>Sheet1!$B$4</c:f>
              <c:numCache>
                <c:formatCode>General</c:formatCode>
                <c:ptCount val="1"/>
                <c:pt idx="0">
                  <c:v>24776</c:v>
                </c:pt>
              </c:numCache>
            </c:numRef>
          </c:val>
        </c:ser>
        <c:dLbls>
          <c:showLegendKey val="0"/>
          <c:showVal val="0"/>
          <c:showCatName val="0"/>
          <c:showSerName val="0"/>
          <c:showPercent val="0"/>
          <c:showBubbleSize val="0"/>
        </c:dLbls>
        <c:gapWidth val="150"/>
        <c:overlap val="100"/>
        <c:axId val="40703872"/>
        <c:axId val="40705408"/>
      </c:barChart>
      <c:catAx>
        <c:axId val="40703872"/>
        <c:scaling>
          <c:orientation val="minMax"/>
        </c:scaling>
        <c:delete val="1"/>
        <c:axPos val="l"/>
        <c:numFmt formatCode="General" sourceLinked="1"/>
        <c:majorTickMark val="out"/>
        <c:minorTickMark val="none"/>
        <c:tickLblPos val="nextTo"/>
        <c:crossAx val="40705408"/>
        <c:crosses val="autoZero"/>
        <c:auto val="1"/>
        <c:lblAlgn val="ctr"/>
        <c:lblOffset val="100"/>
        <c:noMultiLvlLbl val="0"/>
      </c:catAx>
      <c:valAx>
        <c:axId val="40705408"/>
        <c:scaling>
          <c:orientation val="minMax"/>
        </c:scaling>
        <c:delete val="1"/>
        <c:axPos val="b"/>
        <c:numFmt formatCode="0%" sourceLinked="1"/>
        <c:majorTickMark val="out"/>
        <c:minorTickMark val="none"/>
        <c:tickLblPos val="nextTo"/>
        <c:crossAx val="4070387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1.8171241410546473E-2"/>
          <c:y val="7.8621688710186169E-2"/>
          <c:w val="0.94997124331308547"/>
          <c:h val="0.85586020606728452"/>
        </c:manualLayout>
      </c:layout>
      <c:barChart>
        <c:barDir val="bar"/>
        <c:grouping val="percentStacked"/>
        <c:varyColors val="0"/>
        <c:ser>
          <c:idx val="0"/>
          <c:order val="0"/>
          <c:tx>
            <c:strRef>
              <c:f>Sheet1!$A$7</c:f>
              <c:strCache>
                <c:ptCount val="1"/>
                <c:pt idx="0">
                  <c:v>Winchester Town</c:v>
                </c:pt>
              </c:strCache>
            </c:strRef>
          </c:tx>
          <c:invertIfNegative val="0"/>
          <c:val>
            <c:numRef>
              <c:f>Sheet1!$B$7</c:f>
              <c:numCache>
                <c:formatCode>General</c:formatCode>
                <c:ptCount val="1"/>
              </c:numCache>
            </c:numRef>
          </c:val>
        </c:ser>
        <c:ser>
          <c:idx val="1"/>
          <c:order val="1"/>
          <c:tx>
            <c:strRef>
              <c:f>Sheet1!$A$8</c:f>
              <c:strCache>
                <c:ptCount val="1"/>
                <c:pt idx="0">
                  <c:v>0-15</c:v>
                </c:pt>
              </c:strCache>
            </c:strRef>
          </c:tx>
          <c:spPr>
            <a:solidFill>
              <a:schemeClr val="accent6">
                <a:lumMod val="50000"/>
              </a:schemeClr>
            </a:solidFill>
          </c:spPr>
          <c:invertIfNegative val="0"/>
          <c:val>
            <c:numRef>
              <c:f>Sheet1!$B$8</c:f>
              <c:numCache>
                <c:formatCode>General</c:formatCode>
                <c:ptCount val="1"/>
                <c:pt idx="0">
                  <c:v>6107</c:v>
                </c:pt>
              </c:numCache>
            </c:numRef>
          </c:val>
        </c:ser>
        <c:ser>
          <c:idx val="2"/>
          <c:order val="2"/>
          <c:tx>
            <c:strRef>
              <c:f>Sheet1!$A$9</c:f>
              <c:strCache>
                <c:ptCount val="1"/>
                <c:pt idx="0">
                  <c:v>16-64</c:v>
                </c:pt>
              </c:strCache>
            </c:strRef>
          </c:tx>
          <c:spPr>
            <a:solidFill>
              <a:schemeClr val="accent6">
                <a:lumMod val="60000"/>
                <a:lumOff val="40000"/>
              </a:schemeClr>
            </a:solidFill>
          </c:spPr>
          <c:invertIfNegative val="0"/>
          <c:val>
            <c:numRef>
              <c:f>Sheet1!$B$9</c:f>
              <c:numCache>
                <c:formatCode>General</c:formatCode>
                <c:ptCount val="1"/>
                <c:pt idx="0">
                  <c:v>22921</c:v>
                </c:pt>
              </c:numCache>
            </c:numRef>
          </c:val>
        </c:ser>
        <c:ser>
          <c:idx val="3"/>
          <c:order val="3"/>
          <c:tx>
            <c:strRef>
              <c:f>Sheet1!$A$10</c:f>
              <c:strCache>
                <c:ptCount val="1"/>
                <c:pt idx="0">
                  <c:v>65+</c:v>
                </c:pt>
              </c:strCache>
            </c:strRef>
          </c:tx>
          <c:spPr>
            <a:solidFill>
              <a:schemeClr val="accent6">
                <a:lumMod val="20000"/>
                <a:lumOff val="80000"/>
              </a:schemeClr>
            </a:solidFill>
          </c:spPr>
          <c:invertIfNegative val="0"/>
          <c:val>
            <c:numRef>
              <c:f>Sheet1!$B$10</c:f>
              <c:numCache>
                <c:formatCode>General</c:formatCode>
                <c:ptCount val="1"/>
                <c:pt idx="0">
                  <c:v>5663</c:v>
                </c:pt>
              </c:numCache>
            </c:numRef>
          </c:val>
        </c:ser>
        <c:dLbls>
          <c:showLegendKey val="0"/>
          <c:showVal val="0"/>
          <c:showCatName val="0"/>
          <c:showSerName val="0"/>
          <c:showPercent val="0"/>
          <c:showBubbleSize val="0"/>
        </c:dLbls>
        <c:gapWidth val="150"/>
        <c:overlap val="100"/>
        <c:axId val="40739968"/>
        <c:axId val="40741504"/>
      </c:barChart>
      <c:catAx>
        <c:axId val="40739968"/>
        <c:scaling>
          <c:orientation val="minMax"/>
        </c:scaling>
        <c:delete val="1"/>
        <c:axPos val="l"/>
        <c:numFmt formatCode="General" sourceLinked="1"/>
        <c:majorTickMark val="out"/>
        <c:minorTickMark val="none"/>
        <c:tickLblPos val="nextTo"/>
        <c:crossAx val="40741504"/>
        <c:crosses val="autoZero"/>
        <c:auto val="1"/>
        <c:lblAlgn val="ctr"/>
        <c:lblOffset val="100"/>
        <c:noMultiLvlLbl val="0"/>
      </c:catAx>
      <c:valAx>
        <c:axId val="40741504"/>
        <c:scaling>
          <c:orientation val="minMax"/>
        </c:scaling>
        <c:delete val="1"/>
        <c:axPos val="b"/>
        <c:numFmt formatCode="0%" sourceLinked="1"/>
        <c:majorTickMark val="out"/>
        <c:minorTickMark val="none"/>
        <c:tickLblPos val="nextTo"/>
        <c:crossAx val="4073996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14378343457263E-2"/>
          <c:y val="8.4918548144856332E-2"/>
          <c:w val="0.94997124331308547"/>
          <c:h val="0.85629168775485853"/>
        </c:manualLayout>
      </c:layout>
      <c:barChart>
        <c:barDir val="bar"/>
        <c:grouping val="percentStacked"/>
        <c:varyColors val="0"/>
        <c:ser>
          <c:idx val="0"/>
          <c:order val="0"/>
          <c:tx>
            <c:strRef>
              <c:f>Sheet1!$A$14</c:f>
              <c:strCache>
                <c:ptCount val="1"/>
                <c:pt idx="0">
                  <c:v>0-15</c:v>
                </c:pt>
              </c:strCache>
            </c:strRef>
          </c:tx>
          <c:spPr>
            <a:solidFill>
              <a:schemeClr val="accent1">
                <a:lumMod val="75000"/>
              </a:schemeClr>
            </a:solidFill>
            <a:ln>
              <a:noFill/>
            </a:ln>
          </c:spPr>
          <c:invertIfNegative val="0"/>
          <c:val>
            <c:numRef>
              <c:f>Sheet1!$B$14</c:f>
              <c:numCache>
                <c:formatCode>General</c:formatCode>
                <c:ptCount val="1"/>
                <c:pt idx="0">
                  <c:v>3888</c:v>
                </c:pt>
              </c:numCache>
            </c:numRef>
          </c:val>
        </c:ser>
        <c:ser>
          <c:idx val="1"/>
          <c:order val="1"/>
          <c:tx>
            <c:strRef>
              <c:f>Sheet1!$A$15</c:f>
              <c:strCache>
                <c:ptCount val="1"/>
                <c:pt idx="0">
                  <c:v>16-64</c:v>
                </c:pt>
              </c:strCache>
            </c:strRef>
          </c:tx>
          <c:spPr>
            <a:solidFill>
              <a:schemeClr val="accent1">
                <a:lumMod val="60000"/>
                <a:lumOff val="40000"/>
              </a:schemeClr>
            </a:solidFill>
          </c:spPr>
          <c:invertIfNegative val="0"/>
          <c:val>
            <c:numRef>
              <c:f>Sheet1!$B$15</c:f>
              <c:numCache>
                <c:formatCode>General</c:formatCode>
                <c:ptCount val="1"/>
                <c:pt idx="0">
                  <c:v>12890</c:v>
                </c:pt>
              </c:numCache>
            </c:numRef>
          </c:val>
        </c:ser>
        <c:ser>
          <c:idx val="2"/>
          <c:order val="2"/>
          <c:tx>
            <c:strRef>
              <c:f>Sheet1!$A$16</c:f>
              <c:strCache>
                <c:ptCount val="1"/>
                <c:pt idx="0">
                  <c:v>65+</c:v>
                </c:pt>
              </c:strCache>
            </c:strRef>
          </c:tx>
          <c:spPr>
            <a:solidFill>
              <a:schemeClr val="accent1">
                <a:lumMod val="20000"/>
                <a:lumOff val="80000"/>
              </a:schemeClr>
            </a:solidFill>
          </c:spPr>
          <c:invertIfNegative val="0"/>
          <c:val>
            <c:numRef>
              <c:f>Sheet1!$B$16</c:f>
              <c:numCache>
                <c:formatCode>General</c:formatCode>
                <c:ptCount val="1"/>
                <c:pt idx="0">
                  <c:v>3967</c:v>
                </c:pt>
              </c:numCache>
            </c:numRef>
          </c:val>
        </c:ser>
        <c:dLbls>
          <c:showLegendKey val="0"/>
          <c:showVal val="0"/>
          <c:showCatName val="0"/>
          <c:showSerName val="0"/>
          <c:showPercent val="0"/>
          <c:showBubbleSize val="0"/>
        </c:dLbls>
        <c:gapWidth val="150"/>
        <c:overlap val="100"/>
        <c:axId val="40725888"/>
        <c:axId val="42779776"/>
      </c:barChart>
      <c:catAx>
        <c:axId val="40725888"/>
        <c:scaling>
          <c:orientation val="minMax"/>
        </c:scaling>
        <c:delete val="1"/>
        <c:axPos val="l"/>
        <c:numFmt formatCode="General" sourceLinked="1"/>
        <c:majorTickMark val="out"/>
        <c:minorTickMark val="none"/>
        <c:tickLblPos val="nextTo"/>
        <c:crossAx val="42779776"/>
        <c:crosses val="autoZero"/>
        <c:auto val="1"/>
        <c:lblAlgn val="ctr"/>
        <c:lblOffset val="100"/>
        <c:noMultiLvlLbl val="0"/>
      </c:catAx>
      <c:valAx>
        <c:axId val="42779776"/>
        <c:scaling>
          <c:orientation val="minMax"/>
        </c:scaling>
        <c:delete val="1"/>
        <c:axPos val="b"/>
        <c:numFmt formatCode="0%" sourceLinked="1"/>
        <c:majorTickMark val="out"/>
        <c:minorTickMark val="none"/>
        <c:tickLblPos val="nextTo"/>
        <c:crossAx val="4072588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014378343457263E-2"/>
          <c:y val="7.7764636449147065E-2"/>
          <c:w val="0.94997124331308547"/>
          <c:h val="0.86839830754759728"/>
        </c:manualLayout>
      </c:layout>
      <c:barChart>
        <c:barDir val="bar"/>
        <c:grouping val="percentStacked"/>
        <c:varyColors val="0"/>
        <c:ser>
          <c:idx val="0"/>
          <c:order val="0"/>
          <c:tx>
            <c:strRef>
              <c:f>Sheet1!$A$20</c:f>
              <c:strCache>
                <c:ptCount val="1"/>
                <c:pt idx="0">
                  <c:v>0-15</c:v>
                </c:pt>
              </c:strCache>
            </c:strRef>
          </c:tx>
          <c:spPr>
            <a:solidFill>
              <a:schemeClr val="accent3">
                <a:lumMod val="50000"/>
              </a:schemeClr>
            </a:solidFill>
          </c:spPr>
          <c:invertIfNegative val="0"/>
          <c:val>
            <c:numRef>
              <c:f>Sheet1!$B$20</c:f>
              <c:numCache>
                <c:formatCode>General</c:formatCode>
                <c:ptCount val="1"/>
                <c:pt idx="0">
                  <c:v>12146</c:v>
                </c:pt>
              </c:numCache>
            </c:numRef>
          </c:val>
        </c:ser>
        <c:ser>
          <c:idx val="1"/>
          <c:order val="1"/>
          <c:tx>
            <c:strRef>
              <c:f>Sheet1!$A$21</c:f>
              <c:strCache>
                <c:ptCount val="1"/>
                <c:pt idx="0">
                  <c:v>16-64</c:v>
                </c:pt>
              </c:strCache>
            </c:strRef>
          </c:tx>
          <c:spPr>
            <a:solidFill>
              <a:schemeClr val="accent3">
                <a:lumMod val="75000"/>
              </a:schemeClr>
            </a:solidFill>
          </c:spPr>
          <c:invertIfNegative val="0"/>
          <c:val>
            <c:numRef>
              <c:f>Sheet1!$B$21</c:f>
              <c:numCache>
                <c:formatCode>General</c:formatCode>
                <c:ptCount val="1"/>
                <c:pt idx="0">
                  <c:v>37968</c:v>
                </c:pt>
              </c:numCache>
            </c:numRef>
          </c:val>
        </c:ser>
        <c:ser>
          <c:idx val="2"/>
          <c:order val="2"/>
          <c:tx>
            <c:strRef>
              <c:f>Sheet1!$A$22</c:f>
              <c:strCache>
                <c:ptCount val="1"/>
                <c:pt idx="0">
                  <c:v>65+</c:v>
                </c:pt>
              </c:strCache>
            </c:strRef>
          </c:tx>
          <c:spPr>
            <a:solidFill>
              <a:schemeClr val="accent3">
                <a:lumMod val="60000"/>
                <a:lumOff val="40000"/>
              </a:schemeClr>
            </a:solidFill>
          </c:spPr>
          <c:invertIfNegative val="0"/>
          <c:val>
            <c:numRef>
              <c:f>Sheet1!$B$22</c:f>
              <c:numCache>
                <c:formatCode>General</c:formatCode>
                <c:ptCount val="1"/>
                <c:pt idx="0">
                  <c:v>15146</c:v>
                </c:pt>
              </c:numCache>
            </c:numRef>
          </c:val>
        </c:ser>
        <c:dLbls>
          <c:showLegendKey val="0"/>
          <c:showVal val="0"/>
          <c:showCatName val="0"/>
          <c:showSerName val="0"/>
          <c:showPercent val="0"/>
          <c:showBubbleSize val="0"/>
        </c:dLbls>
        <c:gapWidth val="150"/>
        <c:overlap val="100"/>
        <c:axId val="42874752"/>
        <c:axId val="42876288"/>
      </c:barChart>
      <c:catAx>
        <c:axId val="42874752"/>
        <c:scaling>
          <c:orientation val="minMax"/>
        </c:scaling>
        <c:delete val="1"/>
        <c:axPos val="l"/>
        <c:numFmt formatCode="General" sourceLinked="1"/>
        <c:majorTickMark val="out"/>
        <c:minorTickMark val="none"/>
        <c:tickLblPos val="nextTo"/>
        <c:crossAx val="42876288"/>
        <c:crosses val="autoZero"/>
        <c:auto val="1"/>
        <c:lblAlgn val="ctr"/>
        <c:lblOffset val="100"/>
        <c:noMultiLvlLbl val="0"/>
      </c:catAx>
      <c:valAx>
        <c:axId val="42876288"/>
        <c:scaling>
          <c:orientation val="minMax"/>
        </c:scaling>
        <c:delete val="1"/>
        <c:axPos val="b"/>
        <c:numFmt formatCode="0%" sourceLinked="1"/>
        <c:majorTickMark val="out"/>
        <c:minorTickMark val="none"/>
        <c:tickLblPos val="nextTo"/>
        <c:crossAx val="4287475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813230203375162E-2"/>
          <c:y val="5.1049436830067497E-2"/>
          <c:w val="0.90554684119428819"/>
          <c:h val="0.89790112633986496"/>
        </c:manualLayout>
      </c:layout>
      <c:barChart>
        <c:barDir val="bar"/>
        <c:grouping val="clustered"/>
        <c:varyColors val="0"/>
        <c:ser>
          <c:idx val="1"/>
          <c:order val="0"/>
          <c:tx>
            <c:strRef>
              <c:f>'Winchester Pyramid'!$J$1</c:f>
              <c:strCache>
                <c:ptCount val="1"/>
                <c:pt idx="0">
                  <c:v>male</c:v>
                </c:pt>
              </c:strCache>
            </c:strRef>
          </c:tx>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0000"/>
              </a:solidFill>
            </c:spPr>
          </c:dPt>
          <c:dPt>
            <c:idx val="6"/>
            <c:invertIfNegative val="0"/>
            <c:bubble3D val="0"/>
            <c:spPr>
              <a:solidFill>
                <a:srgbClr val="FF0000"/>
              </a:solidFill>
            </c:spPr>
          </c:dPt>
          <c:dPt>
            <c:idx val="7"/>
            <c:invertIfNegative val="0"/>
            <c:bubble3D val="0"/>
            <c:spPr>
              <a:solidFill>
                <a:srgbClr val="FF0000"/>
              </a:solidFill>
            </c:spPr>
          </c:dPt>
          <c:dPt>
            <c:idx val="8"/>
            <c:invertIfNegative val="0"/>
            <c:bubble3D val="0"/>
            <c:spPr>
              <a:solidFill>
                <a:srgbClr val="FF0000"/>
              </a:solidFill>
            </c:spPr>
          </c:dPt>
          <c:dPt>
            <c:idx val="9"/>
            <c:invertIfNegative val="0"/>
            <c:bubble3D val="0"/>
            <c:spPr>
              <a:solidFill>
                <a:srgbClr val="FF0000"/>
              </a:solidFill>
            </c:spPr>
          </c:dPt>
          <c:dPt>
            <c:idx val="10"/>
            <c:invertIfNegative val="0"/>
            <c:bubble3D val="0"/>
            <c:spPr>
              <a:solidFill>
                <a:srgbClr val="FF0000"/>
              </a:solidFill>
            </c:spPr>
          </c:dPt>
          <c:dPt>
            <c:idx val="11"/>
            <c:invertIfNegative val="0"/>
            <c:bubble3D val="0"/>
            <c:spPr>
              <a:solidFill>
                <a:srgbClr val="FF0000"/>
              </a:solidFill>
            </c:spPr>
          </c:dPt>
          <c:dPt>
            <c:idx val="12"/>
            <c:invertIfNegative val="0"/>
            <c:bubble3D val="0"/>
            <c:spPr>
              <a:solidFill>
                <a:srgbClr val="FF0000"/>
              </a:solidFill>
            </c:spPr>
          </c:dPt>
          <c:dPt>
            <c:idx val="13"/>
            <c:invertIfNegative val="0"/>
            <c:bubble3D val="0"/>
            <c:spPr>
              <a:solidFill>
                <a:srgbClr val="FF0000"/>
              </a:solidFill>
            </c:spPr>
          </c:dPt>
          <c:dPt>
            <c:idx val="14"/>
            <c:invertIfNegative val="0"/>
            <c:bubble3D val="0"/>
            <c:spPr>
              <a:solidFill>
                <a:srgbClr val="FF0000"/>
              </a:solidFill>
            </c:spPr>
          </c:dPt>
          <c:dPt>
            <c:idx val="15"/>
            <c:invertIfNegative val="0"/>
            <c:bubble3D val="0"/>
            <c:spPr>
              <a:solidFill>
                <a:srgbClr val="FF4343"/>
              </a:solidFill>
            </c:spPr>
          </c:dPt>
          <c:dPt>
            <c:idx val="16"/>
            <c:invertIfNegative val="0"/>
            <c:bubble3D val="0"/>
            <c:spPr>
              <a:solidFill>
                <a:srgbClr val="FF4343"/>
              </a:solidFill>
            </c:spPr>
          </c:dPt>
          <c:dPt>
            <c:idx val="17"/>
            <c:invertIfNegative val="0"/>
            <c:bubble3D val="0"/>
            <c:spPr>
              <a:solidFill>
                <a:srgbClr val="FF4343"/>
              </a:solidFill>
            </c:spPr>
          </c:dPt>
          <c:dPt>
            <c:idx val="18"/>
            <c:invertIfNegative val="0"/>
            <c:bubble3D val="0"/>
            <c:spPr>
              <a:solidFill>
                <a:srgbClr val="FF4343"/>
              </a:solidFill>
            </c:spPr>
          </c:dPt>
          <c:dPt>
            <c:idx val="19"/>
            <c:invertIfNegative val="0"/>
            <c:bubble3D val="0"/>
            <c:spPr>
              <a:solidFill>
                <a:srgbClr val="FF4343"/>
              </a:solidFill>
            </c:spPr>
          </c:dPt>
          <c:dPt>
            <c:idx val="20"/>
            <c:invertIfNegative val="0"/>
            <c:bubble3D val="0"/>
            <c:spPr>
              <a:solidFill>
                <a:srgbClr val="FF4343"/>
              </a:solidFill>
            </c:spPr>
          </c:dPt>
          <c:dPt>
            <c:idx val="21"/>
            <c:invertIfNegative val="0"/>
            <c:bubble3D val="0"/>
            <c:spPr>
              <a:solidFill>
                <a:srgbClr val="FF4343"/>
              </a:solidFill>
            </c:spPr>
          </c:dPt>
          <c:dPt>
            <c:idx val="22"/>
            <c:invertIfNegative val="0"/>
            <c:bubble3D val="0"/>
            <c:spPr>
              <a:solidFill>
                <a:srgbClr val="FF4343"/>
              </a:solidFill>
            </c:spPr>
          </c:dPt>
          <c:dPt>
            <c:idx val="23"/>
            <c:invertIfNegative val="0"/>
            <c:bubble3D val="0"/>
            <c:spPr>
              <a:solidFill>
                <a:srgbClr val="FF4343"/>
              </a:solidFill>
            </c:spPr>
          </c:dPt>
          <c:dPt>
            <c:idx val="24"/>
            <c:invertIfNegative val="0"/>
            <c:bubble3D val="0"/>
            <c:spPr>
              <a:solidFill>
                <a:srgbClr val="FF4343"/>
              </a:solidFill>
            </c:spPr>
          </c:dPt>
          <c:dPt>
            <c:idx val="25"/>
            <c:invertIfNegative val="0"/>
            <c:bubble3D val="0"/>
            <c:spPr>
              <a:solidFill>
                <a:srgbClr val="FF4343"/>
              </a:solidFill>
            </c:spPr>
          </c:dPt>
          <c:dPt>
            <c:idx val="26"/>
            <c:invertIfNegative val="0"/>
            <c:bubble3D val="0"/>
            <c:spPr>
              <a:solidFill>
                <a:srgbClr val="FF4343"/>
              </a:solidFill>
            </c:spPr>
          </c:dPt>
          <c:dPt>
            <c:idx val="27"/>
            <c:invertIfNegative val="0"/>
            <c:bubble3D val="0"/>
            <c:spPr>
              <a:solidFill>
                <a:srgbClr val="FF4343"/>
              </a:solidFill>
            </c:spPr>
          </c:dPt>
          <c:dPt>
            <c:idx val="28"/>
            <c:invertIfNegative val="0"/>
            <c:bubble3D val="0"/>
            <c:spPr>
              <a:solidFill>
                <a:srgbClr val="FF4343"/>
              </a:solidFill>
            </c:spPr>
          </c:dPt>
          <c:dPt>
            <c:idx val="29"/>
            <c:invertIfNegative val="0"/>
            <c:bubble3D val="0"/>
            <c:spPr>
              <a:solidFill>
                <a:srgbClr val="FF4343"/>
              </a:solidFill>
            </c:spPr>
          </c:dPt>
          <c:dPt>
            <c:idx val="30"/>
            <c:invertIfNegative val="0"/>
            <c:bubble3D val="0"/>
            <c:spPr>
              <a:solidFill>
                <a:srgbClr val="FF4343"/>
              </a:solidFill>
            </c:spPr>
          </c:dPt>
          <c:dPt>
            <c:idx val="31"/>
            <c:invertIfNegative val="0"/>
            <c:bubble3D val="0"/>
            <c:spPr>
              <a:solidFill>
                <a:srgbClr val="FF4343"/>
              </a:solidFill>
            </c:spPr>
          </c:dPt>
          <c:dPt>
            <c:idx val="32"/>
            <c:invertIfNegative val="0"/>
            <c:bubble3D val="0"/>
            <c:spPr>
              <a:solidFill>
                <a:srgbClr val="FF4343"/>
              </a:solidFill>
            </c:spPr>
          </c:dPt>
          <c:dPt>
            <c:idx val="33"/>
            <c:invertIfNegative val="0"/>
            <c:bubble3D val="0"/>
            <c:spPr>
              <a:solidFill>
                <a:srgbClr val="FF4343"/>
              </a:solidFill>
            </c:spPr>
          </c:dPt>
          <c:dPt>
            <c:idx val="34"/>
            <c:invertIfNegative val="0"/>
            <c:bubble3D val="0"/>
            <c:spPr>
              <a:solidFill>
                <a:srgbClr val="FF4343"/>
              </a:solidFill>
            </c:spPr>
          </c:dPt>
          <c:dPt>
            <c:idx val="35"/>
            <c:invertIfNegative val="0"/>
            <c:bubble3D val="0"/>
            <c:spPr>
              <a:solidFill>
                <a:srgbClr val="FF4343"/>
              </a:solidFill>
            </c:spPr>
          </c:dPt>
          <c:dPt>
            <c:idx val="36"/>
            <c:invertIfNegative val="0"/>
            <c:bubble3D val="0"/>
            <c:spPr>
              <a:solidFill>
                <a:srgbClr val="FF4343"/>
              </a:solidFill>
            </c:spPr>
          </c:dPt>
          <c:dPt>
            <c:idx val="37"/>
            <c:invertIfNegative val="0"/>
            <c:bubble3D val="0"/>
            <c:spPr>
              <a:solidFill>
                <a:srgbClr val="FF4343"/>
              </a:solidFill>
            </c:spPr>
          </c:dPt>
          <c:dPt>
            <c:idx val="38"/>
            <c:invertIfNegative val="0"/>
            <c:bubble3D val="0"/>
            <c:spPr>
              <a:solidFill>
                <a:srgbClr val="FF4343"/>
              </a:solidFill>
            </c:spPr>
          </c:dPt>
          <c:dPt>
            <c:idx val="39"/>
            <c:invertIfNegative val="0"/>
            <c:bubble3D val="0"/>
            <c:spPr>
              <a:solidFill>
                <a:srgbClr val="FF4343"/>
              </a:solidFill>
            </c:spPr>
          </c:dPt>
          <c:dPt>
            <c:idx val="40"/>
            <c:invertIfNegative val="0"/>
            <c:bubble3D val="0"/>
            <c:spPr>
              <a:solidFill>
                <a:srgbClr val="FF4343"/>
              </a:solidFill>
            </c:spPr>
          </c:dPt>
          <c:dPt>
            <c:idx val="41"/>
            <c:invertIfNegative val="0"/>
            <c:bubble3D val="0"/>
            <c:spPr>
              <a:solidFill>
                <a:srgbClr val="FF4343"/>
              </a:solidFill>
            </c:spPr>
          </c:dPt>
          <c:dPt>
            <c:idx val="42"/>
            <c:invertIfNegative val="0"/>
            <c:bubble3D val="0"/>
            <c:spPr>
              <a:solidFill>
                <a:srgbClr val="FF4343"/>
              </a:solidFill>
            </c:spPr>
          </c:dPt>
          <c:dPt>
            <c:idx val="43"/>
            <c:invertIfNegative val="0"/>
            <c:bubble3D val="0"/>
            <c:spPr>
              <a:solidFill>
                <a:srgbClr val="FF4343"/>
              </a:solidFill>
            </c:spPr>
          </c:dPt>
          <c:dPt>
            <c:idx val="44"/>
            <c:invertIfNegative val="0"/>
            <c:bubble3D val="0"/>
            <c:spPr>
              <a:solidFill>
                <a:srgbClr val="FF4343"/>
              </a:solidFill>
            </c:spPr>
          </c:dPt>
          <c:dPt>
            <c:idx val="45"/>
            <c:invertIfNegative val="0"/>
            <c:bubble3D val="0"/>
            <c:spPr>
              <a:solidFill>
                <a:srgbClr val="FF4343"/>
              </a:solidFill>
            </c:spPr>
          </c:dPt>
          <c:dPt>
            <c:idx val="46"/>
            <c:invertIfNegative val="0"/>
            <c:bubble3D val="0"/>
            <c:spPr>
              <a:solidFill>
                <a:srgbClr val="FF4343"/>
              </a:solidFill>
            </c:spPr>
          </c:dPt>
          <c:dPt>
            <c:idx val="47"/>
            <c:invertIfNegative val="0"/>
            <c:bubble3D val="0"/>
            <c:spPr>
              <a:solidFill>
                <a:srgbClr val="FF4343"/>
              </a:solidFill>
            </c:spPr>
          </c:dPt>
          <c:dPt>
            <c:idx val="48"/>
            <c:invertIfNegative val="0"/>
            <c:bubble3D val="0"/>
            <c:spPr>
              <a:solidFill>
                <a:srgbClr val="FF4343"/>
              </a:solidFill>
            </c:spPr>
          </c:dPt>
          <c:dPt>
            <c:idx val="49"/>
            <c:invertIfNegative val="0"/>
            <c:bubble3D val="0"/>
            <c:spPr>
              <a:solidFill>
                <a:srgbClr val="FF4343"/>
              </a:solidFill>
            </c:spPr>
          </c:dPt>
          <c:dPt>
            <c:idx val="50"/>
            <c:invertIfNegative val="0"/>
            <c:bubble3D val="0"/>
            <c:spPr>
              <a:solidFill>
                <a:srgbClr val="FF4343"/>
              </a:solidFill>
            </c:spPr>
          </c:dPt>
          <c:dPt>
            <c:idx val="51"/>
            <c:invertIfNegative val="0"/>
            <c:bubble3D val="0"/>
            <c:spPr>
              <a:solidFill>
                <a:srgbClr val="FF4343"/>
              </a:solidFill>
            </c:spPr>
          </c:dPt>
          <c:dPt>
            <c:idx val="52"/>
            <c:invertIfNegative val="0"/>
            <c:bubble3D val="0"/>
            <c:spPr>
              <a:solidFill>
                <a:srgbClr val="FF4343"/>
              </a:solidFill>
            </c:spPr>
          </c:dPt>
          <c:dPt>
            <c:idx val="53"/>
            <c:invertIfNegative val="0"/>
            <c:bubble3D val="0"/>
            <c:spPr>
              <a:solidFill>
                <a:srgbClr val="FF4343"/>
              </a:solidFill>
            </c:spPr>
          </c:dPt>
          <c:dPt>
            <c:idx val="54"/>
            <c:invertIfNegative val="0"/>
            <c:bubble3D val="0"/>
            <c:spPr>
              <a:solidFill>
                <a:srgbClr val="FF4343"/>
              </a:solidFill>
            </c:spPr>
          </c:dPt>
          <c:dPt>
            <c:idx val="55"/>
            <c:invertIfNegative val="0"/>
            <c:bubble3D val="0"/>
            <c:spPr>
              <a:solidFill>
                <a:srgbClr val="FF4343"/>
              </a:solidFill>
            </c:spPr>
          </c:dPt>
          <c:dPt>
            <c:idx val="56"/>
            <c:invertIfNegative val="0"/>
            <c:bubble3D val="0"/>
            <c:spPr>
              <a:solidFill>
                <a:srgbClr val="FF4343"/>
              </a:solidFill>
            </c:spPr>
          </c:dPt>
          <c:dPt>
            <c:idx val="57"/>
            <c:invertIfNegative val="0"/>
            <c:bubble3D val="0"/>
            <c:spPr>
              <a:solidFill>
                <a:srgbClr val="FF4343"/>
              </a:solidFill>
            </c:spPr>
          </c:dPt>
          <c:dPt>
            <c:idx val="58"/>
            <c:invertIfNegative val="0"/>
            <c:bubble3D val="0"/>
            <c:spPr>
              <a:solidFill>
                <a:srgbClr val="FF4343"/>
              </a:solidFill>
            </c:spPr>
          </c:dPt>
          <c:dPt>
            <c:idx val="59"/>
            <c:invertIfNegative val="0"/>
            <c:bubble3D val="0"/>
            <c:spPr>
              <a:solidFill>
                <a:srgbClr val="FF4343"/>
              </a:solidFill>
            </c:spPr>
          </c:dPt>
          <c:dPt>
            <c:idx val="60"/>
            <c:invertIfNegative val="0"/>
            <c:bubble3D val="0"/>
            <c:spPr>
              <a:solidFill>
                <a:srgbClr val="FF4343"/>
              </a:solidFill>
            </c:spPr>
          </c:dPt>
          <c:dPt>
            <c:idx val="61"/>
            <c:invertIfNegative val="0"/>
            <c:bubble3D val="0"/>
            <c:spPr>
              <a:solidFill>
                <a:srgbClr val="FF4343"/>
              </a:solidFill>
            </c:spPr>
          </c:dPt>
          <c:dPt>
            <c:idx val="62"/>
            <c:invertIfNegative val="0"/>
            <c:bubble3D val="0"/>
            <c:spPr>
              <a:solidFill>
                <a:srgbClr val="FF4343"/>
              </a:solidFill>
            </c:spPr>
          </c:dPt>
          <c:dPt>
            <c:idx val="63"/>
            <c:invertIfNegative val="0"/>
            <c:bubble3D val="0"/>
            <c:spPr>
              <a:solidFill>
                <a:srgbClr val="FF4343"/>
              </a:solidFill>
            </c:spPr>
          </c:dPt>
          <c:dPt>
            <c:idx val="64"/>
            <c:invertIfNegative val="0"/>
            <c:bubble3D val="0"/>
            <c:spPr>
              <a:solidFill>
                <a:schemeClr val="accent2">
                  <a:lumMod val="20000"/>
                  <a:lumOff val="80000"/>
                </a:schemeClr>
              </a:solidFill>
            </c:spPr>
          </c:dPt>
          <c:dPt>
            <c:idx val="65"/>
            <c:invertIfNegative val="0"/>
            <c:bubble3D val="0"/>
            <c:spPr>
              <a:solidFill>
                <a:schemeClr val="accent2">
                  <a:lumMod val="20000"/>
                  <a:lumOff val="80000"/>
                </a:schemeClr>
              </a:solidFill>
            </c:spPr>
          </c:dPt>
          <c:dPt>
            <c:idx val="66"/>
            <c:invertIfNegative val="0"/>
            <c:bubble3D val="0"/>
            <c:spPr>
              <a:solidFill>
                <a:schemeClr val="accent2">
                  <a:lumMod val="20000"/>
                  <a:lumOff val="80000"/>
                </a:schemeClr>
              </a:solidFill>
            </c:spPr>
          </c:dPt>
          <c:dPt>
            <c:idx val="67"/>
            <c:invertIfNegative val="0"/>
            <c:bubble3D val="0"/>
            <c:spPr>
              <a:solidFill>
                <a:schemeClr val="accent2">
                  <a:lumMod val="20000"/>
                  <a:lumOff val="80000"/>
                </a:schemeClr>
              </a:solidFill>
            </c:spPr>
          </c:dPt>
          <c:dPt>
            <c:idx val="68"/>
            <c:invertIfNegative val="0"/>
            <c:bubble3D val="0"/>
            <c:spPr>
              <a:solidFill>
                <a:schemeClr val="accent2">
                  <a:lumMod val="20000"/>
                  <a:lumOff val="80000"/>
                </a:schemeClr>
              </a:solidFill>
            </c:spPr>
          </c:dPt>
          <c:dPt>
            <c:idx val="69"/>
            <c:invertIfNegative val="0"/>
            <c:bubble3D val="0"/>
            <c:spPr>
              <a:solidFill>
                <a:schemeClr val="accent2">
                  <a:lumMod val="20000"/>
                  <a:lumOff val="80000"/>
                </a:schemeClr>
              </a:solidFill>
            </c:spPr>
          </c:dPt>
          <c:dPt>
            <c:idx val="70"/>
            <c:invertIfNegative val="0"/>
            <c:bubble3D val="0"/>
            <c:spPr>
              <a:solidFill>
                <a:schemeClr val="accent2">
                  <a:lumMod val="20000"/>
                  <a:lumOff val="80000"/>
                </a:schemeClr>
              </a:solidFill>
            </c:spPr>
          </c:dPt>
          <c:dPt>
            <c:idx val="71"/>
            <c:invertIfNegative val="0"/>
            <c:bubble3D val="0"/>
            <c:spPr>
              <a:solidFill>
                <a:schemeClr val="accent2">
                  <a:lumMod val="20000"/>
                  <a:lumOff val="80000"/>
                </a:schemeClr>
              </a:solidFill>
            </c:spPr>
          </c:dPt>
          <c:dPt>
            <c:idx val="72"/>
            <c:invertIfNegative val="0"/>
            <c:bubble3D val="0"/>
            <c:spPr>
              <a:solidFill>
                <a:schemeClr val="accent2">
                  <a:lumMod val="20000"/>
                  <a:lumOff val="80000"/>
                </a:schemeClr>
              </a:solidFill>
            </c:spPr>
          </c:dPt>
          <c:dPt>
            <c:idx val="73"/>
            <c:invertIfNegative val="0"/>
            <c:bubble3D val="0"/>
            <c:spPr>
              <a:solidFill>
                <a:schemeClr val="accent2">
                  <a:lumMod val="20000"/>
                  <a:lumOff val="80000"/>
                </a:schemeClr>
              </a:solidFill>
            </c:spPr>
          </c:dPt>
          <c:dPt>
            <c:idx val="74"/>
            <c:invertIfNegative val="0"/>
            <c:bubble3D val="0"/>
            <c:spPr>
              <a:solidFill>
                <a:schemeClr val="accent2">
                  <a:lumMod val="20000"/>
                  <a:lumOff val="80000"/>
                </a:schemeClr>
              </a:solidFill>
            </c:spPr>
          </c:dPt>
          <c:dPt>
            <c:idx val="75"/>
            <c:invertIfNegative val="0"/>
            <c:bubble3D val="0"/>
            <c:spPr>
              <a:solidFill>
                <a:schemeClr val="accent2">
                  <a:lumMod val="20000"/>
                  <a:lumOff val="80000"/>
                </a:schemeClr>
              </a:solidFill>
            </c:spPr>
          </c:dPt>
          <c:dPt>
            <c:idx val="76"/>
            <c:invertIfNegative val="0"/>
            <c:bubble3D val="0"/>
            <c:spPr>
              <a:solidFill>
                <a:schemeClr val="accent2">
                  <a:lumMod val="20000"/>
                  <a:lumOff val="80000"/>
                </a:schemeClr>
              </a:solidFill>
            </c:spPr>
          </c:dPt>
          <c:dPt>
            <c:idx val="77"/>
            <c:invertIfNegative val="0"/>
            <c:bubble3D val="0"/>
            <c:spPr>
              <a:solidFill>
                <a:schemeClr val="accent2">
                  <a:lumMod val="20000"/>
                  <a:lumOff val="80000"/>
                </a:schemeClr>
              </a:solidFill>
            </c:spPr>
          </c:dPt>
          <c:dPt>
            <c:idx val="78"/>
            <c:invertIfNegative val="0"/>
            <c:bubble3D val="0"/>
            <c:spPr>
              <a:solidFill>
                <a:schemeClr val="accent2">
                  <a:lumMod val="20000"/>
                  <a:lumOff val="80000"/>
                </a:schemeClr>
              </a:solidFill>
            </c:spPr>
          </c:dPt>
          <c:dPt>
            <c:idx val="79"/>
            <c:invertIfNegative val="0"/>
            <c:bubble3D val="0"/>
            <c:spPr>
              <a:solidFill>
                <a:schemeClr val="accent2">
                  <a:lumMod val="20000"/>
                  <a:lumOff val="80000"/>
                </a:schemeClr>
              </a:solidFill>
            </c:spPr>
          </c:dPt>
          <c:dPt>
            <c:idx val="80"/>
            <c:invertIfNegative val="0"/>
            <c:bubble3D val="0"/>
            <c:spPr>
              <a:solidFill>
                <a:schemeClr val="accent2">
                  <a:lumMod val="20000"/>
                  <a:lumOff val="80000"/>
                </a:schemeClr>
              </a:solidFill>
            </c:spPr>
          </c:dPt>
          <c:dPt>
            <c:idx val="81"/>
            <c:invertIfNegative val="0"/>
            <c:bubble3D val="0"/>
            <c:spPr>
              <a:solidFill>
                <a:schemeClr val="accent2">
                  <a:lumMod val="20000"/>
                  <a:lumOff val="80000"/>
                </a:schemeClr>
              </a:solidFill>
            </c:spPr>
          </c:dPt>
          <c:dPt>
            <c:idx val="82"/>
            <c:invertIfNegative val="0"/>
            <c:bubble3D val="0"/>
            <c:spPr>
              <a:solidFill>
                <a:schemeClr val="accent2">
                  <a:lumMod val="20000"/>
                  <a:lumOff val="80000"/>
                </a:schemeClr>
              </a:solidFill>
            </c:spPr>
          </c:dPt>
          <c:dPt>
            <c:idx val="83"/>
            <c:invertIfNegative val="0"/>
            <c:bubble3D val="0"/>
            <c:spPr>
              <a:solidFill>
                <a:schemeClr val="accent2">
                  <a:lumMod val="20000"/>
                  <a:lumOff val="80000"/>
                </a:schemeClr>
              </a:solidFill>
            </c:spPr>
          </c:dPt>
          <c:dPt>
            <c:idx val="84"/>
            <c:invertIfNegative val="0"/>
            <c:bubble3D val="0"/>
            <c:spPr>
              <a:solidFill>
                <a:schemeClr val="accent2">
                  <a:lumMod val="20000"/>
                  <a:lumOff val="80000"/>
                </a:schemeClr>
              </a:solidFill>
            </c:spPr>
          </c:dPt>
          <c:dPt>
            <c:idx val="85"/>
            <c:invertIfNegative val="0"/>
            <c:bubble3D val="0"/>
            <c:spPr>
              <a:solidFill>
                <a:schemeClr val="accent2">
                  <a:lumMod val="20000"/>
                  <a:lumOff val="80000"/>
                </a:schemeClr>
              </a:solidFill>
            </c:spPr>
          </c:dPt>
          <c:dPt>
            <c:idx val="86"/>
            <c:invertIfNegative val="0"/>
            <c:bubble3D val="0"/>
            <c:spPr>
              <a:solidFill>
                <a:schemeClr val="accent2">
                  <a:lumMod val="20000"/>
                  <a:lumOff val="80000"/>
                </a:schemeClr>
              </a:solidFill>
            </c:spPr>
          </c:dPt>
          <c:dPt>
            <c:idx val="87"/>
            <c:invertIfNegative val="0"/>
            <c:bubble3D val="0"/>
            <c:spPr>
              <a:solidFill>
                <a:schemeClr val="accent2">
                  <a:lumMod val="20000"/>
                  <a:lumOff val="80000"/>
                </a:schemeClr>
              </a:solidFill>
            </c:spPr>
          </c:dPt>
          <c:dPt>
            <c:idx val="88"/>
            <c:invertIfNegative val="0"/>
            <c:bubble3D val="0"/>
            <c:spPr>
              <a:solidFill>
                <a:schemeClr val="accent2">
                  <a:lumMod val="20000"/>
                  <a:lumOff val="80000"/>
                </a:schemeClr>
              </a:solidFill>
            </c:spPr>
          </c:dPt>
          <c:dPt>
            <c:idx val="89"/>
            <c:invertIfNegative val="0"/>
            <c:bubble3D val="0"/>
            <c:spPr>
              <a:solidFill>
                <a:schemeClr val="accent2">
                  <a:lumMod val="20000"/>
                  <a:lumOff val="80000"/>
                </a:schemeClr>
              </a:solidFill>
            </c:spPr>
          </c:dPt>
          <c:val>
            <c:numRef>
              <c:f>'Winchester Pyramid'!$J$2:$J$91</c:f>
              <c:numCache>
                <c:formatCode>General</c:formatCode>
                <c:ptCount val="90"/>
                <c:pt idx="0">
                  <c:v>-0.4830317491880427</c:v>
                </c:pt>
                <c:pt idx="1">
                  <c:v>-0.55179956253728368</c:v>
                </c:pt>
                <c:pt idx="2">
                  <c:v>-0.54599986743554052</c:v>
                </c:pt>
                <c:pt idx="3">
                  <c:v>-0.58079803804599983</c:v>
                </c:pt>
                <c:pt idx="4">
                  <c:v>-0.5758268708159342</c:v>
                </c:pt>
                <c:pt idx="5">
                  <c:v>-0.60068270696626236</c:v>
                </c:pt>
                <c:pt idx="6">
                  <c:v>-0.59654006760787437</c:v>
                </c:pt>
                <c:pt idx="7">
                  <c:v>-0.63879498906343213</c:v>
                </c:pt>
                <c:pt idx="8">
                  <c:v>-0.61062504142639362</c:v>
                </c:pt>
                <c:pt idx="9">
                  <c:v>-0.61973884801484724</c:v>
                </c:pt>
                <c:pt idx="10">
                  <c:v>-0.59985417909458472</c:v>
                </c:pt>
                <c:pt idx="11">
                  <c:v>-0.58825478889109828</c:v>
                </c:pt>
                <c:pt idx="12">
                  <c:v>-0.59239742824948627</c:v>
                </c:pt>
                <c:pt idx="13">
                  <c:v>-0.55594220189567178</c:v>
                </c:pt>
                <c:pt idx="14">
                  <c:v>-0.6363094054483992</c:v>
                </c:pt>
                <c:pt idx="15">
                  <c:v>-0.67773579903227943</c:v>
                </c:pt>
                <c:pt idx="16">
                  <c:v>-0.6553655464969842</c:v>
                </c:pt>
                <c:pt idx="17">
                  <c:v>-0.76473122555842776</c:v>
                </c:pt>
                <c:pt idx="18">
                  <c:v>-0.73407569430635644</c:v>
                </c:pt>
                <c:pt idx="19">
                  <c:v>-0.74070391727977736</c:v>
                </c:pt>
                <c:pt idx="20">
                  <c:v>-0.74733214025319816</c:v>
                </c:pt>
                <c:pt idx="21">
                  <c:v>-0.59654006760787437</c:v>
                </c:pt>
                <c:pt idx="22">
                  <c:v>-0.62719559885994569</c:v>
                </c:pt>
                <c:pt idx="23">
                  <c:v>-0.53108636574534374</c:v>
                </c:pt>
                <c:pt idx="24">
                  <c:v>-0.58825478889109828</c:v>
                </c:pt>
                <c:pt idx="25">
                  <c:v>-0.55594220189567178</c:v>
                </c:pt>
                <c:pt idx="26">
                  <c:v>-0.49380261151985155</c:v>
                </c:pt>
                <c:pt idx="27">
                  <c:v>-0.44823357857758339</c:v>
                </c:pt>
                <c:pt idx="28">
                  <c:v>-0.42752038178564328</c:v>
                </c:pt>
                <c:pt idx="29">
                  <c:v>-0.46314708026778023</c:v>
                </c:pt>
                <c:pt idx="30">
                  <c:v>-0.45651885729435943</c:v>
                </c:pt>
                <c:pt idx="31">
                  <c:v>-0.41094982435209121</c:v>
                </c:pt>
                <c:pt idx="32">
                  <c:v>-0.51203022469675885</c:v>
                </c:pt>
                <c:pt idx="33">
                  <c:v>-0.45154769006429379</c:v>
                </c:pt>
                <c:pt idx="34">
                  <c:v>-0.47143235898455627</c:v>
                </c:pt>
                <c:pt idx="35">
                  <c:v>-0.55262809040896133</c:v>
                </c:pt>
                <c:pt idx="36">
                  <c:v>-0.53191489361702127</c:v>
                </c:pt>
                <c:pt idx="37">
                  <c:v>-0.54102870020547489</c:v>
                </c:pt>
                <c:pt idx="38">
                  <c:v>-0.50871611321004839</c:v>
                </c:pt>
                <c:pt idx="39">
                  <c:v>-0.54102870020547489</c:v>
                </c:pt>
                <c:pt idx="40">
                  <c:v>-0.63133823821833368</c:v>
                </c:pt>
                <c:pt idx="41">
                  <c:v>-0.60565387419632799</c:v>
                </c:pt>
                <c:pt idx="42">
                  <c:v>-0.70176310731092995</c:v>
                </c:pt>
                <c:pt idx="43">
                  <c:v>-0.70259163518260759</c:v>
                </c:pt>
                <c:pt idx="44">
                  <c:v>-0.67359315967389144</c:v>
                </c:pt>
                <c:pt idx="45">
                  <c:v>-0.66282229734208264</c:v>
                </c:pt>
                <c:pt idx="46">
                  <c:v>-0.69762046795254196</c:v>
                </c:pt>
                <c:pt idx="47">
                  <c:v>-0.7373898057930669</c:v>
                </c:pt>
                <c:pt idx="48">
                  <c:v>-0.70839133028435075</c:v>
                </c:pt>
                <c:pt idx="49">
                  <c:v>-0.70342016305428523</c:v>
                </c:pt>
                <c:pt idx="50">
                  <c:v>-0.75230330748326379</c:v>
                </c:pt>
                <c:pt idx="51">
                  <c:v>-0.72661894346125799</c:v>
                </c:pt>
                <c:pt idx="52">
                  <c:v>-0.78295883873533512</c:v>
                </c:pt>
                <c:pt idx="53">
                  <c:v>-0.66033671372704972</c:v>
                </c:pt>
                <c:pt idx="54">
                  <c:v>-0.73987538940809972</c:v>
                </c:pt>
                <c:pt idx="55">
                  <c:v>-0.6363094054483992</c:v>
                </c:pt>
                <c:pt idx="56">
                  <c:v>-0.63133823821833368</c:v>
                </c:pt>
                <c:pt idx="57">
                  <c:v>-0.6404520448067873</c:v>
                </c:pt>
                <c:pt idx="58">
                  <c:v>-0.64210910055014248</c:v>
                </c:pt>
                <c:pt idx="59">
                  <c:v>-0.55925631338238224</c:v>
                </c:pt>
                <c:pt idx="60">
                  <c:v>-0.59571153973619673</c:v>
                </c:pt>
                <c:pt idx="61">
                  <c:v>-0.54020017233379725</c:v>
                </c:pt>
                <c:pt idx="62">
                  <c:v>-0.50374494597998276</c:v>
                </c:pt>
                <c:pt idx="63">
                  <c:v>-0.56339895274077023</c:v>
                </c:pt>
                <c:pt idx="64">
                  <c:v>-0.57416981507257903</c:v>
                </c:pt>
                <c:pt idx="65">
                  <c:v>-0.53274342148869891</c:v>
                </c:pt>
                <c:pt idx="66">
                  <c:v>-0.55511367402399414</c:v>
                </c:pt>
                <c:pt idx="67">
                  <c:v>-0.61808179227149196</c:v>
                </c:pt>
                <c:pt idx="68">
                  <c:v>-0.68684960562073305</c:v>
                </c:pt>
                <c:pt idx="69">
                  <c:v>-0.55097103466560615</c:v>
                </c:pt>
                <c:pt idx="70">
                  <c:v>-0.53274342148869891</c:v>
                </c:pt>
                <c:pt idx="71">
                  <c:v>-0.47474647047126667</c:v>
                </c:pt>
                <c:pt idx="72">
                  <c:v>-0.461490024524425</c:v>
                </c:pt>
                <c:pt idx="73">
                  <c:v>-0.39272221117518397</c:v>
                </c:pt>
                <c:pt idx="74">
                  <c:v>-0.3827798767150527</c:v>
                </c:pt>
                <c:pt idx="75">
                  <c:v>-0.3827798767150527</c:v>
                </c:pt>
                <c:pt idx="76">
                  <c:v>-0.36372373566646782</c:v>
                </c:pt>
                <c:pt idx="77">
                  <c:v>-0.34466759461788293</c:v>
                </c:pt>
                <c:pt idx="78">
                  <c:v>-0.32643998144097569</c:v>
                </c:pt>
                <c:pt idx="79">
                  <c:v>-0.31981175846755483</c:v>
                </c:pt>
                <c:pt idx="80">
                  <c:v>-0.28584211572877316</c:v>
                </c:pt>
                <c:pt idx="81">
                  <c:v>-0.25270100086166897</c:v>
                </c:pt>
                <c:pt idx="82">
                  <c:v>-0.23695897129979451</c:v>
                </c:pt>
                <c:pt idx="83">
                  <c:v>-0.24524425001657058</c:v>
                </c:pt>
                <c:pt idx="84">
                  <c:v>-0.20796049579107842</c:v>
                </c:pt>
                <c:pt idx="85">
                  <c:v>-0.19387552197255917</c:v>
                </c:pt>
                <c:pt idx="86">
                  <c:v>-0.17233379730894147</c:v>
                </c:pt>
                <c:pt idx="87">
                  <c:v>-0.1541061841320342</c:v>
                </c:pt>
                <c:pt idx="88">
                  <c:v>-0.11930801352157487</c:v>
                </c:pt>
                <c:pt idx="89">
                  <c:v>-9.6109233114601983E-2</c:v>
                </c:pt>
              </c:numCache>
            </c:numRef>
          </c:val>
        </c:ser>
        <c:ser>
          <c:idx val="2"/>
          <c:order val="1"/>
          <c:tx>
            <c:strRef>
              <c:f>'Winchester Pyramid'!$K$1</c:f>
              <c:strCache>
                <c:ptCount val="1"/>
                <c:pt idx="0">
                  <c:v>female</c:v>
                </c:pt>
              </c:strCache>
            </c:strRef>
          </c:tx>
          <c:spPr>
            <a:noFill/>
            <a:ln>
              <a:solidFill>
                <a:schemeClr val="bg1">
                  <a:lumMod val="50000"/>
                </a:schemeClr>
              </a:solidFill>
            </a:ln>
          </c:spPr>
          <c:invertIfNegative val="0"/>
          <c:val>
            <c:numRef>
              <c:f>'Winchester Pyramid'!$K$2:$K$91</c:f>
              <c:numCache>
                <c:formatCode>General</c:formatCode>
                <c:ptCount val="90"/>
                <c:pt idx="0">
                  <c:v>0.52280108702856765</c:v>
                </c:pt>
                <c:pt idx="1">
                  <c:v>0.49877377874991718</c:v>
                </c:pt>
                <c:pt idx="2">
                  <c:v>0.51451580831179156</c:v>
                </c:pt>
                <c:pt idx="3">
                  <c:v>0.60399681845297271</c:v>
                </c:pt>
                <c:pt idx="4">
                  <c:v>0.55842778551070449</c:v>
                </c:pt>
                <c:pt idx="5">
                  <c:v>0.56091336912573742</c:v>
                </c:pt>
                <c:pt idx="6">
                  <c:v>0.57251275932922385</c:v>
                </c:pt>
                <c:pt idx="7">
                  <c:v>0.58659773314774311</c:v>
                </c:pt>
                <c:pt idx="8">
                  <c:v>0.59156890037780874</c:v>
                </c:pt>
                <c:pt idx="9">
                  <c:v>0.61725326439981443</c:v>
                </c:pt>
                <c:pt idx="10">
                  <c:v>0.56008484125405977</c:v>
                </c:pt>
                <c:pt idx="11">
                  <c:v>0.54517133956386288</c:v>
                </c:pt>
                <c:pt idx="12">
                  <c:v>0.55511367402399414</c:v>
                </c:pt>
                <c:pt idx="13">
                  <c:v>0.53771458871876454</c:v>
                </c:pt>
                <c:pt idx="14">
                  <c:v>0.5650560084841254</c:v>
                </c:pt>
                <c:pt idx="15">
                  <c:v>0.49960230662159472</c:v>
                </c:pt>
                <c:pt idx="16">
                  <c:v>0.57168423145754632</c:v>
                </c:pt>
                <c:pt idx="17">
                  <c:v>0.63879498906343213</c:v>
                </c:pt>
                <c:pt idx="18">
                  <c:v>0.68270696626234506</c:v>
                </c:pt>
                <c:pt idx="19">
                  <c:v>0.93043679989394845</c:v>
                </c:pt>
                <c:pt idx="20">
                  <c:v>0.94866441307085569</c:v>
                </c:pt>
                <c:pt idx="21">
                  <c:v>0.87906807184993696</c:v>
                </c:pt>
                <c:pt idx="22">
                  <c:v>0.72744747133293564</c:v>
                </c:pt>
                <c:pt idx="23">
                  <c:v>0.53937164446211971</c:v>
                </c:pt>
                <c:pt idx="24">
                  <c:v>0.52694372638695564</c:v>
                </c:pt>
                <c:pt idx="25">
                  <c:v>0.53191489361702127</c:v>
                </c:pt>
                <c:pt idx="26">
                  <c:v>0.44823357857758339</c:v>
                </c:pt>
                <c:pt idx="27">
                  <c:v>0.4722608868562338</c:v>
                </c:pt>
                <c:pt idx="28">
                  <c:v>0.45320474580764897</c:v>
                </c:pt>
                <c:pt idx="29">
                  <c:v>0.48634586067475311</c:v>
                </c:pt>
                <c:pt idx="30">
                  <c:v>0.47308941472791144</c:v>
                </c:pt>
                <c:pt idx="31">
                  <c:v>0.48468880493139788</c:v>
                </c:pt>
                <c:pt idx="32">
                  <c:v>0.50788758533837075</c:v>
                </c:pt>
                <c:pt idx="33">
                  <c:v>0.53025783787366609</c:v>
                </c:pt>
                <c:pt idx="34">
                  <c:v>0.55594220189567178</c:v>
                </c:pt>
                <c:pt idx="35">
                  <c:v>0.58991184463445356</c:v>
                </c:pt>
                <c:pt idx="36">
                  <c:v>0.65867965798369454</c:v>
                </c:pt>
                <c:pt idx="37">
                  <c:v>0.60399681845297271</c:v>
                </c:pt>
                <c:pt idx="38">
                  <c:v>0.61476768078478161</c:v>
                </c:pt>
                <c:pt idx="39">
                  <c:v>0.56257042486909259</c:v>
                </c:pt>
                <c:pt idx="40">
                  <c:v>0.65122290713859621</c:v>
                </c:pt>
                <c:pt idx="41">
                  <c:v>0.65287996288195138</c:v>
                </c:pt>
                <c:pt idx="42">
                  <c:v>0.73573275004971173</c:v>
                </c:pt>
                <c:pt idx="43">
                  <c:v>0.74981772386823087</c:v>
                </c:pt>
                <c:pt idx="44">
                  <c:v>0.71916219261615955</c:v>
                </c:pt>
                <c:pt idx="45">
                  <c:v>0.65205143501027374</c:v>
                </c:pt>
                <c:pt idx="46">
                  <c:v>0.68104991051898989</c:v>
                </c:pt>
                <c:pt idx="47">
                  <c:v>0.74318950089481006</c:v>
                </c:pt>
                <c:pt idx="48">
                  <c:v>0.75727447471332943</c:v>
                </c:pt>
                <c:pt idx="49">
                  <c:v>0.79372970106714391</c:v>
                </c:pt>
                <c:pt idx="50">
                  <c:v>0.75976005832836213</c:v>
                </c:pt>
                <c:pt idx="51">
                  <c:v>0.80615761914230799</c:v>
                </c:pt>
                <c:pt idx="52">
                  <c:v>0.75561741896997414</c:v>
                </c:pt>
                <c:pt idx="53">
                  <c:v>0.73076158281964598</c:v>
                </c:pt>
                <c:pt idx="54">
                  <c:v>0.68684960562073305</c:v>
                </c:pt>
                <c:pt idx="55">
                  <c:v>0.6553655464969842</c:v>
                </c:pt>
                <c:pt idx="56">
                  <c:v>0.65287996288195138</c:v>
                </c:pt>
                <c:pt idx="57">
                  <c:v>0.64790879565188564</c:v>
                </c:pt>
                <c:pt idx="58">
                  <c:v>0.65950818585537219</c:v>
                </c:pt>
                <c:pt idx="59">
                  <c:v>0.61145356929807115</c:v>
                </c:pt>
                <c:pt idx="60">
                  <c:v>0.56671306422748069</c:v>
                </c:pt>
                <c:pt idx="61">
                  <c:v>0.55594220189567178</c:v>
                </c:pt>
                <c:pt idx="62">
                  <c:v>0.58825478889109828</c:v>
                </c:pt>
                <c:pt idx="63">
                  <c:v>0.57665539868761184</c:v>
                </c:pt>
                <c:pt idx="64">
                  <c:v>0.59405448399284144</c:v>
                </c:pt>
                <c:pt idx="65">
                  <c:v>0.59488301186451908</c:v>
                </c:pt>
                <c:pt idx="66">
                  <c:v>0.62471001524491276</c:v>
                </c:pt>
                <c:pt idx="67">
                  <c:v>0.65867965798369454</c:v>
                </c:pt>
                <c:pt idx="68">
                  <c:v>0.69264930072247632</c:v>
                </c:pt>
                <c:pt idx="69">
                  <c:v>0.59156890037780874</c:v>
                </c:pt>
                <c:pt idx="70">
                  <c:v>0.56422748061244776</c:v>
                </c:pt>
                <c:pt idx="71">
                  <c:v>0.55925631338238224</c:v>
                </c:pt>
                <c:pt idx="72">
                  <c:v>0.48965997216146351</c:v>
                </c:pt>
                <c:pt idx="73">
                  <c:v>0.42834890965732081</c:v>
                </c:pt>
                <c:pt idx="74">
                  <c:v>0.4043216013786704</c:v>
                </c:pt>
                <c:pt idx="75">
                  <c:v>0.44740505070590575</c:v>
                </c:pt>
                <c:pt idx="76">
                  <c:v>0.41674951945383443</c:v>
                </c:pt>
                <c:pt idx="77">
                  <c:v>0.40763571286538081</c:v>
                </c:pt>
                <c:pt idx="78">
                  <c:v>0.38360840458673029</c:v>
                </c:pt>
                <c:pt idx="79">
                  <c:v>0.35378140120633655</c:v>
                </c:pt>
                <c:pt idx="80">
                  <c:v>0.3579240405647246</c:v>
                </c:pt>
                <c:pt idx="81">
                  <c:v>0.28501358785709552</c:v>
                </c:pt>
                <c:pt idx="82">
                  <c:v>0.33886789951613971</c:v>
                </c:pt>
                <c:pt idx="83">
                  <c:v>0.32892556505600851</c:v>
                </c:pt>
                <c:pt idx="84">
                  <c:v>0.32229734208258765</c:v>
                </c:pt>
                <c:pt idx="85">
                  <c:v>0.28418505998541793</c:v>
                </c:pt>
                <c:pt idx="86">
                  <c:v>0.27175714191025385</c:v>
                </c:pt>
                <c:pt idx="87">
                  <c:v>0.2576721680917346</c:v>
                </c:pt>
                <c:pt idx="88">
                  <c:v>0.21541724663617684</c:v>
                </c:pt>
                <c:pt idx="89">
                  <c:v>0.18310465964075032</c:v>
                </c:pt>
              </c:numCache>
            </c:numRef>
          </c:val>
        </c:ser>
        <c:dLbls>
          <c:showLegendKey val="0"/>
          <c:showVal val="0"/>
          <c:showCatName val="0"/>
          <c:showSerName val="0"/>
          <c:showPercent val="0"/>
          <c:showBubbleSize val="0"/>
        </c:dLbls>
        <c:gapWidth val="0"/>
        <c:overlap val="100"/>
        <c:axId val="42390272"/>
        <c:axId val="42391808"/>
      </c:barChart>
      <c:catAx>
        <c:axId val="42390272"/>
        <c:scaling>
          <c:orientation val="minMax"/>
        </c:scaling>
        <c:delete val="1"/>
        <c:axPos val="l"/>
        <c:majorTickMark val="out"/>
        <c:minorTickMark val="none"/>
        <c:tickLblPos val="nextTo"/>
        <c:crossAx val="42391808"/>
        <c:crosses val="autoZero"/>
        <c:auto val="1"/>
        <c:lblAlgn val="ctr"/>
        <c:lblOffset val="100"/>
        <c:noMultiLvlLbl val="0"/>
      </c:catAx>
      <c:valAx>
        <c:axId val="42391808"/>
        <c:scaling>
          <c:orientation val="minMax"/>
          <c:max val="1.2"/>
          <c:min val="-1.2"/>
        </c:scaling>
        <c:delete val="1"/>
        <c:axPos val="b"/>
        <c:numFmt formatCode="General" sourceLinked="1"/>
        <c:majorTickMark val="out"/>
        <c:minorTickMark val="none"/>
        <c:tickLblPos val="nextTo"/>
        <c:crossAx val="42390272"/>
        <c:crosses val="autoZero"/>
        <c:crossBetween val="between"/>
        <c:majorUnit val="0.2"/>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75506893755069E-2"/>
          <c:y val="5.1059941520467833E-2"/>
          <c:w val="0.90558258988915918"/>
          <c:h val="0.89788011695906433"/>
        </c:manualLayout>
      </c:layout>
      <c:barChart>
        <c:barDir val="bar"/>
        <c:grouping val="clustered"/>
        <c:varyColors val="0"/>
        <c:ser>
          <c:idx val="1"/>
          <c:order val="0"/>
          <c:tx>
            <c:strRef>
              <c:f>'Winchester Town Pyramid'!$J$1</c:f>
              <c:strCache>
                <c:ptCount val="1"/>
                <c:pt idx="0">
                  <c:v>male</c:v>
                </c:pt>
              </c:strCache>
            </c:strRef>
          </c:tx>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0000"/>
              </a:solidFill>
            </c:spPr>
          </c:dPt>
          <c:dPt>
            <c:idx val="6"/>
            <c:invertIfNegative val="0"/>
            <c:bubble3D val="0"/>
            <c:spPr>
              <a:solidFill>
                <a:srgbClr val="FF0000"/>
              </a:solidFill>
            </c:spPr>
          </c:dPt>
          <c:dPt>
            <c:idx val="7"/>
            <c:invertIfNegative val="0"/>
            <c:bubble3D val="0"/>
            <c:spPr>
              <a:solidFill>
                <a:srgbClr val="FF0000"/>
              </a:solidFill>
            </c:spPr>
          </c:dPt>
          <c:dPt>
            <c:idx val="8"/>
            <c:invertIfNegative val="0"/>
            <c:bubble3D val="0"/>
            <c:spPr>
              <a:solidFill>
                <a:srgbClr val="FF0000"/>
              </a:solidFill>
            </c:spPr>
          </c:dPt>
          <c:dPt>
            <c:idx val="9"/>
            <c:invertIfNegative val="0"/>
            <c:bubble3D val="0"/>
            <c:spPr>
              <a:solidFill>
                <a:srgbClr val="FF0000"/>
              </a:solidFill>
            </c:spPr>
          </c:dPt>
          <c:dPt>
            <c:idx val="10"/>
            <c:invertIfNegative val="0"/>
            <c:bubble3D val="0"/>
            <c:spPr>
              <a:solidFill>
                <a:srgbClr val="FF0000"/>
              </a:solidFill>
            </c:spPr>
          </c:dPt>
          <c:dPt>
            <c:idx val="11"/>
            <c:invertIfNegative val="0"/>
            <c:bubble3D val="0"/>
            <c:spPr>
              <a:solidFill>
                <a:srgbClr val="FF0000"/>
              </a:solidFill>
            </c:spPr>
          </c:dPt>
          <c:dPt>
            <c:idx val="12"/>
            <c:invertIfNegative val="0"/>
            <c:bubble3D val="0"/>
            <c:spPr>
              <a:solidFill>
                <a:srgbClr val="FF0000"/>
              </a:solidFill>
            </c:spPr>
          </c:dPt>
          <c:dPt>
            <c:idx val="13"/>
            <c:invertIfNegative val="0"/>
            <c:bubble3D val="0"/>
            <c:spPr>
              <a:solidFill>
                <a:srgbClr val="FF0000"/>
              </a:solidFill>
            </c:spPr>
          </c:dPt>
          <c:dPt>
            <c:idx val="14"/>
            <c:invertIfNegative val="0"/>
            <c:bubble3D val="0"/>
            <c:spPr>
              <a:solidFill>
                <a:srgbClr val="FF0000"/>
              </a:solidFill>
            </c:spPr>
          </c:dPt>
          <c:dPt>
            <c:idx val="15"/>
            <c:invertIfNegative val="0"/>
            <c:bubble3D val="0"/>
            <c:spPr>
              <a:solidFill>
                <a:srgbClr val="FF4343"/>
              </a:solidFill>
            </c:spPr>
          </c:dPt>
          <c:dPt>
            <c:idx val="16"/>
            <c:invertIfNegative val="0"/>
            <c:bubble3D val="0"/>
            <c:spPr>
              <a:solidFill>
                <a:srgbClr val="FF4343"/>
              </a:solidFill>
            </c:spPr>
          </c:dPt>
          <c:dPt>
            <c:idx val="17"/>
            <c:invertIfNegative val="0"/>
            <c:bubble3D val="0"/>
            <c:spPr>
              <a:solidFill>
                <a:srgbClr val="FF4343"/>
              </a:solidFill>
            </c:spPr>
          </c:dPt>
          <c:dPt>
            <c:idx val="18"/>
            <c:invertIfNegative val="0"/>
            <c:bubble3D val="0"/>
            <c:spPr>
              <a:solidFill>
                <a:srgbClr val="FF4343"/>
              </a:solidFill>
            </c:spPr>
          </c:dPt>
          <c:dPt>
            <c:idx val="19"/>
            <c:invertIfNegative val="0"/>
            <c:bubble3D val="0"/>
            <c:spPr>
              <a:solidFill>
                <a:srgbClr val="FF4343"/>
              </a:solidFill>
            </c:spPr>
          </c:dPt>
          <c:dPt>
            <c:idx val="20"/>
            <c:invertIfNegative val="0"/>
            <c:bubble3D val="0"/>
            <c:spPr>
              <a:solidFill>
                <a:srgbClr val="FF4343"/>
              </a:solidFill>
            </c:spPr>
          </c:dPt>
          <c:dPt>
            <c:idx val="21"/>
            <c:invertIfNegative val="0"/>
            <c:bubble3D val="0"/>
            <c:spPr>
              <a:solidFill>
                <a:srgbClr val="FF4343"/>
              </a:solidFill>
            </c:spPr>
          </c:dPt>
          <c:dPt>
            <c:idx val="22"/>
            <c:invertIfNegative val="0"/>
            <c:bubble3D val="0"/>
            <c:spPr>
              <a:solidFill>
                <a:srgbClr val="FF4343"/>
              </a:solidFill>
            </c:spPr>
          </c:dPt>
          <c:dPt>
            <c:idx val="23"/>
            <c:invertIfNegative val="0"/>
            <c:bubble3D val="0"/>
            <c:spPr>
              <a:solidFill>
                <a:srgbClr val="FF4343"/>
              </a:solidFill>
            </c:spPr>
          </c:dPt>
          <c:dPt>
            <c:idx val="24"/>
            <c:invertIfNegative val="0"/>
            <c:bubble3D val="0"/>
            <c:spPr>
              <a:solidFill>
                <a:srgbClr val="FF4343"/>
              </a:solidFill>
            </c:spPr>
          </c:dPt>
          <c:dPt>
            <c:idx val="25"/>
            <c:invertIfNegative val="0"/>
            <c:bubble3D val="0"/>
            <c:spPr>
              <a:solidFill>
                <a:srgbClr val="FF4343"/>
              </a:solidFill>
            </c:spPr>
          </c:dPt>
          <c:dPt>
            <c:idx val="26"/>
            <c:invertIfNegative val="0"/>
            <c:bubble3D val="0"/>
            <c:spPr>
              <a:solidFill>
                <a:srgbClr val="FF4343"/>
              </a:solidFill>
            </c:spPr>
          </c:dPt>
          <c:dPt>
            <c:idx val="27"/>
            <c:invertIfNegative val="0"/>
            <c:bubble3D val="0"/>
            <c:spPr>
              <a:solidFill>
                <a:srgbClr val="FF4343"/>
              </a:solidFill>
            </c:spPr>
          </c:dPt>
          <c:dPt>
            <c:idx val="28"/>
            <c:invertIfNegative val="0"/>
            <c:bubble3D val="0"/>
            <c:spPr>
              <a:solidFill>
                <a:srgbClr val="FF4343"/>
              </a:solidFill>
            </c:spPr>
          </c:dPt>
          <c:dPt>
            <c:idx val="29"/>
            <c:invertIfNegative val="0"/>
            <c:bubble3D val="0"/>
            <c:spPr>
              <a:solidFill>
                <a:srgbClr val="FF4343"/>
              </a:solidFill>
            </c:spPr>
          </c:dPt>
          <c:dPt>
            <c:idx val="30"/>
            <c:invertIfNegative val="0"/>
            <c:bubble3D val="0"/>
            <c:spPr>
              <a:solidFill>
                <a:srgbClr val="FF4343"/>
              </a:solidFill>
            </c:spPr>
          </c:dPt>
          <c:dPt>
            <c:idx val="31"/>
            <c:invertIfNegative val="0"/>
            <c:bubble3D val="0"/>
            <c:spPr>
              <a:solidFill>
                <a:srgbClr val="FF4343"/>
              </a:solidFill>
            </c:spPr>
          </c:dPt>
          <c:dPt>
            <c:idx val="32"/>
            <c:invertIfNegative val="0"/>
            <c:bubble3D val="0"/>
            <c:spPr>
              <a:solidFill>
                <a:srgbClr val="FF4343"/>
              </a:solidFill>
            </c:spPr>
          </c:dPt>
          <c:dPt>
            <c:idx val="33"/>
            <c:invertIfNegative val="0"/>
            <c:bubble3D val="0"/>
            <c:spPr>
              <a:solidFill>
                <a:srgbClr val="FF4343"/>
              </a:solidFill>
            </c:spPr>
          </c:dPt>
          <c:dPt>
            <c:idx val="34"/>
            <c:invertIfNegative val="0"/>
            <c:bubble3D val="0"/>
            <c:spPr>
              <a:solidFill>
                <a:srgbClr val="FF4343"/>
              </a:solidFill>
            </c:spPr>
          </c:dPt>
          <c:dPt>
            <c:idx val="35"/>
            <c:invertIfNegative val="0"/>
            <c:bubble3D val="0"/>
            <c:spPr>
              <a:solidFill>
                <a:srgbClr val="FF4343"/>
              </a:solidFill>
            </c:spPr>
          </c:dPt>
          <c:dPt>
            <c:idx val="36"/>
            <c:invertIfNegative val="0"/>
            <c:bubble3D val="0"/>
            <c:spPr>
              <a:solidFill>
                <a:srgbClr val="FF4343"/>
              </a:solidFill>
            </c:spPr>
          </c:dPt>
          <c:dPt>
            <c:idx val="37"/>
            <c:invertIfNegative val="0"/>
            <c:bubble3D val="0"/>
            <c:spPr>
              <a:solidFill>
                <a:srgbClr val="FF4343"/>
              </a:solidFill>
            </c:spPr>
          </c:dPt>
          <c:dPt>
            <c:idx val="38"/>
            <c:invertIfNegative val="0"/>
            <c:bubble3D val="0"/>
            <c:spPr>
              <a:solidFill>
                <a:srgbClr val="FF4343"/>
              </a:solidFill>
            </c:spPr>
          </c:dPt>
          <c:dPt>
            <c:idx val="39"/>
            <c:invertIfNegative val="0"/>
            <c:bubble3D val="0"/>
            <c:spPr>
              <a:solidFill>
                <a:srgbClr val="FF4343"/>
              </a:solidFill>
            </c:spPr>
          </c:dPt>
          <c:dPt>
            <c:idx val="40"/>
            <c:invertIfNegative val="0"/>
            <c:bubble3D val="0"/>
            <c:spPr>
              <a:solidFill>
                <a:srgbClr val="FF4343"/>
              </a:solidFill>
            </c:spPr>
          </c:dPt>
          <c:dPt>
            <c:idx val="41"/>
            <c:invertIfNegative val="0"/>
            <c:bubble3D val="0"/>
            <c:spPr>
              <a:solidFill>
                <a:srgbClr val="FF4343"/>
              </a:solidFill>
            </c:spPr>
          </c:dPt>
          <c:dPt>
            <c:idx val="42"/>
            <c:invertIfNegative val="0"/>
            <c:bubble3D val="0"/>
            <c:spPr>
              <a:solidFill>
                <a:srgbClr val="FF4343"/>
              </a:solidFill>
            </c:spPr>
          </c:dPt>
          <c:dPt>
            <c:idx val="43"/>
            <c:invertIfNegative val="0"/>
            <c:bubble3D val="0"/>
            <c:spPr>
              <a:solidFill>
                <a:srgbClr val="FF4343"/>
              </a:solidFill>
            </c:spPr>
          </c:dPt>
          <c:dPt>
            <c:idx val="44"/>
            <c:invertIfNegative val="0"/>
            <c:bubble3D val="0"/>
            <c:spPr>
              <a:solidFill>
                <a:srgbClr val="FF4343"/>
              </a:solidFill>
            </c:spPr>
          </c:dPt>
          <c:dPt>
            <c:idx val="45"/>
            <c:invertIfNegative val="0"/>
            <c:bubble3D val="0"/>
            <c:spPr>
              <a:solidFill>
                <a:srgbClr val="FF4343"/>
              </a:solidFill>
            </c:spPr>
          </c:dPt>
          <c:dPt>
            <c:idx val="46"/>
            <c:invertIfNegative val="0"/>
            <c:bubble3D val="0"/>
            <c:spPr>
              <a:solidFill>
                <a:srgbClr val="FF4343"/>
              </a:solidFill>
            </c:spPr>
          </c:dPt>
          <c:dPt>
            <c:idx val="47"/>
            <c:invertIfNegative val="0"/>
            <c:bubble3D val="0"/>
            <c:spPr>
              <a:solidFill>
                <a:srgbClr val="FF4343"/>
              </a:solidFill>
            </c:spPr>
          </c:dPt>
          <c:dPt>
            <c:idx val="48"/>
            <c:invertIfNegative val="0"/>
            <c:bubble3D val="0"/>
            <c:spPr>
              <a:solidFill>
                <a:srgbClr val="FF4343"/>
              </a:solidFill>
            </c:spPr>
          </c:dPt>
          <c:dPt>
            <c:idx val="49"/>
            <c:invertIfNegative val="0"/>
            <c:bubble3D val="0"/>
            <c:spPr>
              <a:solidFill>
                <a:srgbClr val="FF4343"/>
              </a:solidFill>
            </c:spPr>
          </c:dPt>
          <c:dPt>
            <c:idx val="50"/>
            <c:invertIfNegative val="0"/>
            <c:bubble3D val="0"/>
            <c:spPr>
              <a:solidFill>
                <a:srgbClr val="FF4343"/>
              </a:solidFill>
            </c:spPr>
          </c:dPt>
          <c:dPt>
            <c:idx val="51"/>
            <c:invertIfNegative val="0"/>
            <c:bubble3D val="0"/>
            <c:spPr>
              <a:solidFill>
                <a:srgbClr val="FF4343"/>
              </a:solidFill>
            </c:spPr>
          </c:dPt>
          <c:dPt>
            <c:idx val="52"/>
            <c:invertIfNegative val="0"/>
            <c:bubble3D val="0"/>
            <c:spPr>
              <a:solidFill>
                <a:srgbClr val="FF4343"/>
              </a:solidFill>
            </c:spPr>
          </c:dPt>
          <c:dPt>
            <c:idx val="53"/>
            <c:invertIfNegative val="0"/>
            <c:bubble3D val="0"/>
            <c:spPr>
              <a:solidFill>
                <a:srgbClr val="FF4343"/>
              </a:solidFill>
            </c:spPr>
          </c:dPt>
          <c:dPt>
            <c:idx val="54"/>
            <c:invertIfNegative val="0"/>
            <c:bubble3D val="0"/>
            <c:spPr>
              <a:solidFill>
                <a:srgbClr val="FF4343"/>
              </a:solidFill>
            </c:spPr>
          </c:dPt>
          <c:dPt>
            <c:idx val="55"/>
            <c:invertIfNegative val="0"/>
            <c:bubble3D val="0"/>
            <c:spPr>
              <a:solidFill>
                <a:srgbClr val="FF4343"/>
              </a:solidFill>
            </c:spPr>
          </c:dPt>
          <c:dPt>
            <c:idx val="56"/>
            <c:invertIfNegative val="0"/>
            <c:bubble3D val="0"/>
            <c:spPr>
              <a:solidFill>
                <a:srgbClr val="FF4343"/>
              </a:solidFill>
            </c:spPr>
          </c:dPt>
          <c:dPt>
            <c:idx val="57"/>
            <c:invertIfNegative val="0"/>
            <c:bubble3D val="0"/>
            <c:spPr>
              <a:solidFill>
                <a:srgbClr val="FF4343"/>
              </a:solidFill>
            </c:spPr>
          </c:dPt>
          <c:dPt>
            <c:idx val="58"/>
            <c:invertIfNegative val="0"/>
            <c:bubble3D val="0"/>
            <c:spPr>
              <a:solidFill>
                <a:srgbClr val="FF4343"/>
              </a:solidFill>
            </c:spPr>
          </c:dPt>
          <c:dPt>
            <c:idx val="59"/>
            <c:invertIfNegative val="0"/>
            <c:bubble3D val="0"/>
            <c:spPr>
              <a:solidFill>
                <a:srgbClr val="FF4343"/>
              </a:solidFill>
            </c:spPr>
          </c:dPt>
          <c:dPt>
            <c:idx val="60"/>
            <c:invertIfNegative val="0"/>
            <c:bubble3D val="0"/>
            <c:spPr>
              <a:solidFill>
                <a:srgbClr val="FF4343"/>
              </a:solidFill>
            </c:spPr>
          </c:dPt>
          <c:dPt>
            <c:idx val="61"/>
            <c:invertIfNegative val="0"/>
            <c:bubble3D val="0"/>
            <c:spPr>
              <a:solidFill>
                <a:srgbClr val="FF4343"/>
              </a:solidFill>
            </c:spPr>
          </c:dPt>
          <c:dPt>
            <c:idx val="62"/>
            <c:invertIfNegative val="0"/>
            <c:bubble3D val="0"/>
            <c:spPr>
              <a:solidFill>
                <a:srgbClr val="FF4343"/>
              </a:solidFill>
            </c:spPr>
          </c:dPt>
          <c:dPt>
            <c:idx val="63"/>
            <c:invertIfNegative val="0"/>
            <c:bubble3D val="0"/>
            <c:spPr>
              <a:solidFill>
                <a:srgbClr val="FF4343"/>
              </a:solidFill>
            </c:spPr>
          </c:dPt>
          <c:dPt>
            <c:idx val="64"/>
            <c:invertIfNegative val="0"/>
            <c:bubble3D val="0"/>
            <c:spPr>
              <a:solidFill>
                <a:schemeClr val="accent2">
                  <a:lumMod val="20000"/>
                  <a:lumOff val="80000"/>
                </a:schemeClr>
              </a:solidFill>
            </c:spPr>
          </c:dPt>
          <c:dPt>
            <c:idx val="65"/>
            <c:invertIfNegative val="0"/>
            <c:bubble3D val="0"/>
            <c:spPr>
              <a:solidFill>
                <a:schemeClr val="accent2">
                  <a:lumMod val="20000"/>
                  <a:lumOff val="80000"/>
                </a:schemeClr>
              </a:solidFill>
            </c:spPr>
          </c:dPt>
          <c:dPt>
            <c:idx val="66"/>
            <c:invertIfNegative val="0"/>
            <c:bubble3D val="0"/>
            <c:spPr>
              <a:solidFill>
                <a:schemeClr val="accent2">
                  <a:lumMod val="20000"/>
                  <a:lumOff val="80000"/>
                </a:schemeClr>
              </a:solidFill>
            </c:spPr>
          </c:dPt>
          <c:dPt>
            <c:idx val="67"/>
            <c:invertIfNegative val="0"/>
            <c:bubble3D val="0"/>
            <c:spPr>
              <a:solidFill>
                <a:schemeClr val="accent2">
                  <a:lumMod val="20000"/>
                  <a:lumOff val="80000"/>
                </a:schemeClr>
              </a:solidFill>
            </c:spPr>
          </c:dPt>
          <c:dPt>
            <c:idx val="68"/>
            <c:invertIfNegative val="0"/>
            <c:bubble3D val="0"/>
            <c:spPr>
              <a:solidFill>
                <a:schemeClr val="accent2">
                  <a:lumMod val="20000"/>
                  <a:lumOff val="80000"/>
                </a:schemeClr>
              </a:solidFill>
            </c:spPr>
          </c:dPt>
          <c:dPt>
            <c:idx val="69"/>
            <c:invertIfNegative val="0"/>
            <c:bubble3D val="0"/>
            <c:spPr>
              <a:solidFill>
                <a:schemeClr val="accent2">
                  <a:lumMod val="20000"/>
                  <a:lumOff val="80000"/>
                </a:schemeClr>
              </a:solidFill>
            </c:spPr>
          </c:dPt>
          <c:dPt>
            <c:idx val="70"/>
            <c:invertIfNegative val="0"/>
            <c:bubble3D val="0"/>
            <c:spPr>
              <a:solidFill>
                <a:schemeClr val="accent2">
                  <a:lumMod val="20000"/>
                  <a:lumOff val="80000"/>
                </a:schemeClr>
              </a:solidFill>
            </c:spPr>
          </c:dPt>
          <c:dPt>
            <c:idx val="71"/>
            <c:invertIfNegative val="0"/>
            <c:bubble3D val="0"/>
            <c:spPr>
              <a:solidFill>
                <a:schemeClr val="accent2">
                  <a:lumMod val="20000"/>
                  <a:lumOff val="80000"/>
                </a:schemeClr>
              </a:solidFill>
            </c:spPr>
          </c:dPt>
          <c:dPt>
            <c:idx val="72"/>
            <c:invertIfNegative val="0"/>
            <c:bubble3D val="0"/>
            <c:spPr>
              <a:solidFill>
                <a:schemeClr val="accent2">
                  <a:lumMod val="20000"/>
                  <a:lumOff val="80000"/>
                </a:schemeClr>
              </a:solidFill>
            </c:spPr>
          </c:dPt>
          <c:dPt>
            <c:idx val="73"/>
            <c:invertIfNegative val="0"/>
            <c:bubble3D val="0"/>
            <c:spPr>
              <a:solidFill>
                <a:schemeClr val="accent2">
                  <a:lumMod val="20000"/>
                  <a:lumOff val="80000"/>
                </a:schemeClr>
              </a:solidFill>
            </c:spPr>
          </c:dPt>
          <c:dPt>
            <c:idx val="74"/>
            <c:invertIfNegative val="0"/>
            <c:bubble3D val="0"/>
            <c:spPr>
              <a:solidFill>
                <a:schemeClr val="accent2">
                  <a:lumMod val="20000"/>
                  <a:lumOff val="80000"/>
                </a:schemeClr>
              </a:solidFill>
            </c:spPr>
          </c:dPt>
          <c:dPt>
            <c:idx val="75"/>
            <c:invertIfNegative val="0"/>
            <c:bubble3D val="0"/>
            <c:spPr>
              <a:solidFill>
                <a:schemeClr val="accent2">
                  <a:lumMod val="20000"/>
                  <a:lumOff val="80000"/>
                </a:schemeClr>
              </a:solidFill>
            </c:spPr>
          </c:dPt>
          <c:dPt>
            <c:idx val="76"/>
            <c:invertIfNegative val="0"/>
            <c:bubble3D val="0"/>
            <c:spPr>
              <a:solidFill>
                <a:schemeClr val="accent2">
                  <a:lumMod val="20000"/>
                  <a:lumOff val="80000"/>
                </a:schemeClr>
              </a:solidFill>
            </c:spPr>
          </c:dPt>
          <c:dPt>
            <c:idx val="77"/>
            <c:invertIfNegative val="0"/>
            <c:bubble3D val="0"/>
            <c:spPr>
              <a:solidFill>
                <a:schemeClr val="accent2">
                  <a:lumMod val="20000"/>
                  <a:lumOff val="80000"/>
                </a:schemeClr>
              </a:solidFill>
            </c:spPr>
          </c:dPt>
          <c:dPt>
            <c:idx val="78"/>
            <c:invertIfNegative val="0"/>
            <c:bubble3D val="0"/>
            <c:spPr>
              <a:solidFill>
                <a:schemeClr val="accent2">
                  <a:lumMod val="20000"/>
                  <a:lumOff val="80000"/>
                </a:schemeClr>
              </a:solidFill>
            </c:spPr>
          </c:dPt>
          <c:dPt>
            <c:idx val="79"/>
            <c:invertIfNegative val="0"/>
            <c:bubble3D val="0"/>
            <c:spPr>
              <a:solidFill>
                <a:schemeClr val="accent2">
                  <a:lumMod val="20000"/>
                  <a:lumOff val="80000"/>
                </a:schemeClr>
              </a:solidFill>
            </c:spPr>
          </c:dPt>
          <c:dPt>
            <c:idx val="80"/>
            <c:invertIfNegative val="0"/>
            <c:bubble3D val="0"/>
            <c:spPr>
              <a:solidFill>
                <a:schemeClr val="accent2">
                  <a:lumMod val="20000"/>
                  <a:lumOff val="80000"/>
                </a:schemeClr>
              </a:solidFill>
            </c:spPr>
          </c:dPt>
          <c:dPt>
            <c:idx val="81"/>
            <c:invertIfNegative val="0"/>
            <c:bubble3D val="0"/>
            <c:spPr>
              <a:solidFill>
                <a:schemeClr val="accent2">
                  <a:lumMod val="20000"/>
                  <a:lumOff val="80000"/>
                </a:schemeClr>
              </a:solidFill>
            </c:spPr>
          </c:dPt>
          <c:dPt>
            <c:idx val="82"/>
            <c:invertIfNegative val="0"/>
            <c:bubble3D val="0"/>
            <c:spPr>
              <a:solidFill>
                <a:schemeClr val="accent2">
                  <a:lumMod val="20000"/>
                  <a:lumOff val="80000"/>
                </a:schemeClr>
              </a:solidFill>
            </c:spPr>
          </c:dPt>
          <c:dPt>
            <c:idx val="83"/>
            <c:invertIfNegative val="0"/>
            <c:bubble3D val="0"/>
            <c:spPr>
              <a:solidFill>
                <a:schemeClr val="accent2">
                  <a:lumMod val="20000"/>
                  <a:lumOff val="80000"/>
                </a:schemeClr>
              </a:solidFill>
            </c:spPr>
          </c:dPt>
          <c:dPt>
            <c:idx val="84"/>
            <c:invertIfNegative val="0"/>
            <c:bubble3D val="0"/>
            <c:spPr>
              <a:solidFill>
                <a:schemeClr val="accent2">
                  <a:lumMod val="20000"/>
                  <a:lumOff val="80000"/>
                </a:schemeClr>
              </a:solidFill>
            </c:spPr>
          </c:dPt>
          <c:dPt>
            <c:idx val="85"/>
            <c:invertIfNegative val="0"/>
            <c:bubble3D val="0"/>
            <c:spPr>
              <a:solidFill>
                <a:schemeClr val="accent2">
                  <a:lumMod val="20000"/>
                  <a:lumOff val="80000"/>
                </a:schemeClr>
              </a:solidFill>
            </c:spPr>
          </c:dPt>
          <c:dPt>
            <c:idx val="86"/>
            <c:invertIfNegative val="0"/>
            <c:bubble3D val="0"/>
            <c:spPr>
              <a:solidFill>
                <a:schemeClr val="accent2">
                  <a:lumMod val="20000"/>
                  <a:lumOff val="80000"/>
                </a:schemeClr>
              </a:solidFill>
            </c:spPr>
          </c:dPt>
          <c:dPt>
            <c:idx val="87"/>
            <c:invertIfNegative val="0"/>
            <c:bubble3D val="0"/>
            <c:spPr>
              <a:solidFill>
                <a:schemeClr val="accent2">
                  <a:lumMod val="20000"/>
                  <a:lumOff val="80000"/>
                </a:schemeClr>
              </a:solidFill>
            </c:spPr>
          </c:dPt>
          <c:dPt>
            <c:idx val="88"/>
            <c:invertIfNegative val="0"/>
            <c:bubble3D val="0"/>
            <c:spPr>
              <a:solidFill>
                <a:schemeClr val="accent2">
                  <a:lumMod val="20000"/>
                  <a:lumOff val="80000"/>
                </a:schemeClr>
              </a:solidFill>
            </c:spPr>
          </c:dPt>
          <c:dPt>
            <c:idx val="89"/>
            <c:invertIfNegative val="0"/>
            <c:bubble3D val="0"/>
            <c:spPr>
              <a:solidFill>
                <a:schemeClr val="accent2">
                  <a:lumMod val="20000"/>
                  <a:lumOff val="80000"/>
                </a:schemeClr>
              </a:solidFill>
            </c:spPr>
          </c:dPt>
          <c:val>
            <c:numRef>
              <c:f>'Winchester Town Pyramid'!$J$3:$J$92</c:f>
              <c:numCache>
                <c:formatCode>General</c:formatCode>
                <c:ptCount val="90"/>
                <c:pt idx="0">
                  <c:v>-0.27240494652791791</c:v>
                </c:pt>
                <c:pt idx="1">
                  <c:v>-0.28970049868842063</c:v>
                </c:pt>
                <c:pt idx="2">
                  <c:v>-0.27672883456804359</c:v>
                </c:pt>
                <c:pt idx="3">
                  <c:v>-0.28537661064829495</c:v>
                </c:pt>
                <c:pt idx="4">
                  <c:v>-0.28681790666167017</c:v>
                </c:pt>
                <c:pt idx="5">
                  <c:v>-0.30123086679542244</c:v>
                </c:pt>
                <c:pt idx="6">
                  <c:v>-0.25655069038079037</c:v>
                </c:pt>
                <c:pt idx="7">
                  <c:v>-0.31996771496930038</c:v>
                </c:pt>
                <c:pt idx="8">
                  <c:v>-0.26663976247441701</c:v>
                </c:pt>
                <c:pt idx="9">
                  <c:v>-0.30267216280879766</c:v>
                </c:pt>
                <c:pt idx="10">
                  <c:v>-0.26519846646104173</c:v>
                </c:pt>
                <c:pt idx="11">
                  <c:v>-0.2695223545011674</c:v>
                </c:pt>
                <c:pt idx="12">
                  <c:v>-0.26519846646104173</c:v>
                </c:pt>
                <c:pt idx="13">
                  <c:v>-0.2882592026750454</c:v>
                </c:pt>
                <c:pt idx="14">
                  <c:v>-0.36608918739730767</c:v>
                </c:pt>
                <c:pt idx="15">
                  <c:v>-0.44824306015969562</c:v>
                </c:pt>
                <c:pt idx="16">
                  <c:v>-0.43238880401256813</c:v>
                </c:pt>
                <c:pt idx="17">
                  <c:v>-0.44536046813294511</c:v>
                </c:pt>
                <c:pt idx="18">
                  <c:v>-0.45544954022657175</c:v>
                </c:pt>
                <c:pt idx="19">
                  <c:v>-0.52319045285520749</c:v>
                </c:pt>
                <c:pt idx="20">
                  <c:v>-0.65434839007235301</c:v>
                </c:pt>
                <c:pt idx="21">
                  <c:v>-0.51742526880170647</c:v>
                </c:pt>
                <c:pt idx="22">
                  <c:v>-0.53472082096220919</c:v>
                </c:pt>
                <c:pt idx="23">
                  <c:v>-0.38482603557118561</c:v>
                </c:pt>
                <c:pt idx="24">
                  <c:v>-0.38770862759793606</c:v>
                </c:pt>
                <c:pt idx="25">
                  <c:v>-0.35167622726355541</c:v>
                </c:pt>
                <c:pt idx="26">
                  <c:v>-0.33582197111642786</c:v>
                </c:pt>
                <c:pt idx="27">
                  <c:v>-0.28681790666167017</c:v>
                </c:pt>
                <c:pt idx="28">
                  <c:v>-0.27528753855466837</c:v>
                </c:pt>
                <c:pt idx="29">
                  <c:v>-0.28970049868842063</c:v>
                </c:pt>
                <c:pt idx="30">
                  <c:v>-0.25222680234066469</c:v>
                </c:pt>
                <c:pt idx="31">
                  <c:v>-0.25799198639416565</c:v>
                </c:pt>
                <c:pt idx="32">
                  <c:v>-0.29546568274192153</c:v>
                </c:pt>
                <c:pt idx="33">
                  <c:v>-0.2882592026750454</c:v>
                </c:pt>
                <c:pt idx="34">
                  <c:v>-0.27961142659479404</c:v>
                </c:pt>
                <c:pt idx="35">
                  <c:v>-0.31131993888904902</c:v>
                </c:pt>
                <c:pt idx="36">
                  <c:v>-0.29834827476867198</c:v>
                </c:pt>
                <c:pt idx="37">
                  <c:v>-0.28681790666167017</c:v>
                </c:pt>
                <c:pt idx="38">
                  <c:v>-0.28681790666167017</c:v>
                </c:pt>
                <c:pt idx="39">
                  <c:v>-0.30123086679542244</c:v>
                </c:pt>
                <c:pt idx="40">
                  <c:v>-0.30555475483554811</c:v>
                </c:pt>
                <c:pt idx="41">
                  <c:v>-0.28105272260816927</c:v>
                </c:pt>
                <c:pt idx="42">
                  <c:v>-0.35888270733043148</c:v>
                </c:pt>
                <c:pt idx="43">
                  <c:v>-0.3545588192903058</c:v>
                </c:pt>
                <c:pt idx="44">
                  <c:v>-0.33293937908967741</c:v>
                </c:pt>
                <c:pt idx="45">
                  <c:v>-0.30843734686229862</c:v>
                </c:pt>
                <c:pt idx="46">
                  <c:v>-0.32429160300942605</c:v>
                </c:pt>
                <c:pt idx="47">
                  <c:v>-0.32717419503617651</c:v>
                </c:pt>
                <c:pt idx="48">
                  <c:v>-0.3156438269291747</c:v>
                </c:pt>
                <c:pt idx="49">
                  <c:v>-0.27817013058141882</c:v>
                </c:pt>
                <c:pt idx="50">
                  <c:v>-0.32717419503617651</c:v>
                </c:pt>
                <c:pt idx="51">
                  <c:v>-0.33149808307630219</c:v>
                </c:pt>
                <c:pt idx="52">
                  <c:v>-0.33438067510305269</c:v>
                </c:pt>
                <c:pt idx="53">
                  <c:v>-0.28393531463491972</c:v>
                </c:pt>
                <c:pt idx="54">
                  <c:v>-0.2882592026750454</c:v>
                </c:pt>
                <c:pt idx="55">
                  <c:v>-0.27384624254129308</c:v>
                </c:pt>
                <c:pt idx="56">
                  <c:v>-0.25799198639416565</c:v>
                </c:pt>
                <c:pt idx="57">
                  <c:v>-0.26087457842091605</c:v>
                </c:pt>
                <c:pt idx="58">
                  <c:v>-0.24790291430053904</c:v>
                </c:pt>
                <c:pt idx="59">
                  <c:v>-0.23637254619353726</c:v>
                </c:pt>
                <c:pt idx="60">
                  <c:v>-0.22772477011328587</c:v>
                </c:pt>
                <c:pt idx="61">
                  <c:v>-0.18592718572540429</c:v>
                </c:pt>
                <c:pt idx="62">
                  <c:v>-0.19745755383240607</c:v>
                </c:pt>
                <c:pt idx="63">
                  <c:v>-0.20898792193940791</c:v>
                </c:pt>
                <c:pt idx="64">
                  <c:v>-0.203222737885907</c:v>
                </c:pt>
                <c:pt idx="65">
                  <c:v>-0.18016200167190338</c:v>
                </c:pt>
                <c:pt idx="66">
                  <c:v>-0.20754662592603271</c:v>
                </c:pt>
                <c:pt idx="67">
                  <c:v>-0.19745755383240607</c:v>
                </c:pt>
                <c:pt idx="68">
                  <c:v>-0.20466403389928223</c:v>
                </c:pt>
                <c:pt idx="69">
                  <c:v>-0.21187051396615839</c:v>
                </c:pt>
                <c:pt idx="70">
                  <c:v>-0.18592718572540429</c:v>
                </c:pt>
                <c:pt idx="71">
                  <c:v>-0.19457496180565564</c:v>
                </c:pt>
                <c:pt idx="72">
                  <c:v>-0.15133608140439883</c:v>
                </c:pt>
                <c:pt idx="73">
                  <c:v>-0.18304459369865383</c:v>
                </c:pt>
                <c:pt idx="74">
                  <c:v>-0.13692312127064654</c:v>
                </c:pt>
                <c:pt idx="75">
                  <c:v>-0.13404052924389612</c:v>
                </c:pt>
                <c:pt idx="76">
                  <c:v>-0.12251016113689431</c:v>
                </c:pt>
                <c:pt idx="77">
                  <c:v>-0.12251016113689431</c:v>
                </c:pt>
                <c:pt idx="78">
                  <c:v>-0.11818627309676863</c:v>
                </c:pt>
                <c:pt idx="79">
                  <c:v>-0.10665590498976679</c:v>
                </c:pt>
                <c:pt idx="80">
                  <c:v>-0.13259923323052086</c:v>
                </c:pt>
                <c:pt idx="81">
                  <c:v>-8.3595168775763173E-2</c:v>
                </c:pt>
                <c:pt idx="82">
                  <c:v>-8.0712576749012707E-2</c:v>
                </c:pt>
                <c:pt idx="83">
                  <c:v>-0.10953849701651726</c:v>
                </c:pt>
                <c:pt idx="84">
                  <c:v>-9.8008128909515435E-2</c:v>
                </c:pt>
                <c:pt idx="85">
                  <c:v>-8.9360352829264078E-2</c:v>
                </c:pt>
                <c:pt idx="86">
                  <c:v>-7.6388688708887029E-2</c:v>
                </c:pt>
                <c:pt idx="87">
                  <c:v>-7.0623504655386124E-2</c:v>
                </c:pt>
                <c:pt idx="88">
                  <c:v>-6.0534432561759534E-2</c:v>
                </c:pt>
                <c:pt idx="89">
                  <c:v>-4.6121472428007265E-2</c:v>
                </c:pt>
              </c:numCache>
            </c:numRef>
          </c:val>
        </c:ser>
        <c:ser>
          <c:idx val="2"/>
          <c:order val="1"/>
          <c:tx>
            <c:strRef>
              <c:f>'Winchester Pyramid'!$K$1</c:f>
              <c:strCache>
                <c:ptCount val="1"/>
                <c:pt idx="0">
                  <c:v>female</c:v>
                </c:pt>
              </c:strCache>
            </c:strRef>
          </c:tx>
          <c:spPr>
            <a:noFill/>
            <a:ln>
              <a:solidFill>
                <a:schemeClr val="bg1">
                  <a:lumMod val="50000"/>
                </a:schemeClr>
              </a:solidFill>
            </a:ln>
          </c:spPr>
          <c:invertIfNegative val="0"/>
          <c:val>
            <c:numRef>
              <c:f>'Winchester Town Pyramid'!$K$3:$K$92</c:f>
              <c:numCache>
                <c:formatCode>General</c:formatCode>
                <c:ptCount val="90"/>
                <c:pt idx="0">
                  <c:v>0.24357902626041336</c:v>
                </c:pt>
                <c:pt idx="1">
                  <c:v>0.23925513822028766</c:v>
                </c:pt>
                <c:pt idx="2">
                  <c:v>0.2291660661266611</c:v>
                </c:pt>
                <c:pt idx="3">
                  <c:v>0.26519846646104173</c:v>
                </c:pt>
                <c:pt idx="4">
                  <c:v>0.2234008820731602</c:v>
                </c:pt>
                <c:pt idx="5">
                  <c:v>0.27528753855466837</c:v>
                </c:pt>
                <c:pt idx="6">
                  <c:v>0.22628347409991062</c:v>
                </c:pt>
                <c:pt idx="7">
                  <c:v>0.28681790666167017</c:v>
                </c:pt>
                <c:pt idx="8">
                  <c:v>0.25799198639416565</c:v>
                </c:pt>
                <c:pt idx="9">
                  <c:v>0.2882592026750454</c:v>
                </c:pt>
                <c:pt idx="10">
                  <c:v>0.24790291430053904</c:v>
                </c:pt>
                <c:pt idx="11">
                  <c:v>0.24213773024703814</c:v>
                </c:pt>
                <c:pt idx="12">
                  <c:v>0.24646161828716381</c:v>
                </c:pt>
                <c:pt idx="13">
                  <c:v>0.24502032227378862</c:v>
                </c:pt>
                <c:pt idx="14">
                  <c:v>0.28105272260816927</c:v>
                </c:pt>
                <c:pt idx="15">
                  <c:v>0.24357902626041336</c:v>
                </c:pt>
                <c:pt idx="16">
                  <c:v>0.31852641895592515</c:v>
                </c:pt>
                <c:pt idx="17">
                  <c:v>0.32140901098267566</c:v>
                </c:pt>
                <c:pt idx="18">
                  <c:v>0.42806491597244239</c:v>
                </c:pt>
                <c:pt idx="19">
                  <c:v>1.0319679455766626</c:v>
                </c:pt>
                <c:pt idx="20">
                  <c:v>1.1890692110345622</c:v>
                </c:pt>
                <c:pt idx="21">
                  <c:v>0.99737684125565718</c:v>
                </c:pt>
                <c:pt idx="22">
                  <c:v>0.73073707878124006</c:v>
                </c:pt>
                <c:pt idx="23">
                  <c:v>0.46986250036032395</c:v>
                </c:pt>
                <c:pt idx="24">
                  <c:v>0.45977342826669743</c:v>
                </c:pt>
                <c:pt idx="25">
                  <c:v>0.34302845118330405</c:v>
                </c:pt>
                <c:pt idx="26">
                  <c:v>0.27672883456804359</c:v>
                </c:pt>
                <c:pt idx="27">
                  <c:v>0.27817013058141882</c:v>
                </c:pt>
                <c:pt idx="28">
                  <c:v>0.25799198639416565</c:v>
                </c:pt>
                <c:pt idx="29">
                  <c:v>0.30987864287567379</c:v>
                </c:pt>
                <c:pt idx="30">
                  <c:v>0.2882592026750454</c:v>
                </c:pt>
                <c:pt idx="31">
                  <c:v>0.27528753855466837</c:v>
                </c:pt>
                <c:pt idx="32">
                  <c:v>0.26375717044766656</c:v>
                </c:pt>
                <c:pt idx="33">
                  <c:v>0.30267216280879766</c:v>
                </c:pt>
                <c:pt idx="34">
                  <c:v>0.27817013058141882</c:v>
                </c:pt>
                <c:pt idx="35">
                  <c:v>0.28970049868842063</c:v>
                </c:pt>
                <c:pt idx="36">
                  <c:v>0.31708512294254998</c:v>
                </c:pt>
                <c:pt idx="37">
                  <c:v>0.28681790666167017</c:v>
                </c:pt>
                <c:pt idx="38">
                  <c:v>0.33293937908967741</c:v>
                </c:pt>
                <c:pt idx="39">
                  <c:v>0.26808105848779223</c:v>
                </c:pt>
                <c:pt idx="40">
                  <c:v>0.30699605084892334</c:v>
                </c:pt>
                <c:pt idx="41">
                  <c:v>0.32573289902280134</c:v>
                </c:pt>
                <c:pt idx="42">
                  <c:v>0.3675304834106829</c:v>
                </c:pt>
                <c:pt idx="43">
                  <c:v>0.35600011530368109</c:v>
                </c:pt>
                <c:pt idx="44">
                  <c:v>0.31131993888904902</c:v>
                </c:pt>
                <c:pt idx="45">
                  <c:v>0.28970049868842063</c:v>
                </c:pt>
                <c:pt idx="46">
                  <c:v>0.31131993888904902</c:v>
                </c:pt>
                <c:pt idx="47">
                  <c:v>0.29978957078204721</c:v>
                </c:pt>
                <c:pt idx="48">
                  <c:v>0.29690697875529676</c:v>
                </c:pt>
                <c:pt idx="49">
                  <c:v>0.30987864287567379</c:v>
                </c:pt>
                <c:pt idx="50">
                  <c:v>0.29258309071517108</c:v>
                </c:pt>
                <c:pt idx="51">
                  <c:v>0.29978957078204721</c:v>
                </c:pt>
                <c:pt idx="52">
                  <c:v>0.27384624254129308</c:v>
                </c:pt>
                <c:pt idx="53">
                  <c:v>0.28970049868842063</c:v>
                </c:pt>
                <c:pt idx="54">
                  <c:v>0.28970049868842063</c:v>
                </c:pt>
                <c:pt idx="55">
                  <c:v>0.26808105848779223</c:v>
                </c:pt>
                <c:pt idx="56">
                  <c:v>0.25078550632728952</c:v>
                </c:pt>
                <c:pt idx="57">
                  <c:v>0.23781384220691246</c:v>
                </c:pt>
                <c:pt idx="58">
                  <c:v>0.26519846646104173</c:v>
                </c:pt>
                <c:pt idx="59">
                  <c:v>0.23204865815341155</c:v>
                </c:pt>
                <c:pt idx="60">
                  <c:v>0.22484217808653542</c:v>
                </c:pt>
                <c:pt idx="61">
                  <c:v>0.21331180997953358</c:v>
                </c:pt>
                <c:pt idx="62">
                  <c:v>0.203222737885907</c:v>
                </c:pt>
                <c:pt idx="63">
                  <c:v>0.21763569801965926</c:v>
                </c:pt>
                <c:pt idx="64">
                  <c:v>0.20178144187253175</c:v>
                </c:pt>
                <c:pt idx="65">
                  <c:v>0.21619440200628406</c:v>
                </c:pt>
                <c:pt idx="66">
                  <c:v>0.22628347409991062</c:v>
                </c:pt>
                <c:pt idx="67">
                  <c:v>0.27384624254129308</c:v>
                </c:pt>
                <c:pt idx="68">
                  <c:v>0.26519846646104173</c:v>
                </c:pt>
                <c:pt idx="69">
                  <c:v>0.22051829004640974</c:v>
                </c:pt>
                <c:pt idx="70">
                  <c:v>0.21187051396615839</c:v>
                </c:pt>
                <c:pt idx="71">
                  <c:v>0.19601625781903087</c:v>
                </c:pt>
                <c:pt idx="72">
                  <c:v>0.19169236977890519</c:v>
                </c:pt>
                <c:pt idx="73">
                  <c:v>0.18160329768527858</c:v>
                </c:pt>
                <c:pt idx="74">
                  <c:v>0.15277737741777406</c:v>
                </c:pt>
                <c:pt idx="75">
                  <c:v>0.1772794096451529</c:v>
                </c:pt>
                <c:pt idx="76">
                  <c:v>0.15998385748465019</c:v>
                </c:pt>
                <c:pt idx="77">
                  <c:v>0.17295552160502722</c:v>
                </c:pt>
                <c:pt idx="78">
                  <c:v>0.14557089735089793</c:v>
                </c:pt>
                <c:pt idx="79">
                  <c:v>0.14845348937764838</c:v>
                </c:pt>
                <c:pt idx="80">
                  <c:v>0.15710126545789974</c:v>
                </c:pt>
                <c:pt idx="81">
                  <c:v>0.11818627309676863</c:v>
                </c:pt>
                <c:pt idx="82">
                  <c:v>0.16142515349802541</c:v>
                </c:pt>
                <c:pt idx="83">
                  <c:v>0.15710126545789974</c:v>
                </c:pt>
                <c:pt idx="84">
                  <c:v>0.15277737741777406</c:v>
                </c:pt>
                <c:pt idx="85">
                  <c:v>0.12683404917701999</c:v>
                </c:pt>
                <c:pt idx="86">
                  <c:v>0.1441296013375227</c:v>
                </c:pt>
                <c:pt idx="87">
                  <c:v>0.12971664120377044</c:v>
                </c:pt>
                <c:pt idx="88">
                  <c:v>0.10089072093626587</c:v>
                </c:pt>
                <c:pt idx="89">
                  <c:v>8.7919056815888852E-2</c:v>
                </c:pt>
              </c:numCache>
            </c:numRef>
          </c:val>
        </c:ser>
        <c:dLbls>
          <c:showLegendKey val="0"/>
          <c:showVal val="0"/>
          <c:showCatName val="0"/>
          <c:showSerName val="0"/>
          <c:showPercent val="0"/>
          <c:showBubbleSize val="0"/>
        </c:dLbls>
        <c:gapWidth val="0"/>
        <c:overlap val="100"/>
        <c:axId val="44100608"/>
        <c:axId val="44102400"/>
      </c:barChart>
      <c:catAx>
        <c:axId val="44100608"/>
        <c:scaling>
          <c:orientation val="minMax"/>
        </c:scaling>
        <c:delete val="1"/>
        <c:axPos val="l"/>
        <c:majorTickMark val="out"/>
        <c:minorTickMark val="none"/>
        <c:tickLblPos val="nextTo"/>
        <c:crossAx val="44102400"/>
        <c:crosses val="autoZero"/>
        <c:auto val="1"/>
        <c:lblAlgn val="ctr"/>
        <c:lblOffset val="100"/>
        <c:noMultiLvlLbl val="0"/>
      </c:catAx>
      <c:valAx>
        <c:axId val="44102400"/>
        <c:scaling>
          <c:orientation val="minMax"/>
          <c:max val="1.2"/>
          <c:min val="-1.2"/>
        </c:scaling>
        <c:delete val="1"/>
        <c:axPos val="b"/>
        <c:numFmt formatCode="General" sourceLinked="1"/>
        <c:majorTickMark val="out"/>
        <c:minorTickMark val="none"/>
        <c:tickLblPos val="nextTo"/>
        <c:crossAx val="44100608"/>
        <c:crosses val="autoZero"/>
        <c:crossBetween val="between"/>
        <c:majorUnit val="0.2"/>
      </c:valAx>
    </c:plotArea>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917004595836713E-3"/>
          <c:y val="5.1059941520467833E-2"/>
          <c:w val="0.90558258988915918"/>
          <c:h val="0.89788011695906433"/>
        </c:manualLayout>
      </c:layout>
      <c:barChart>
        <c:barDir val="bar"/>
        <c:grouping val="clustered"/>
        <c:varyColors val="0"/>
        <c:ser>
          <c:idx val="1"/>
          <c:order val="0"/>
          <c:tx>
            <c:strRef>
              <c:f>'Winchester Town Pyramid'!$J$1</c:f>
              <c:strCache>
                <c:ptCount val="1"/>
                <c:pt idx="0">
                  <c:v>male</c:v>
                </c:pt>
              </c:strCache>
            </c:strRef>
          </c:tx>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0000"/>
              </a:solidFill>
            </c:spPr>
          </c:dPt>
          <c:dPt>
            <c:idx val="6"/>
            <c:invertIfNegative val="0"/>
            <c:bubble3D val="0"/>
            <c:spPr>
              <a:solidFill>
                <a:srgbClr val="FF0000"/>
              </a:solidFill>
            </c:spPr>
          </c:dPt>
          <c:dPt>
            <c:idx val="7"/>
            <c:invertIfNegative val="0"/>
            <c:bubble3D val="0"/>
            <c:spPr>
              <a:solidFill>
                <a:srgbClr val="FF0000"/>
              </a:solidFill>
            </c:spPr>
          </c:dPt>
          <c:dPt>
            <c:idx val="8"/>
            <c:invertIfNegative val="0"/>
            <c:bubble3D val="0"/>
            <c:spPr>
              <a:solidFill>
                <a:srgbClr val="FF0000"/>
              </a:solidFill>
            </c:spPr>
          </c:dPt>
          <c:dPt>
            <c:idx val="9"/>
            <c:invertIfNegative val="0"/>
            <c:bubble3D val="0"/>
            <c:spPr>
              <a:solidFill>
                <a:srgbClr val="FF0000"/>
              </a:solidFill>
            </c:spPr>
          </c:dPt>
          <c:dPt>
            <c:idx val="10"/>
            <c:invertIfNegative val="0"/>
            <c:bubble3D val="0"/>
            <c:spPr>
              <a:solidFill>
                <a:srgbClr val="FF0000"/>
              </a:solidFill>
            </c:spPr>
          </c:dPt>
          <c:dPt>
            <c:idx val="11"/>
            <c:invertIfNegative val="0"/>
            <c:bubble3D val="0"/>
            <c:spPr>
              <a:solidFill>
                <a:srgbClr val="FF0000"/>
              </a:solidFill>
            </c:spPr>
          </c:dPt>
          <c:dPt>
            <c:idx val="12"/>
            <c:invertIfNegative val="0"/>
            <c:bubble3D val="0"/>
            <c:spPr>
              <a:solidFill>
                <a:srgbClr val="FF0000"/>
              </a:solidFill>
            </c:spPr>
          </c:dPt>
          <c:dPt>
            <c:idx val="13"/>
            <c:invertIfNegative val="0"/>
            <c:bubble3D val="0"/>
            <c:spPr>
              <a:solidFill>
                <a:srgbClr val="FF0000"/>
              </a:solidFill>
            </c:spPr>
          </c:dPt>
          <c:dPt>
            <c:idx val="14"/>
            <c:invertIfNegative val="0"/>
            <c:bubble3D val="0"/>
            <c:spPr>
              <a:solidFill>
                <a:srgbClr val="FF0000"/>
              </a:solidFill>
            </c:spPr>
          </c:dPt>
          <c:dPt>
            <c:idx val="15"/>
            <c:invertIfNegative val="0"/>
            <c:bubble3D val="0"/>
            <c:spPr>
              <a:solidFill>
                <a:srgbClr val="FF4343"/>
              </a:solidFill>
            </c:spPr>
          </c:dPt>
          <c:dPt>
            <c:idx val="16"/>
            <c:invertIfNegative val="0"/>
            <c:bubble3D val="0"/>
            <c:spPr>
              <a:solidFill>
                <a:srgbClr val="FF4343"/>
              </a:solidFill>
            </c:spPr>
          </c:dPt>
          <c:dPt>
            <c:idx val="17"/>
            <c:invertIfNegative val="0"/>
            <c:bubble3D val="0"/>
            <c:spPr>
              <a:solidFill>
                <a:srgbClr val="FF4343"/>
              </a:solidFill>
            </c:spPr>
          </c:dPt>
          <c:dPt>
            <c:idx val="18"/>
            <c:invertIfNegative val="0"/>
            <c:bubble3D val="0"/>
            <c:spPr>
              <a:solidFill>
                <a:srgbClr val="FF4343"/>
              </a:solidFill>
            </c:spPr>
          </c:dPt>
          <c:dPt>
            <c:idx val="19"/>
            <c:invertIfNegative val="0"/>
            <c:bubble3D val="0"/>
            <c:spPr>
              <a:solidFill>
                <a:srgbClr val="FF4343"/>
              </a:solidFill>
            </c:spPr>
          </c:dPt>
          <c:dPt>
            <c:idx val="20"/>
            <c:invertIfNegative val="0"/>
            <c:bubble3D val="0"/>
            <c:spPr>
              <a:solidFill>
                <a:srgbClr val="FF4343"/>
              </a:solidFill>
            </c:spPr>
          </c:dPt>
          <c:dPt>
            <c:idx val="21"/>
            <c:invertIfNegative val="0"/>
            <c:bubble3D val="0"/>
            <c:spPr>
              <a:solidFill>
                <a:srgbClr val="FF4343"/>
              </a:solidFill>
            </c:spPr>
          </c:dPt>
          <c:dPt>
            <c:idx val="22"/>
            <c:invertIfNegative val="0"/>
            <c:bubble3D val="0"/>
            <c:spPr>
              <a:solidFill>
                <a:srgbClr val="FF4343"/>
              </a:solidFill>
            </c:spPr>
          </c:dPt>
          <c:dPt>
            <c:idx val="23"/>
            <c:invertIfNegative val="0"/>
            <c:bubble3D val="0"/>
            <c:spPr>
              <a:solidFill>
                <a:srgbClr val="FF4343"/>
              </a:solidFill>
            </c:spPr>
          </c:dPt>
          <c:dPt>
            <c:idx val="24"/>
            <c:invertIfNegative val="0"/>
            <c:bubble3D val="0"/>
            <c:spPr>
              <a:solidFill>
                <a:srgbClr val="FF4343"/>
              </a:solidFill>
            </c:spPr>
          </c:dPt>
          <c:dPt>
            <c:idx val="25"/>
            <c:invertIfNegative val="0"/>
            <c:bubble3D val="0"/>
            <c:spPr>
              <a:solidFill>
                <a:srgbClr val="FF4343"/>
              </a:solidFill>
            </c:spPr>
          </c:dPt>
          <c:dPt>
            <c:idx val="26"/>
            <c:invertIfNegative val="0"/>
            <c:bubble3D val="0"/>
            <c:spPr>
              <a:solidFill>
                <a:srgbClr val="FF4343"/>
              </a:solidFill>
            </c:spPr>
          </c:dPt>
          <c:dPt>
            <c:idx val="27"/>
            <c:invertIfNegative val="0"/>
            <c:bubble3D val="0"/>
            <c:spPr>
              <a:solidFill>
                <a:srgbClr val="FF4343"/>
              </a:solidFill>
            </c:spPr>
          </c:dPt>
          <c:dPt>
            <c:idx val="28"/>
            <c:invertIfNegative val="0"/>
            <c:bubble3D val="0"/>
            <c:spPr>
              <a:solidFill>
                <a:srgbClr val="FF4343"/>
              </a:solidFill>
            </c:spPr>
          </c:dPt>
          <c:dPt>
            <c:idx val="29"/>
            <c:invertIfNegative val="0"/>
            <c:bubble3D val="0"/>
            <c:spPr>
              <a:solidFill>
                <a:srgbClr val="FF4343"/>
              </a:solidFill>
            </c:spPr>
          </c:dPt>
          <c:dPt>
            <c:idx val="30"/>
            <c:invertIfNegative val="0"/>
            <c:bubble3D val="0"/>
            <c:spPr>
              <a:solidFill>
                <a:srgbClr val="FF4343"/>
              </a:solidFill>
            </c:spPr>
          </c:dPt>
          <c:dPt>
            <c:idx val="31"/>
            <c:invertIfNegative val="0"/>
            <c:bubble3D val="0"/>
            <c:spPr>
              <a:solidFill>
                <a:srgbClr val="FF4343"/>
              </a:solidFill>
            </c:spPr>
          </c:dPt>
          <c:dPt>
            <c:idx val="32"/>
            <c:invertIfNegative val="0"/>
            <c:bubble3D val="0"/>
            <c:spPr>
              <a:solidFill>
                <a:srgbClr val="FF4343"/>
              </a:solidFill>
            </c:spPr>
          </c:dPt>
          <c:dPt>
            <c:idx val="33"/>
            <c:invertIfNegative val="0"/>
            <c:bubble3D val="0"/>
            <c:spPr>
              <a:solidFill>
                <a:srgbClr val="FF4343"/>
              </a:solidFill>
            </c:spPr>
          </c:dPt>
          <c:dPt>
            <c:idx val="34"/>
            <c:invertIfNegative val="0"/>
            <c:bubble3D val="0"/>
            <c:spPr>
              <a:solidFill>
                <a:srgbClr val="FF4343"/>
              </a:solidFill>
            </c:spPr>
          </c:dPt>
          <c:dPt>
            <c:idx val="35"/>
            <c:invertIfNegative val="0"/>
            <c:bubble3D val="0"/>
            <c:spPr>
              <a:solidFill>
                <a:srgbClr val="FF4343"/>
              </a:solidFill>
            </c:spPr>
          </c:dPt>
          <c:dPt>
            <c:idx val="36"/>
            <c:invertIfNegative val="0"/>
            <c:bubble3D val="0"/>
            <c:spPr>
              <a:solidFill>
                <a:srgbClr val="FF4343"/>
              </a:solidFill>
            </c:spPr>
          </c:dPt>
          <c:dPt>
            <c:idx val="37"/>
            <c:invertIfNegative val="0"/>
            <c:bubble3D val="0"/>
            <c:spPr>
              <a:solidFill>
                <a:srgbClr val="FF4343"/>
              </a:solidFill>
            </c:spPr>
          </c:dPt>
          <c:dPt>
            <c:idx val="38"/>
            <c:invertIfNegative val="0"/>
            <c:bubble3D val="0"/>
            <c:spPr>
              <a:solidFill>
                <a:srgbClr val="FF4343"/>
              </a:solidFill>
            </c:spPr>
          </c:dPt>
          <c:dPt>
            <c:idx val="39"/>
            <c:invertIfNegative val="0"/>
            <c:bubble3D val="0"/>
            <c:spPr>
              <a:solidFill>
                <a:srgbClr val="FF4343"/>
              </a:solidFill>
            </c:spPr>
          </c:dPt>
          <c:dPt>
            <c:idx val="40"/>
            <c:invertIfNegative val="0"/>
            <c:bubble3D val="0"/>
            <c:spPr>
              <a:solidFill>
                <a:srgbClr val="FF4343"/>
              </a:solidFill>
            </c:spPr>
          </c:dPt>
          <c:dPt>
            <c:idx val="41"/>
            <c:invertIfNegative val="0"/>
            <c:bubble3D val="0"/>
            <c:spPr>
              <a:solidFill>
                <a:srgbClr val="FF4343"/>
              </a:solidFill>
            </c:spPr>
          </c:dPt>
          <c:dPt>
            <c:idx val="42"/>
            <c:invertIfNegative val="0"/>
            <c:bubble3D val="0"/>
            <c:spPr>
              <a:solidFill>
                <a:srgbClr val="FF4343"/>
              </a:solidFill>
            </c:spPr>
          </c:dPt>
          <c:dPt>
            <c:idx val="43"/>
            <c:invertIfNegative val="0"/>
            <c:bubble3D val="0"/>
            <c:spPr>
              <a:solidFill>
                <a:srgbClr val="FF4343"/>
              </a:solidFill>
            </c:spPr>
          </c:dPt>
          <c:dPt>
            <c:idx val="44"/>
            <c:invertIfNegative val="0"/>
            <c:bubble3D val="0"/>
            <c:spPr>
              <a:solidFill>
                <a:srgbClr val="FF4343"/>
              </a:solidFill>
            </c:spPr>
          </c:dPt>
          <c:dPt>
            <c:idx val="45"/>
            <c:invertIfNegative val="0"/>
            <c:bubble3D val="0"/>
            <c:spPr>
              <a:solidFill>
                <a:srgbClr val="FF4343"/>
              </a:solidFill>
            </c:spPr>
          </c:dPt>
          <c:dPt>
            <c:idx val="46"/>
            <c:invertIfNegative val="0"/>
            <c:bubble3D val="0"/>
            <c:spPr>
              <a:solidFill>
                <a:srgbClr val="FF4343"/>
              </a:solidFill>
            </c:spPr>
          </c:dPt>
          <c:dPt>
            <c:idx val="47"/>
            <c:invertIfNegative val="0"/>
            <c:bubble3D val="0"/>
            <c:spPr>
              <a:solidFill>
                <a:srgbClr val="FF4343"/>
              </a:solidFill>
            </c:spPr>
          </c:dPt>
          <c:dPt>
            <c:idx val="48"/>
            <c:invertIfNegative val="0"/>
            <c:bubble3D val="0"/>
            <c:spPr>
              <a:solidFill>
                <a:srgbClr val="FF4343"/>
              </a:solidFill>
            </c:spPr>
          </c:dPt>
          <c:dPt>
            <c:idx val="49"/>
            <c:invertIfNegative val="0"/>
            <c:bubble3D val="0"/>
            <c:spPr>
              <a:solidFill>
                <a:srgbClr val="FF4343"/>
              </a:solidFill>
            </c:spPr>
          </c:dPt>
          <c:dPt>
            <c:idx val="50"/>
            <c:invertIfNegative val="0"/>
            <c:bubble3D val="0"/>
            <c:spPr>
              <a:solidFill>
                <a:srgbClr val="FF4343"/>
              </a:solidFill>
            </c:spPr>
          </c:dPt>
          <c:dPt>
            <c:idx val="51"/>
            <c:invertIfNegative val="0"/>
            <c:bubble3D val="0"/>
            <c:spPr>
              <a:solidFill>
                <a:srgbClr val="FF4343"/>
              </a:solidFill>
            </c:spPr>
          </c:dPt>
          <c:dPt>
            <c:idx val="52"/>
            <c:invertIfNegative val="0"/>
            <c:bubble3D val="0"/>
            <c:spPr>
              <a:solidFill>
                <a:srgbClr val="FF4343"/>
              </a:solidFill>
            </c:spPr>
          </c:dPt>
          <c:dPt>
            <c:idx val="53"/>
            <c:invertIfNegative val="0"/>
            <c:bubble3D val="0"/>
            <c:spPr>
              <a:solidFill>
                <a:srgbClr val="FF4343"/>
              </a:solidFill>
            </c:spPr>
          </c:dPt>
          <c:dPt>
            <c:idx val="54"/>
            <c:invertIfNegative val="0"/>
            <c:bubble3D val="0"/>
            <c:spPr>
              <a:solidFill>
                <a:srgbClr val="FF4343"/>
              </a:solidFill>
            </c:spPr>
          </c:dPt>
          <c:dPt>
            <c:idx val="55"/>
            <c:invertIfNegative val="0"/>
            <c:bubble3D val="0"/>
            <c:spPr>
              <a:solidFill>
                <a:srgbClr val="FF4343"/>
              </a:solidFill>
            </c:spPr>
          </c:dPt>
          <c:dPt>
            <c:idx val="56"/>
            <c:invertIfNegative val="0"/>
            <c:bubble3D val="0"/>
            <c:spPr>
              <a:solidFill>
                <a:srgbClr val="FF4343"/>
              </a:solidFill>
            </c:spPr>
          </c:dPt>
          <c:dPt>
            <c:idx val="57"/>
            <c:invertIfNegative val="0"/>
            <c:bubble3D val="0"/>
            <c:spPr>
              <a:solidFill>
                <a:srgbClr val="FF4343"/>
              </a:solidFill>
            </c:spPr>
          </c:dPt>
          <c:dPt>
            <c:idx val="58"/>
            <c:invertIfNegative val="0"/>
            <c:bubble3D val="0"/>
            <c:spPr>
              <a:solidFill>
                <a:srgbClr val="FF4343"/>
              </a:solidFill>
            </c:spPr>
          </c:dPt>
          <c:dPt>
            <c:idx val="59"/>
            <c:invertIfNegative val="0"/>
            <c:bubble3D val="0"/>
            <c:spPr>
              <a:solidFill>
                <a:srgbClr val="FF4343"/>
              </a:solidFill>
            </c:spPr>
          </c:dPt>
          <c:dPt>
            <c:idx val="60"/>
            <c:invertIfNegative val="0"/>
            <c:bubble3D val="0"/>
            <c:spPr>
              <a:solidFill>
                <a:srgbClr val="FF4343"/>
              </a:solidFill>
            </c:spPr>
          </c:dPt>
          <c:dPt>
            <c:idx val="61"/>
            <c:invertIfNegative val="0"/>
            <c:bubble3D val="0"/>
            <c:spPr>
              <a:solidFill>
                <a:srgbClr val="FF4343"/>
              </a:solidFill>
            </c:spPr>
          </c:dPt>
          <c:dPt>
            <c:idx val="62"/>
            <c:invertIfNegative val="0"/>
            <c:bubble3D val="0"/>
            <c:spPr>
              <a:solidFill>
                <a:srgbClr val="FF4343"/>
              </a:solidFill>
            </c:spPr>
          </c:dPt>
          <c:dPt>
            <c:idx val="63"/>
            <c:invertIfNegative val="0"/>
            <c:bubble3D val="0"/>
            <c:spPr>
              <a:solidFill>
                <a:srgbClr val="FF4343"/>
              </a:solidFill>
            </c:spPr>
          </c:dPt>
          <c:dPt>
            <c:idx val="64"/>
            <c:invertIfNegative val="0"/>
            <c:bubble3D val="0"/>
            <c:spPr>
              <a:solidFill>
                <a:schemeClr val="accent2">
                  <a:lumMod val="20000"/>
                  <a:lumOff val="80000"/>
                </a:schemeClr>
              </a:solidFill>
            </c:spPr>
          </c:dPt>
          <c:dPt>
            <c:idx val="65"/>
            <c:invertIfNegative val="0"/>
            <c:bubble3D val="0"/>
            <c:spPr>
              <a:solidFill>
                <a:schemeClr val="accent2">
                  <a:lumMod val="20000"/>
                  <a:lumOff val="80000"/>
                </a:schemeClr>
              </a:solidFill>
            </c:spPr>
          </c:dPt>
          <c:dPt>
            <c:idx val="66"/>
            <c:invertIfNegative val="0"/>
            <c:bubble3D val="0"/>
            <c:spPr>
              <a:solidFill>
                <a:schemeClr val="accent2">
                  <a:lumMod val="20000"/>
                  <a:lumOff val="80000"/>
                </a:schemeClr>
              </a:solidFill>
            </c:spPr>
          </c:dPt>
          <c:dPt>
            <c:idx val="67"/>
            <c:invertIfNegative val="0"/>
            <c:bubble3D val="0"/>
            <c:spPr>
              <a:solidFill>
                <a:schemeClr val="accent2">
                  <a:lumMod val="20000"/>
                  <a:lumOff val="80000"/>
                </a:schemeClr>
              </a:solidFill>
            </c:spPr>
          </c:dPt>
          <c:dPt>
            <c:idx val="68"/>
            <c:invertIfNegative val="0"/>
            <c:bubble3D val="0"/>
            <c:spPr>
              <a:solidFill>
                <a:schemeClr val="accent2">
                  <a:lumMod val="20000"/>
                  <a:lumOff val="80000"/>
                </a:schemeClr>
              </a:solidFill>
            </c:spPr>
          </c:dPt>
          <c:dPt>
            <c:idx val="69"/>
            <c:invertIfNegative val="0"/>
            <c:bubble3D val="0"/>
            <c:spPr>
              <a:solidFill>
                <a:schemeClr val="accent2">
                  <a:lumMod val="20000"/>
                  <a:lumOff val="80000"/>
                </a:schemeClr>
              </a:solidFill>
            </c:spPr>
          </c:dPt>
          <c:dPt>
            <c:idx val="70"/>
            <c:invertIfNegative val="0"/>
            <c:bubble3D val="0"/>
            <c:spPr>
              <a:solidFill>
                <a:schemeClr val="accent2">
                  <a:lumMod val="20000"/>
                  <a:lumOff val="80000"/>
                </a:schemeClr>
              </a:solidFill>
            </c:spPr>
          </c:dPt>
          <c:dPt>
            <c:idx val="71"/>
            <c:invertIfNegative val="0"/>
            <c:bubble3D val="0"/>
            <c:spPr>
              <a:solidFill>
                <a:schemeClr val="accent2">
                  <a:lumMod val="20000"/>
                  <a:lumOff val="80000"/>
                </a:schemeClr>
              </a:solidFill>
            </c:spPr>
          </c:dPt>
          <c:dPt>
            <c:idx val="72"/>
            <c:invertIfNegative val="0"/>
            <c:bubble3D val="0"/>
            <c:spPr>
              <a:solidFill>
                <a:schemeClr val="accent2">
                  <a:lumMod val="20000"/>
                  <a:lumOff val="80000"/>
                </a:schemeClr>
              </a:solidFill>
            </c:spPr>
          </c:dPt>
          <c:dPt>
            <c:idx val="73"/>
            <c:invertIfNegative val="0"/>
            <c:bubble3D val="0"/>
            <c:spPr>
              <a:solidFill>
                <a:schemeClr val="accent2">
                  <a:lumMod val="20000"/>
                  <a:lumOff val="80000"/>
                </a:schemeClr>
              </a:solidFill>
            </c:spPr>
          </c:dPt>
          <c:dPt>
            <c:idx val="74"/>
            <c:invertIfNegative val="0"/>
            <c:bubble3D val="0"/>
            <c:spPr>
              <a:solidFill>
                <a:schemeClr val="accent2">
                  <a:lumMod val="20000"/>
                  <a:lumOff val="80000"/>
                </a:schemeClr>
              </a:solidFill>
            </c:spPr>
          </c:dPt>
          <c:dPt>
            <c:idx val="75"/>
            <c:invertIfNegative val="0"/>
            <c:bubble3D val="0"/>
            <c:spPr>
              <a:solidFill>
                <a:schemeClr val="accent2">
                  <a:lumMod val="20000"/>
                  <a:lumOff val="80000"/>
                </a:schemeClr>
              </a:solidFill>
            </c:spPr>
          </c:dPt>
          <c:dPt>
            <c:idx val="76"/>
            <c:invertIfNegative val="0"/>
            <c:bubble3D val="0"/>
            <c:spPr>
              <a:solidFill>
                <a:schemeClr val="accent2">
                  <a:lumMod val="20000"/>
                  <a:lumOff val="80000"/>
                </a:schemeClr>
              </a:solidFill>
            </c:spPr>
          </c:dPt>
          <c:dPt>
            <c:idx val="77"/>
            <c:invertIfNegative val="0"/>
            <c:bubble3D val="0"/>
            <c:spPr>
              <a:solidFill>
                <a:schemeClr val="accent2">
                  <a:lumMod val="20000"/>
                  <a:lumOff val="80000"/>
                </a:schemeClr>
              </a:solidFill>
            </c:spPr>
          </c:dPt>
          <c:dPt>
            <c:idx val="78"/>
            <c:invertIfNegative val="0"/>
            <c:bubble3D val="0"/>
            <c:spPr>
              <a:solidFill>
                <a:schemeClr val="accent2">
                  <a:lumMod val="20000"/>
                  <a:lumOff val="80000"/>
                </a:schemeClr>
              </a:solidFill>
            </c:spPr>
          </c:dPt>
          <c:dPt>
            <c:idx val="79"/>
            <c:invertIfNegative val="0"/>
            <c:bubble3D val="0"/>
            <c:spPr>
              <a:solidFill>
                <a:schemeClr val="accent2">
                  <a:lumMod val="20000"/>
                  <a:lumOff val="80000"/>
                </a:schemeClr>
              </a:solidFill>
            </c:spPr>
          </c:dPt>
          <c:dPt>
            <c:idx val="80"/>
            <c:invertIfNegative val="0"/>
            <c:bubble3D val="0"/>
            <c:spPr>
              <a:solidFill>
                <a:schemeClr val="accent2">
                  <a:lumMod val="20000"/>
                  <a:lumOff val="80000"/>
                </a:schemeClr>
              </a:solidFill>
            </c:spPr>
          </c:dPt>
          <c:dPt>
            <c:idx val="81"/>
            <c:invertIfNegative val="0"/>
            <c:bubble3D val="0"/>
            <c:spPr>
              <a:solidFill>
                <a:schemeClr val="accent2">
                  <a:lumMod val="20000"/>
                  <a:lumOff val="80000"/>
                </a:schemeClr>
              </a:solidFill>
            </c:spPr>
          </c:dPt>
          <c:dPt>
            <c:idx val="82"/>
            <c:invertIfNegative val="0"/>
            <c:bubble3D val="0"/>
            <c:spPr>
              <a:solidFill>
                <a:schemeClr val="accent2">
                  <a:lumMod val="20000"/>
                  <a:lumOff val="80000"/>
                </a:schemeClr>
              </a:solidFill>
            </c:spPr>
          </c:dPt>
          <c:dPt>
            <c:idx val="83"/>
            <c:invertIfNegative val="0"/>
            <c:bubble3D val="0"/>
            <c:spPr>
              <a:solidFill>
                <a:schemeClr val="accent2">
                  <a:lumMod val="20000"/>
                  <a:lumOff val="80000"/>
                </a:schemeClr>
              </a:solidFill>
            </c:spPr>
          </c:dPt>
          <c:dPt>
            <c:idx val="84"/>
            <c:invertIfNegative val="0"/>
            <c:bubble3D val="0"/>
            <c:spPr>
              <a:solidFill>
                <a:schemeClr val="accent2">
                  <a:lumMod val="20000"/>
                  <a:lumOff val="80000"/>
                </a:schemeClr>
              </a:solidFill>
            </c:spPr>
          </c:dPt>
          <c:dPt>
            <c:idx val="85"/>
            <c:invertIfNegative val="0"/>
            <c:bubble3D val="0"/>
            <c:spPr>
              <a:solidFill>
                <a:schemeClr val="accent2">
                  <a:lumMod val="20000"/>
                  <a:lumOff val="80000"/>
                </a:schemeClr>
              </a:solidFill>
            </c:spPr>
          </c:dPt>
          <c:dPt>
            <c:idx val="86"/>
            <c:invertIfNegative val="0"/>
            <c:bubble3D val="0"/>
            <c:spPr>
              <a:solidFill>
                <a:schemeClr val="accent2">
                  <a:lumMod val="20000"/>
                  <a:lumOff val="80000"/>
                </a:schemeClr>
              </a:solidFill>
            </c:spPr>
          </c:dPt>
          <c:dPt>
            <c:idx val="87"/>
            <c:invertIfNegative val="0"/>
            <c:bubble3D val="0"/>
            <c:spPr>
              <a:solidFill>
                <a:schemeClr val="accent2">
                  <a:lumMod val="20000"/>
                  <a:lumOff val="80000"/>
                </a:schemeClr>
              </a:solidFill>
            </c:spPr>
          </c:dPt>
          <c:dPt>
            <c:idx val="88"/>
            <c:invertIfNegative val="0"/>
            <c:bubble3D val="0"/>
            <c:spPr>
              <a:solidFill>
                <a:schemeClr val="accent2">
                  <a:lumMod val="20000"/>
                  <a:lumOff val="80000"/>
                </a:schemeClr>
              </a:solidFill>
            </c:spPr>
          </c:dPt>
          <c:dPt>
            <c:idx val="89"/>
            <c:invertIfNegative val="0"/>
            <c:bubble3D val="0"/>
            <c:spPr>
              <a:solidFill>
                <a:schemeClr val="accent2">
                  <a:lumMod val="20000"/>
                  <a:lumOff val="80000"/>
                </a:schemeClr>
              </a:solidFill>
            </c:spPr>
          </c:dPt>
          <c:val>
            <c:numRef>
              <c:f>'Winchester South Pyramid'!$J$3:$J$92</c:f>
              <c:numCache>
                <c:formatCode>General</c:formatCode>
                <c:ptCount val="90"/>
                <c:pt idx="0">
                  <c:v>-0.26030368763557482</c:v>
                </c:pt>
                <c:pt idx="1">
                  <c:v>-0.33743070619426369</c:v>
                </c:pt>
                <c:pt idx="2">
                  <c:v>-0.34466136418414073</c:v>
                </c:pt>
                <c:pt idx="3">
                  <c:v>-0.27476500361532902</c:v>
                </c:pt>
                <c:pt idx="4">
                  <c:v>-0.3109182935647144</c:v>
                </c:pt>
                <c:pt idx="5">
                  <c:v>-0.30850807423475535</c:v>
                </c:pt>
                <c:pt idx="6">
                  <c:v>-0.3012774162448783</c:v>
                </c:pt>
                <c:pt idx="7">
                  <c:v>-0.30609785490479635</c:v>
                </c:pt>
                <c:pt idx="8">
                  <c:v>-0.27717522294528801</c:v>
                </c:pt>
                <c:pt idx="9">
                  <c:v>-0.27476500361532902</c:v>
                </c:pt>
                <c:pt idx="10">
                  <c:v>-0.33984092552422268</c:v>
                </c:pt>
                <c:pt idx="11">
                  <c:v>-0.32537960954446854</c:v>
                </c:pt>
                <c:pt idx="12">
                  <c:v>-0.26994456495541092</c:v>
                </c:pt>
                <c:pt idx="13">
                  <c:v>-0.27235478428536997</c:v>
                </c:pt>
                <c:pt idx="14">
                  <c:v>-0.3036876355748373</c:v>
                </c:pt>
                <c:pt idx="15">
                  <c:v>-0.3036876355748373</c:v>
                </c:pt>
                <c:pt idx="16">
                  <c:v>-0.25066281031573873</c:v>
                </c:pt>
                <c:pt idx="17">
                  <c:v>-0.34707158351409978</c:v>
                </c:pt>
                <c:pt idx="18">
                  <c:v>-0.35189202217401783</c:v>
                </c:pt>
                <c:pt idx="19">
                  <c:v>-0.35671246083393587</c:v>
                </c:pt>
                <c:pt idx="20">
                  <c:v>-0.28922631959508316</c:v>
                </c:pt>
                <c:pt idx="21">
                  <c:v>-0.27717522294528801</c:v>
                </c:pt>
                <c:pt idx="22">
                  <c:v>-0.26271390696553387</c:v>
                </c:pt>
                <c:pt idx="23">
                  <c:v>-0.2964569775849602</c:v>
                </c:pt>
                <c:pt idx="24">
                  <c:v>-0.32537960954446854</c:v>
                </c:pt>
                <c:pt idx="25">
                  <c:v>-0.30609785490479635</c:v>
                </c:pt>
                <c:pt idx="26">
                  <c:v>-0.26271390696553387</c:v>
                </c:pt>
                <c:pt idx="27">
                  <c:v>-0.25548324897565677</c:v>
                </c:pt>
                <c:pt idx="28">
                  <c:v>-0.24584237165582068</c:v>
                </c:pt>
                <c:pt idx="29">
                  <c:v>-0.29886719691491925</c:v>
                </c:pt>
                <c:pt idx="30">
                  <c:v>-0.27235478428536997</c:v>
                </c:pt>
                <c:pt idx="31">
                  <c:v>-0.28199566160520606</c:v>
                </c:pt>
                <c:pt idx="32">
                  <c:v>-0.27476500361532902</c:v>
                </c:pt>
                <c:pt idx="33">
                  <c:v>-0.26994456495541092</c:v>
                </c:pt>
                <c:pt idx="34">
                  <c:v>-0.25066281031573873</c:v>
                </c:pt>
                <c:pt idx="35">
                  <c:v>-0.30609785490479635</c:v>
                </c:pt>
                <c:pt idx="36">
                  <c:v>-0.30850807423475535</c:v>
                </c:pt>
                <c:pt idx="37">
                  <c:v>-0.33261026753434564</c:v>
                </c:pt>
                <c:pt idx="38">
                  <c:v>-0.24343215232586168</c:v>
                </c:pt>
                <c:pt idx="39">
                  <c:v>-0.27476500361532902</c:v>
                </c:pt>
                <c:pt idx="40">
                  <c:v>-0.30850807423475535</c:v>
                </c:pt>
                <c:pt idx="41">
                  <c:v>-0.33261026753434564</c:v>
                </c:pt>
                <c:pt idx="42">
                  <c:v>-0.37599421547360806</c:v>
                </c:pt>
                <c:pt idx="43">
                  <c:v>-0.32055917088455049</c:v>
                </c:pt>
                <c:pt idx="44">
                  <c:v>-0.36153289949385392</c:v>
                </c:pt>
                <c:pt idx="45">
                  <c:v>-0.35189202217401783</c:v>
                </c:pt>
                <c:pt idx="46">
                  <c:v>-0.41696794408291155</c:v>
                </c:pt>
                <c:pt idx="47">
                  <c:v>-0.4073270667630754</c:v>
                </c:pt>
                <c:pt idx="48">
                  <c:v>-0.39527597011328031</c:v>
                </c:pt>
                <c:pt idx="49">
                  <c:v>-0.4073270667630754</c:v>
                </c:pt>
                <c:pt idx="50">
                  <c:v>-0.4000964087731983</c:v>
                </c:pt>
                <c:pt idx="51">
                  <c:v>-0.37358399614364907</c:v>
                </c:pt>
                <c:pt idx="52">
                  <c:v>-0.42178838274282954</c:v>
                </c:pt>
                <c:pt idx="53">
                  <c:v>-0.33743070619426369</c:v>
                </c:pt>
                <c:pt idx="54">
                  <c:v>-0.36153289949385392</c:v>
                </c:pt>
                <c:pt idx="55">
                  <c:v>-0.2964569775849602</c:v>
                </c:pt>
                <c:pt idx="56">
                  <c:v>-0.33984092552422268</c:v>
                </c:pt>
                <c:pt idx="57">
                  <c:v>-0.32778982887442759</c:v>
                </c:pt>
                <c:pt idx="58">
                  <c:v>-0.32055917088455049</c:v>
                </c:pt>
                <c:pt idx="59">
                  <c:v>-0.26512412629549292</c:v>
                </c:pt>
                <c:pt idx="60">
                  <c:v>-0.30850807423475535</c:v>
                </c:pt>
                <c:pt idx="61">
                  <c:v>-0.23620149433598459</c:v>
                </c:pt>
                <c:pt idx="62">
                  <c:v>-0.24343215232586168</c:v>
                </c:pt>
                <c:pt idx="63">
                  <c:v>-0.3036876355748373</c:v>
                </c:pt>
                <c:pt idx="64">
                  <c:v>-0.25789346830561583</c:v>
                </c:pt>
                <c:pt idx="65">
                  <c:v>-0.27717522294528801</c:v>
                </c:pt>
                <c:pt idx="66">
                  <c:v>-0.27958544227524706</c:v>
                </c:pt>
                <c:pt idx="67">
                  <c:v>-0.25066281031573873</c:v>
                </c:pt>
                <c:pt idx="68">
                  <c:v>-0.34466136418414073</c:v>
                </c:pt>
                <c:pt idx="69">
                  <c:v>-0.2964569775849602</c:v>
                </c:pt>
                <c:pt idx="70">
                  <c:v>-0.25548324897565677</c:v>
                </c:pt>
                <c:pt idx="71">
                  <c:v>-0.2482525909857797</c:v>
                </c:pt>
                <c:pt idx="72">
                  <c:v>-0.19281754639672211</c:v>
                </c:pt>
                <c:pt idx="73">
                  <c:v>-0.16630513376717282</c:v>
                </c:pt>
                <c:pt idx="74">
                  <c:v>-0.23138105567606654</c:v>
                </c:pt>
                <c:pt idx="75">
                  <c:v>-0.19040732706676308</c:v>
                </c:pt>
                <c:pt idx="76">
                  <c:v>-0.1638949144372138</c:v>
                </c:pt>
                <c:pt idx="77">
                  <c:v>-0.14943359845745963</c:v>
                </c:pt>
                <c:pt idx="78">
                  <c:v>-0.13738250180766451</c:v>
                </c:pt>
                <c:pt idx="79">
                  <c:v>-0.16148469510725477</c:v>
                </c:pt>
                <c:pt idx="80">
                  <c:v>-0.11328030850807423</c:v>
                </c:pt>
                <c:pt idx="81">
                  <c:v>-0.15907447577729572</c:v>
                </c:pt>
                <c:pt idx="82">
                  <c:v>-0.13497228247770546</c:v>
                </c:pt>
                <c:pt idx="83">
                  <c:v>-0.12774162448782839</c:v>
                </c:pt>
                <c:pt idx="84">
                  <c:v>-8.9178115208483968E-2</c:v>
                </c:pt>
                <c:pt idx="85">
                  <c:v>-7.230657989877079E-2</c:v>
                </c:pt>
                <c:pt idx="86">
                  <c:v>-5.5435044589057611E-2</c:v>
                </c:pt>
                <c:pt idx="87">
                  <c:v>-6.5075921908893705E-2</c:v>
                </c:pt>
                <c:pt idx="88">
                  <c:v>-4.8204386599180526E-2</c:v>
                </c:pt>
                <c:pt idx="89">
                  <c:v>-5.3024825259098574E-2</c:v>
                </c:pt>
              </c:numCache>
            </c:numRef>
          </c:val>
        </c:ser>
        <c:ser>
          <c:idx val="2"/>
          <c:order val="1"/>
          <c:tx>
            <c:strRef>
              <c:f>'Winchester Pyramid'!$K$1</c:f>
              <c:strCache>
                <c:ptCount val="1"/>
                <c:pt idx="0">
                  <c:v>female</c:v>
                </c:pt>
              </c:strCache>
            </c:strRef>
          </c:tx>
          <c:spPr>
            <a:noFill/>
            <a:ln>
              <a:solidFill>
                <a:schemeClr val="bg1">
                  <a:lumMod val="50000"/>
                </a:schemeClr>
              </a:solidFill>
            </a:ln>
          </c:spPr>
          <c:invertIfNegative val="0"/>
          <c:val>
            <c:numRef>
              <c:f>'Winchester South Pyramid'!$K$3:$K$92</c:f>
              <c:numCache>
                <c:formatCode>General</c:formatCode>
                <c:ptCount val="90"/>
                <c:pt idx="0">
                  <c:v>0.32055917088455049</c:v>
                </c:pt>
                <c:pt idx="1">
                  <c:v>0.23861171366594361</c:v>
                </c:pt>
                <c:pt idx="2">
                  <c:v>0.28922631959508316</c:v>
                </c:pt>
                <c:pt idx="3">
                  <c:v>0.35189202217401783</c:v>
                </c:pt>
                <c:pt idx="4">
                  <c:v>0.28199566160520606</c:v>
                </c:pt>
                <c:pt idx="5">
                  <c:v>0.31814895155459144</c:v>
                </c:pt>
                <c:pt idx="6">
                  <c:v>0.31573873222463245</c:v>
                </c:pt>
                <c:pt idx="7">
                  <c:v>0.30850807423475535</c:v>
                </c:pt>
                <c:pt idx="8">
                  <c:v>0.28922631959508316</c:v>
                </c:pt>
                <c:pt idx="9">
                  <c:v>0.3109182935647144</c:v>
                </c:pt>
                <c:pt idx="10">
                  <c:v>0.26753434562545192</c:v>
                </c:pt>
                <c:pt idx="11">
                  <c:v>0.26753434562545192</c:v>
                </c:pt>
                <c:pt idx="12">
                  <c:v>0.27717522294528801</c:v>
                </c:pt>
                <c:pt idx="13">
                  <c:v>0.25548324897565677</c:v>
                </c:pt>
                <c:pt idx="14">
                  <c:v>0.2410219329959026</c:v>
                </c:pt>
                <c:pt idx="15">
                  <c:v>0.22656061701614846</c:v>
                </c:pt>
                <c:pt idx="16">
                  <c:v>0.27717522294528801</c:v>
                </c:pt>
                <c:pt idx="17">
                  <c:v>0.30609785490479635</c:v>
                </c:pt>
                <c:pt idx="18">
                  <c:v>0.27235478428536997</c:v>
                </c:pt>
                <c:pt idx="19">
                  <c:v>0.28440588093516506</c:v>
                </c:pt>
                <c:pt idx="20">
                  <c:v>0.23379127500602553</c:v>
                </c:pt>
                <c:pt idx="21">
                  <c:v>0.24584237165582068</c:v>
                </c:pt>
                <c:pt idx="22">
                  <c:v>0.23620149433598459</c:v>
                </c:pt>
                <c:pt idx="23">
                  <c:v>0.21450952036635335</c:v>
                </c:pt>
                <c:pt idx="24">
                  <c:v>0.20245842371655823</c:v>
                </c:pt>
                <c:pt idx="25">
                  <c:v>0.27717522294528801</c:v>
                </c:pt>
                <c:pt idx="26">
                  <c:v>0.27235478428536997</c:v>
                </c:pt>
                <c:pt idx="27">
                  <c:v>0.31814895155459144</c:v>
                </c:pt>
                <c:pt idx="28">
                  <c:v>0.31573873222463245</c:v>
                </c:pt>
                <c:pt idx="29">
                  <c:v>0.29163653892504215</c:v>
                </c:pt>
                <c:pt idx="30">
                  <c:v>0.25548324897565677</c:v>
                </c:pt>
                <c:pt idx="31">
                  <c:v>0.29404675825500121</c:v>
                </c:pt>
                <c:pt idx="32">
                  <c:v>0.34948180284405883</c:v>
                </c:pt>
                <c:pt idx="33">
                  <c:v>0.36394311882381297</c:v>
                </c:pt>
                <c:pt idx="34">
                  <c:v>0.32296939021450954</c:v>
                </c:pt>
                <c:pt idx="35">
                  <c:v>0.32778982887442759</c:v>
                </c:pt>
                <c:pt idx="36">
                  <c:v>0.36153289949385392</c:v>
                </c:pt>
                <c:pt idx="37">
                  <c:v>0.36153289949385392</c:v>
                </c:pt>
                <c:pt idx="38">
                  <c:v>0.33743070619426369</c:v>
                </c:pt>
                <c:pt idx="39">
                  <c:v>0.29886719691491925</c:v>
                </c:pt>
                <c:pt idx="40">
                  <c:v>0.34948180284405883</c:v>
                </c:pt>
                <c:pt idx="41">
                  <c:v>0.32537960954446854</c:v>
                </c:pt>
                <c:pt idx="42">
                  <c:v>0.36876355748373102</c:v>
                </c:pt>
                <c:pt idx="43">
                  <c:v>0.37358399614364907</c:v>
                </c:pt>
                <c:pt idx="44">
                  <c:v>0.34466136418414073</c:v>
                </c:pt>
                <c:pt idx="45">
                  <c:v>0.33020004820438659</c:v>
                </c:pt>
                <c:pt idx="46">
                  <c:v>0.37840443480356711</c:v>
                </c:pt>
                <c:pt idx="47">
                  <c:v>0.41455772475295249</c:v>
                </c:pt>
                <c:pt idx="48">
                  <c:v>0.42178838274282954</c:v>
                </c:pt>
                <c:pt idx="49">
                  <c:v>0.38563509279344421</c:v>
                </c:pt>
                <c:pt idx="50">
                  <c:v>0.37840443480356711</c:v>
                </c:pt>
                <c:pt idx="51">
                  <c:v>0.48686430465172337</c:v>
                </c:pt>
                <c:pt idx="52">
                  <c:v>0.38322487346348522</c:v>
                </c:pt>
                <c:pt idx="53">
                  <c:v>0.36153289949385392</c:v>
                </c:pt>
                <c:pt idx="54">
                  <c:v>0.35189202217401783</c:v>
                </c:pt>
                <c:pt idx="55">
                  <c:v>0.29163653892504215</c:v>
                </c:pt>
                <c:pt idx="56">
                  <c:v>0.33020004820438659</c:v>
                </c:pt>
                <c:pt idx="57">
                  <c:v>0.33020004820438659</c:v>
                </c:pt>
                <c:pt idx="58">
                  <c:v>0.30609785490479635</c:v>
                </c:pt>
                <c:pt idx="59">
                  <c:v>0.3036876355748373</c:v>
                </c:pt>
                <c:pt idx="60">
                  <c:v>0.26512412629549292</c:v>
                </c:pt>
                <c:pt idx="61">
                  <c:v>0.26753434562545192</c:v>
                </c:pt>
                <c:pt idx="62">
                  <c:v>0.32296939021450954</c:v>
                </c:pt>
                <c:pt idx="63">
                  <c:v>0.23861171366594361</c:v>
                </c:pt>
                <c:pt idx="64">
                  <c:v>0.32296939021450954</c:v>
                </c:pt>
                <c:pt idx="65">
                  <c:v>0.28681610026512416</c:v>
                </c:pt>
                <c:pt idx="66">
                  <c:v>0.2964569775849602</c:v>
                </c:pt>
                <c:pt idx="67">
                  <c:v>0.34707158351409978</c:v>
                </c:pt>
                <c:pt idx="68">
                  <c:v>0.28199566160520606</c:v>
                </c:pt>
                <c:pt idx="69">
                  <c:v>0.28681610026512416</c:v>
                </c:pt>
                <c:pt idx="70">
                  <c:v>0.24343215232586168</c:v>
                </c:pt>
                <c:pt idx="71">
                  <c:v>0.25307302964569778</c:v>
                </c:pt>
                <c:pt idx="72">
                  <c:v>0.20004820438659915</c:v>
                </c:pt>
                <c:pt idx="73">
                  <c:v>0.18317666907688598</c:v>
                </c:pt>
                <c:pt idx="74">
                  <c:v>0.20004820438659915</c:v>
                </c:pt>
                <c:pt idx="75">
                  <c:v>0.19763798505664015</c:v>
                </c:pt>
                <c:pt idx="76">
                  <c:v>0.20004820438659915</c:v>
                </c:pt>
                <c:pt idx="77">
                  <c:v>0.17112557242709087</c:v>
                </c:pt>
                <c:pt idx="78">
                  <c:v>0.17835623041696794</c:v>
                </c:pt>
                <c:pt idx="79">
                  <c:v>0.18076644974692696</c:v>
                </c:pt>
                <c:pt idx="80">
                  <c:v>0.14220294046758253</c:v>
                </c:pt>
                <c:pt idx="81">
                  <c:v>0.15425403711737767</c:v>
                </c:pt>
                <c:pt idx="82">
                  <c:v>0.16148469510725477</c:v>
                </c:pt>
                <c:pt idx="83">
                  <c:v>0.1638949144372138</c:v>
                </c:pt>
                <c:pt idx="84">
                  <c:v>0.12774162448782839</c:v>
                </c:pt>
                <c:pt idx="85">
                  <c:v>0.1470233791275006</c:v>
                </c:pt>
                <c:pt idx="86">
                  <c:v>0.10604965051819715</c:v>
                </c:pt>
                <c:pt idx="87">
                  <c:v>0.11087008917811522</c:v>
                </c:pt>
                <c:pt idx="88">
                  <c:v>8.4357676548565921E-2</c:v>
                </c:pt>
                <c:pt idx="89">
                  <c:v>9.1588334538442992E-2</c:v>
                </c:pt>
              </c:numCache>
            </c:numRef>
          </c:val>
        </c:ser>
        <c:dLbls>
          <c:showLegendKey val="0"/>
          <c:showVal val="0"/>
          <c:showCatName val="0"/>
          <c:showSerName val="0"/>
          <c:showPercent val="0"/>
          <c:showBubbleSize val="0"/>
        </c:dLbls>
        <c:gapWidth val="0"/>
        <c:overlap val="100"/>
        <c:axId val="44206720"/>
        <c:axId val="44212608"/>
      </c:barChart>
      <c:catAx>
        <c:axId val="44206720"/>
        <c:scaling>
          <c:orientation val="minMax"/>
        </c:scaling>
        <c:delete val="1"/>
        <c:axPos val="l"/>
        <c:majorTickMark val="out"/>
        <c:minorTickMark val="none"/>
        <c:tickLblPos val="nextTo"/>
        <c:crossAx val="44212608"/>
        <c:crosses val="autoZero"/>
        <c:auto val="1"/>
        <c:lblAlgn val="ctr"/>
        <c:lblOffset val="100"/>
        <c:noMultiLvlLbl val="0"/>
      </c:catAx>
      <c:valAx>
        <c:axId val="44212608"/>
        <c:scaling>
          <c:orientation val="minMax"/>
          <c:max val="1.2"/>
          <c:min val="-1.2"/>
        </c:scaling>
        <c:delete val="1"/>
        <c:axPos val="b"/>
        <c:numFmt formatCode="General" sourceLinked="1"/>
        <c:majorTickMark val="out"/>
        <c:minorTickMark val="none"/>
        <c:tickLblPos val="nextTo"/>
        <c:crossAx val="44206720"/>
        <c:crosses val="autoZero"/>
        <c:crossBetween val="between"/>
        <c:majorUnit val="0.2"/>
      </c:valAx>
    </c:plotArea>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417410110840774E-2"/>
          <c:y val="5.1059941520467833E-2"/>
          <c:w val="0.90558258988915918"/>
          <c:h val="0.89788011695906433"/>
        </c:manualLayout>
      </c:layout>
      <c:barChart>
        <c:barDir val="bar"/>
        <c:grouping val="clustered"/>
        <c:varyColors val="0"/>
        <c:ser>
          <c:idx val="1"/>
          <c:order val="0"/>
          <c:tx>
            <c:strRef>
              <c:f>'Winchester Town Pyramid'!$J$1</c:f>
              <c:strCache>
                <c:ptCount val="1"/>
                <c:pt idx="0">
                  <c:v>male</c:v>
                </c:pt>
              </c:strCache>
            </c:strRef>
          </c:tx>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0000"/>
              </a:solidFill>
            </c:spPr>
          </c:dPt>
          <c:dPt>
            <c:idx val="6"/>
            <c:invertIfNegative val="0"/>
            <c:bubble3D val="0"/>
            <c:spPr>
              <a:solidFill>
                <a:srgbClr val="FF0000"/>
              </a:solidFill>
            </c:spPr>
          </c:dPt>
          <c:dPt>
            <c:idx val="7"/>
            <c:invertIfNegative val="0"/>
            <c:bubble3D val="0"/>
            <c:spPr>
              <a:solidFill>
                <a:srgbClr val="FF0000"/>
              </a:solidFill>
            </c:spPr>
          </c:dPt>
          <c:dPt>
            <c:idx val="8"/>
            <c:invertIfNegative val="0"/>
            <c:bubble3D val="0"/>
            <c:spPr>
              <a:solidFill>
                <a:srgbClr val="FF0000"/>
              </a:solidFill>
            </c:spPr>
          </c:dPt>
          <c:dPt>
            <c:idx val="9"/>
            <c:invertIfNegative val="0"/>
            <c:bubble3D val="0"/>
            <c:spPr>
              <a:solidFill>
                <a:srgbClr val="FF0000"/>
              </a:solidFill>
            </c:spPr>
          </c:dPt>
          <c:dPt>
            <c:idx val="10"/>
            <c:invertIfNegative val="0"/>
            <c:bubble3D val="0"/>
            <c:spPr>
              <a:solidFill>
                <a:srgbClr val="FF0000"/>
              </a:solidFill>
            </c:spPr>
          </c:dPt>
          <c:dPt>
            <c:idx val="11"/>
            <c:invertIfNegative val="0"/>
            <c:bubble3D val="0"/>
            <c:spPr>
              <a:solidFill>
                <a:srgbClr val="FF0000"/>
              </a:solidFill>
            </c:spPr>
          </c:dPt>
          <c:dPt>
            <c:idx val="12"/>
            <c:invertIfNegative val="0"/>
            <c:bubble3D val="0"/>
            <c:spPr>
              <a:solidFill>
                <a:srgbClr val="FF0000"/>
              </a:solidFill>
            </c:spPr>
          </c:dPt>
          <c:dPt>
            <c:idx val="13"/>
            <c:invertIfNegative val="0"/>
            <c:bubble3D val="0"/>
            <c:spPr>
              <a:solidFill>
                <a:srgbClr val="FF0000"/>
              </a:solidFill>
            </c:spPr>
          </c:dPt>
          <c:dPt>
            <c:idx val="14"/>
            <c:invertIfNegative val="0"/>
            <c:bubble3D val="0"/>
            <c:spPr>
              <a:solidFill>
                <a:srgbClr val="FF0000"/>
              </a:solidFill>
            </c:spPr>
          </c:dPt>
          <c:dPt>
            <c:idx val="15"/>
            <c:invertIfNegative val="0"/>
            <c:bubble3D val="0"/>
            <c:spPr>
              <a:solidFill>
                <a:srgbClr val="FF4343"/>
              </a:solidFill>
            </c:spPr>
          </c:dPt>
          <c:dPt>
            <c:idx val="16"/>
            <c:invertIfNegative val="0"/>
            <c:bubble3D val="0"/>
            <c:spPr>
              <a:solidFill>
                <a:srgbClr val="FF4343"/>
              </a:solidFill>
            </c:spPr>
          </c:dPt>
          <c:dPt>
            <c:idx val="17"/>
            <c:invertIfNegative val="0"/>
            <c:bubble3D val="0"/>
            <c:spPr>
              <a:solidFill>
                <a:srgbClr val="FF4343"/>
              </a:solidFill>
            </c:spPr>
          </c:dPt>
          <c:dPt>
            <c:idx val="18"/>
            <c:invertIfNegative val="0"/>
            <c:bubble3D val="0"/>
            <c:spPr>
              <a:solidFill>
                <a:srgbClr val="FF4343"/>
              </a:solidFill>
            </c:spPr>
          </c:dPt>
          <c:dPt>
            <c:idx val="19"/>
            <c:invertIfNegative val="0"/>
            <c:bubble3D val="0"/>
            <c:spPr>
              <a:solidFill>
                <a:srgbClr val="FF4343"/>
              </a:solidFill>
            </c:spPr>
          </c:dPt>
          <c:dPt>
            <c:idx val="20"/>
            <c:invertIfNegative val="0"/>
            <c:bubble3D val="0"/>
            <c:spPr>
              <a:solidFill>
                <a:srgbClr val="FF4343"/>
              </a:solidFill>
            </c:spPr>
          </c:dPt>
          <c:dPt>
            <c:idx val="21"/>
            <c:invertIfNegative val="0"/>
            <c:bubble3D val="0"/>
            <c:spPr>
              <a:solidFill>
                <a:srgbClr val="FF4343"/>
              </a:solidFill>
            </c:spPr>
          </c:dPt>
          <c:dPt>
            <c:idx val="22"/>
            <c:invertIfNegative val="0"/>
            <c:bubble3D val="0"/>
            <c:spPr>
              <a:solidFill>
                <a:srgbClr val="FF4343"/>
              </a:solidFill>
            </c:spPr>
          </c:dPt>
          <c:dPt>
            <c:idx val="23"/>
            <c:invertIfNegative val="0"/>
            <c:bubble3D val="0"/>
            <c:spPr>
              <a:solidFill>
                <a:srgbClr val="FF4343"/>
              </a:solidFill>
            </c:spPr>
          </c:dPt>
          <c:dPt>
            <c:idx val="24"/>
            <c:invertIfNegative val="0"/>
            <c:bubble3D val="0"/>
            <c:spPr>
              <a:solidFill>
                <a:srgbClr val="FF4343"/>
              </a:solidFill>
            </c:spPr>
          </c:dPt>
          <c:dPt>
            <c:idx val="25"/>
            <c:invertIfNegative val="0"/>
            <c:bubble3D val="0"/>
            <c:spPr>
              <a:solidFill>
                <a:srgbClr val="FF4343"/>
              </a:solidFill>
            </c:spPr>
          </c:dPt>
          <c:dPt>
            <c:idx val="26"/>
            <c:invertIfNegative val="0"/>
            <c:bubble3D val="0"/>
            <c:spPr>
              <a:solidFill>
                <a:srgbClr val="FF4343"/>
              </a:solidFill>
            </c:spPr>
          </c:dPt>
          <c:dPt>
            <c:idx val="27"/>
            <c:invertIfNegative val="0"/>
            <c:bubble3D val="0"/>
            <c:spPr>
              <a:solidFill>
                <a:srgbClr val="FF4343"/>
              </a:solidFill>
            </c:spPr>
          </c:dPt>
          <c:dPt>
            <c:idx val="28"/>
            <c:invertIfNegative val="0"/>
            <c:bubble3D val="0"/>
            <c:spPr>
              <a:solidFill>
                <a:srgbClr val="FF4343"/>
              </a:solidFill>
            </c:spPr>
          </c:dPt>
          <c:dPt>
            <c:idx val="29"/>
            <c:invertIfNegative val="0"/>
            <c:bubble3D val="0"/>
            <c:spPr>
              <a:solidFill>
                <a:srgbClr val="FF4343"/>
              </a:solidFill>
            </c:spPr>
          </c:dPt>
          <c:dPt>
            <c:idx val="30"/>
            <c:invertIfNegative val="0"/>
            <c:bubble3D val="0"/>
            <c:spPr>
              <a:solidFill>
                <a:srgbClr val="FF4343"/>
              </a:solidFill>
            </c:spPr>
          </c:dPt>
          <c:dPt>
            <c:idx val="31"/>
            <c:invertIfNegative val="0"/>
            <c:bubble3D val="0"/>
            <c:spPr>
              <a:solidFill>
                <a:srgbClr val="FF4343"/>
              </a:solidFill>
            </c:spPr>
          </c:dPt>
          <c:dPt>
            <c:idx val="32"/>
            <c:invertIfNegative val="0"/>
            <c:bubble3D val="0"/>
            <c:spPr>
              <a:solidFill>
                <a:srgbClr val="FF4343"/>
              </a:solidFill>
            </c:spPr>
          </c:dPt>
          <c:dPt>
            <c:idx val="33"/>
            <c:invertIfNegative val="0"/>
            <c:bubble3D val="0"/>
            <c:spPr>
              <a:solidFill>
                <a:srgbClr val="FF4343"/>
              </a:solidFill>
            </c:spPr>
          </c:dPt>
          <c:dPt>
            <c:idx val="34"/>
            <c:invertIfNegative val="0"/>
            <c:bubble3D val="0"/>
            <c:spPr>
              <a:solidFill>
                <a:srgbClr val="FF4343"/>
              </a:solidFill>
            </c:spPr>
          </c:dPt>
          <c:dPt>
            <c:idx val="35"/>
            <c:invertIfNegative val="0"/>
            <c:bubble3D val="0"/>
            <c:spPr>
              <a:solidFill>
                <a:srgbClr val="FF4343"/>
              </a:solidFill>
            </c:spPr>
          </c:dPt>
          <c:dPt>
            <c:idx val="36"/>
            <c:invertIfNegative val="0"/>
            <c:bubble3D val="0"/>
            <c:spPr>
              <a:solidFill>
                <a:srgbClr val="FF4343"/>
              </a:solidFill>
            </c:spPr>
          </c:dPt>
          <c:dPt>
            <c:idx val="37"/>
            <c:invertIfNegative val="0"/>
            <c:bubble3D val="0"/>
            <c:spPr>
              <a:solidFill>
                <a:srgbClr val="FF4343"/>
              </a:solidFill>
            </c:spPr>
          </c:dPt>
          <c:dPt>
            <c:idx val="38"/>
            <c:invertIfNegative val="0"/>
            <c:bubble3D val="0"/>
            <c:spPr>
              <a:solidFill>
                <a:srgbClr val="FF4343"/>
              </a:solidFill>
            </c:spPr>
          </c:dPt>
          <c:dPt>
            <c:idx val="39"/>
            <c:invertIfNegative val="0"/>
            <c:bubble3D val="0"/>
            <c:spPr>
              <a:solidFill>
                <a:srgbClr val="FF4343"/>
              </a:solidFill>
            </c:spPr>
          </c:dPt>
          <c:dPt>
            <c:idx val="40"/>
            <c:invertIfNegative val="0"/>
            <c:bubble3D val="0"/>
            <c:spPr>
              <a:solidFill>
                <a:srgbClr val="FF4343"/>
              </a:solidFill>
            </c:spPr>
          </c:dPt>
          <c:dPt>
            <c:idx val="41"/>
            <c:invertIfNegative val="0"/>
            <c:bubble3D val="0"/>
            <c:spPr>
              <a:solidFill>
                <a:srgbClr val="FF4343"/>
              </a:solidFill>
            </c:spPr>
          </c:dPt>
          <c:dPt>
            <c:idx val="42"/>
            <c:invertIfNegative val="0"/>
            <c:bubble3D val="0"/>
            <c:spPr>
              <a:solidFill>
                <a:srgbClr val="FF4343"/>
              </a:solidFill>
            </c:spPr>
          </c:dPt>
          <c:dPt>
            <c:idx val="43"/>
            <c:invertIfNegative val="0"/>
            <c:bubble3D val="0"/>
            <c:spPr>
              <a:solidFill>
                <a:srgbClr val="FF4343"/>
              </a:solidFill>
            </c:spPr>
          </c:dPt>
          <c:dPt>
            <c:idx val="44"/>
            <c:invertIfNegative val="0"/>
            <c:bubble3D val="0"/>
            <c:spPr>
              <a:solidFill>
                <a:srgbClr val="FF4343"/>
              </a:solidFill>
            </c:spPr>
          </c:dPt>
          <c:dPt>
            <c:idx val="45"/>
            <c:invertIfNegative val="0"/>
            <c:bubble3D val="0"/>
            <c:spPr>
              <a:solidFill>
                <a:srgbClr val="FF4343"/>
              </a:solidFill>
            </c:spPr>
          </c:dPt>
          <c:dPt>
            <c:idx val="46"/>
            <c:invertIfNegative val="0"/>
            <c:bubble3D val="0"/>
            <c:spPr>
              <a:solidFill>
                <a:srgbClr val="FF4343"/>
              </a:solidFill>
            </c:spPr>
          </c:dPt>
          <c:dPt>
            <c:idx val="47"/>
            <c:invertIfNegative val="0"/>
            <c:bubble3D val="0"/>
            <c:spPr>
              <a:solidFill>
                <a:srgbClr val="FF4343"/>
              </a:solidFill>
            </c:spPr>
          </c:dPt>
          <c:dPt>
            <c:idx val="48"/>
            <c:invertIfNegative val="0"/>
            <c:bubble3D val="0"/>
            <c:spPr>
              <a:solidFill>
                <a:srgbClr val="FF4343"/>
              </a:solidFill>
            </c:spPr>
          </c:dPt>
          <c:dPt>
            <c:idx val="49"/>
            <c:invertIfNegative val="0"/>
            <c:bubble3D val="0"/>
            <c:spPr>
              <a:solidFill>
                <a:srgbClr val="FF4343"/>
              </a:solidFill>
            </c:spPr>
          </c:dPt>
          <c:dPt>
            <c:idx val="50"/>
            <c:invertIfNegative val="0"/>
            <c:bubble3D val="0"/>
            <c:spPr>
              <a:solidFill>
                <a:srgbClr val="FF4343"/>
              </a:solidFill>
            </c:spPr>
          </c:dPt>
          <c:dPt>
            <c:idx val="51"/>
            <c:invertIfNegative val="0"/>
            <c:bubble3D val="0"/>
            <c:spPr>
              <a:solidFill>
                <a:srgbClr val="FF4343"/>
              </a:solidFill>
            </c:spPr>
          </c:dPt>
          <c:dPt>
            <c:idx val="52"/>
            <c:invertIfNegative val="0"/>
            <c:bubble3D val="0"/>
            <c:spPr>
              <a:solidFill>
                <a:srgbClr val="FF4343"/>
              </a:solidFill>
            </c:spPr>
          </c:dPt>
          <c:dPt>
            <c:idx val="53"/>
            <c:invertIfNegative val="0"/>
            <c:bubble3D val="0"/>
            <c:spPr>
              <a:solidFill>
                <a:srgbClr val="FF4343"/>
              </a:solidFill>
            </c:spPr>
          </c:dPt>
          <c:dPt>
            <c:idx val="54"/>
            <c:invertIfNegative val="0"/>
            <c:bubble3D val="0"/>
            <c:spPr>
              <a:solidFill>
                <a:srgbClr val="FF4343"/>
              </a:solidFill>
            </c:spPr>
          </c:dPt>
          <c:dPt>
            <c:idx val="55"/>
            <c:invertIfNegative val="0"/>
            <c:bubble3D val="0"/>
            <c:spPr>
              <a:solidFill>
                <a:srgbClr val="FF4343"/>
              </a:solidFill>
            </c:spPr>
          </c:dPt>
          <c:dPt>
            <c:idx val="56"/>
            <c:invertIfNegative val="0"/>
            <c:bubble3D val="0"/>
            <c:spPr>
              <a:solidFill>
                <a:srgbClr val="FF4343"/>
              </a:solidFill>
            </c:spPr>
          </c:dPt>
          <c:dPt>
            <c:idx val="57"/>
            <c:invertIfNegative val="0"/>
            <c:bubble3D val="0"/>
            <c:spPr>
              <a:solidFill>
                <a:srgbClr val="FF4343"/>
              </a:solidFill>
            </c:spPr>
          </c:dPt>
          <c:dPt>
            <c:idx val="58"/>
            <c:invertIfNegative val="0"/>
            <c:bubble3D val="0"/>
            <c:spPr>
              <a:solidFill>
                <a:srgbClr val="FF4343"/>
              </a:solidFill>
            </c:spPr>
          </c:dPt>
          <c:dPt>
            <c:idx val="59"/>
            <c:invertIfNegative val="0"/>
            <c:bubble3D val="0"/>
            <c:spPr>
              <a:solidFill>
                <a:srgbClr val="FF4343"/>
              </a:solidFill>
            </c:spPr>
          </c:dPt>
          <c:dPt>
            <c:idx val="60"/>
            <c:invertIfNegative val="0"/>
            <c:bubble3D val="0"/>
            <c:spPr>
              <a:solidFill>
                <a:srgbClr val="FF4343"/>
              </a:solidFill>
            </c:spPr>
          </c:dPt>
          <c:dPt>
            <c:idx val="61"/>
            <c:invertIfNegative val="0"/>
            <c:bubble3D val="0"/>
            <c:spPr>
              <a:solidFill>
                <a:srgbClr val="FF4343"/>
              </a:solidFill>
            </c:spPr>
          </c:dPt>
          <c:dPt>
            <c:idx val="62"/>
            <c:invertIfNegative val="0"/>
            <c:bubble3D val="0"/>
            <c:spPr>
              <a:solidFill>
                <a:srgbClr val="FF4343"/>
              </a:solidFill>
            </c:spPr>
          </c:dPt>
          <c:dPt>
            <c:idx val="63"/>
            <c:invertIfNegative val="0"/>
            <c:bubble3D val="0"/>
            <c:spPr>
              <a:solidFill>
                <a:srgbClr val="FF4343"/>
              </a:solidFill>
            </c:spPr>
          </c:dPt>
          <c:dPt>
            <c:idx val="64"/>
            <c:invertIfNegative val="0"/>
            <c:bubble3D val="0"/>
            <c:spPr>
              <a:solidFill>
                <a:schemeClr val="accent2">
                  <a:lumMod val="20000"/>
                  <a:lumOff val="80000"/>
                </a:schemeClr>
              </a:solidFill>
            </c:spPr>
          </c:dPt>
          <c:dPt>
            <c:idx val="65"/>
            <c:invertIfNegative val="0"/>
            <c:bubble3D val="0"/>
            <c:spPr>
              <a:solidFill>
                <a:schemeClr val="accent2">
                  <a:lumMod val="20000"/>
                  <a:lumOff val="80000"/>
                </a:schemeClr>
              </a:solidFill>
            </c:spPr>
          </c:dPt>
          <c:dPt>
            <c:idx val="66"/>
            <c:invertIfNegative val="0"/>
            <c:bubble3D val="0"/>
            <c:spPr>
              <a:solidFill>
                <a:schemeClr val="accent2">
                  <a:lumMod val="20000"/>
                  <a:lumOff val="80000"/>
                </a:schemeClr>
              </a:solidFill>
            </c:spPr>
          </c:dPt>
          <c:dPt>
            <c:idx val="67"/>
            <c:invertIfNegative val="0"/>
            <c:bubble3D val="0"/>
            <c:spPr>
              <a:solidFill>
                <a:schemeClr val="accent2">
                  <a:lumMod val="20000"/>
                  <a:lumOff val="80000"/>
                </a:schemeClr>
              </a:solidFill>
            </c:spPr>
          </c:dPt>
          <c:dPt>
            <c:idx val="68"/>
            <c:invertIfNegative val="0"/>
            <c:bubble3D val="0"/>
            <c:spPr>
              <a:solidFill>
                <a:schemeClr val="accent2">
                  <a:lumMod val="20000"/>
                  <a:lumOff val="80000"/>
                </a:schemeClr>
              </a:solidFill>
            </c:spPr>
          </c:dPt>
          <c:dPt>
            <c:idx val="69"/>
            <c:invertIfNegative val="0"/>
            <c:bubble3D val="0"/>
            <c:spPr>
              <a:solidFill>
                <a:schemeClr val="accent2">
                  <a:lumMod val="20000"/>
                  <a:lumOff val="80000"/>
                </a:schemeClr>
              </a:solidFill>
            </c:spPr>
          </c:dPt>
          <c:dPt>
            <c:idx val="70"/>
            <c:invertIfNegative val="0"/>
            <c:bubble3D val="0"/>
            <c:spPr>
              <a:solidFill>
                <a:schemeClr val="accent2">
                  <a:lumMod val="20000"/>
                  <a:lumOff val="80000"/>
                </a:schemeClr>
              </a:solidFill>
            </c:spPr>
          </c:dPt>
          <c:dPt>
            <c:idx val="71"/>
            <c:invertIfNegative val="0"/>
            <c:bubble3D val="0"/>
            <c:spPr>
              <a:solidFill>
                <a:schemeClr val="accent2">
                  <a:lumMod val="20000"/>
                  <a:lumOff val="80000"/>
                </a:schemeClr>
              </a:solidFill>
            </c:spPr>
          </c:dPt>
          <c:dPt>
            <c:idx val="72"/>
            <c:invertIfNegative val="0"/>
            <c:bubble3D val="0"/>
            <c:spPr>
              <a:solidFill>
                <a:schemeClr val="accent2">
                  <a:lumMod val="20000"/>
                  <a:lumOff val="80000"/>
                </a:schemeClr>
              </a:solidFill>
            </c:spPr>
          </c:dPt>
          <c:dPt>
            <c:idx val="73"/>
            <c:invertIfNegative val="0"/>
            <c:bubble3D val="0"/>
            <c:spPr>
              <a:solidFill>
                <a:schemeClr val="accent2">
                  <a:lumMod val="20000"/>
                  <a:lumOff val="80000"/>
                </a:schemeClr>
              </a:solidFill>
            </c:spPr>
          </c:dPt>
          <c:dPt>
            <c:idx val="74"/>
            <c:invertIfNegative val="0"/>
            <c:bubble3D val="0"/>
            <c:spPr>
              <a:solidFill>
                <a:schemeClr val="accent2">
                  <a:lumMod val="20000"/>
                  <a:lumOff val="80000"/>
                </a:schemeClr>
              </a:solidFill>
            </c:spPr>
          </c:dPt>
          <c:dPt>
            <c:idx val="75"/>
            <c:invertIfNegative val="0"/>
            <c:bubble3D val="0"/>
            <c:spPr>
              <a:solidFill>
                <a:schemeClr val="accent2">
                  <a:lumMod val="20000"/>
                  <a:lumOff val="80000"/>
                </a:schemeClr>
              </a:solidFill>
            </c:spPr>
          </c:dPt>
          <c:dPt>
            <c:idx val="76"/>
            <c:invertIfNegative val="0"/>
            <c:bubble3D val="0"/>
            <c:spPr>
              <a:solidFill>
                <a:schemeClr val="accent2">
                  <a:lumMod val="20000"/>
                  <a:lumOff val="80000"/>
                </a:schemeClr>
              </a:solidFill>
            </c:spPr>
          </c:dPt>
          <c:dPt>
            <c:idx val="77"/>
            <c:invertIfNegative val="0"/>
            <c:bubble3D val="0"/>
            <c:spPr>
              <a:solidFill>
                <a:schemeClr val="accent2">
                  <a:lumMod val="20000"/>
                  <a:lumOff val="80000"/>
                </a:schemeClr>
              </a:solidFill>
            </c:spPr>
          </c:dPt>
          <c:dPt>
            <c:idx val="78"/>
            <c:invertIfNegative val="0"/>
            <c:bubble3D val="0"/>
            <c:spPr>
              <a:solidFill>
                <a:schemeClr val="accent2">
                  <a:lumMod val="20000"/>
                  <a:lumOff val="80000"/>
                </a:schemeClr>
              </a:solidFill>
            </c:spPr>
          </c:dPt>
          <c:dPt>
            <c:idx val="79"/>
            <c:invertIfNegative val="0"/>
            <c:bubble3D val="0"/>
            <c:spPr>
              <a:solidFill>
                <a:schemeClr val="accent2">
                  <a:lumMod val="20000"/>
                  <a:lumOff val="80000"/>
                </a:schemeClr>
              </a:solidFill>
            </c:spPr>
          </c:dPt>
          <c:dPt>
            <c:idx val="80"/>
            <c:invertIfNegative val="0"/>
            <c:bubble3D val="0"/>
            <c:spPr>
              <a:solidFill>
                <a:schemeClr val="accent2">
                  <a:lumMod val="20000"/>
                  <a:lumOff val="80000"/>
                </a:schemeClr>
              </a:solidFill>
            </c:spPr>
          </c:dPt>
          <c:dPt>
            <c:idx val="81"/>
            <c:invertIfNegative val="0"/>
            <c:bubble3D val="0"/>
            <c:spPr>
              <a:solidFill>
                <a:schemeClr val="accent2">
                  <a:lumMod val="20000"/>
                  <a:lumOff val="80000"/>
                </a:schemeClr>
              </a:solidFill>
            </c:spPr>
          </c:dPt>
          <c:dPt>
            <c:idx val="82"/>
            <c:invertIfNegative val="0"/>
            <c:bubble3D val="0"/>
            <c:spPr>
              <a:solidFill>
                <a:schemeClr val="accent2">
                  <a:lumMod val="20000"/>
                  <a:lumOff val="80000"/>
                </a:schemeClr>
              </a:solidFill>
            </c:spPr>
          </c:dPt>
          <c:dPt>
            <c:idx val="83"/>
            <c:invertIfNegative val="0"/>
            <c:bubble3D val="0"/>
            <c:spPr>
              <a:solidFill>
                <a:schemeClr val="accent2">
                  <a:lumMod val="20000"/>
                  <a:lumOff val="80000"/>
                </a:schemeClr>
              </a:solidFill>
            </c:spPr>
          </c:dPt>
          <c:dPt>
            <c:idx val="84"/>
            <c:invertIfNegative val="0"/>
            <c:bubble3D val="0"/>
            <c:spPr>
              <a:solidFill>
                <a:schemeClr val="accent2">
                  <a:lumMod val="20000"/>
                  <a:lumOff val="80000"/>
                </a:schemeClr>
              </a:solidFill>
            </c:spPr>
          </c:dPt>
          <c:dPt>
            <c:idx val="85"/>
            <c:invertIfNegative val="0"/>
            <c:bubble3D val="0"/>
            <c:spPr>
              <a:solidFill>
                <a:schemeClr val="accent2">
                  <a:lumMod val="20000"/>
                  <a:lumOff val="80000"/>
                </a:schemeClr>
              </a:solidFill>
            </c:spPr>
          </c:dPt>
          <c:dPt>
            <c:idx val="86"/>
            <c:invertIfNegative val="0"/>
            <c:bubble3D val="0"/>
            <c:spPr>
              <a:solidFill>
                <a:schemeClr val="accent2">
                  <a:lumMod val="20000"/>
                  <a:lumOff val="80000"/>
                </a:schemeClr>
              </a:solidFill>
            </c:spPr>
          </c:dPt>
          <c:dPt>
            <c:idx val="87"/>
            <c:invertIfNegative val="0"/>
            <c:bubble3D val="0"/>
            <c:spPr>
              <a:solidFill>
                <a:schemeClr val="accent2">
                  <a:lumMod val="20000"/>
                  <a:lumOff val="80000"/>
                </a:schemeClr>
              </a:solidFill>
            </c:spPr>
          </c:dPt>
          <c:dPt>
            <c:idx val="88"/>
            <c:invertIfNegative val="0"/>
            <c:bubble3D val="0"/>
            <c:spPr>
              <a:solidFill>
                <a:schemeClr val="accent2">
                  <a:lumMod val="20000"/>
                  <a:lumOff val="80000"/>
                </a:schemeClr>
              </a:solidFill>
            </c:spPr>
          </c:dPt>
          <c:dPt>
            <c:idx val="89"/>
            <c:invertIfNegative val="0"/>
            <c:bubble3D val="0"/>
            <c:spPr>
              <a:solidFill>
                <a:schemeClr val="accent2">
                  <a:lumMod val="20000"/>
                  <a:lumOff val="80000"/>
                </a:schemeClr>
              </a:solidFill>
            </c:spPr>
          </c:dPt>
          <c:val>
            <c:numRef>
              <c:f>'Winchester Rural Pyramid'!$J$3:$J$92</c:f>
              <c:numCache>
                <c:formatCode>General</c:formatCode>
                <c:ptCount val="90"/>
                <c:pt idx="0">
                  <c:v>-0.43824701195219129</c:v>
                </c:pt>
                <c:pt idx="1">
                  <c:v>-0.49800796812749004</c:v>
                </c:pt>
                <c:pt idx="2">
                  <c:v>-0.49647563591786703</c:v>
                </c:pt>
                <c:pt idx="3">
                  <c:v>-0.59607722954336506</c:v>
                </c:pt>
                <c:pt idx="4">
                  <c:v>-0.56236592093165805</c:v>
                </c:pt>
                <c:pt idx="5">
                  <c:v>-0.59454489733374194</c:v>
                </c:pt>
                <c:pt idx="6">
                  <c:v>-0.63898253141281025</c:v>
                </c:pt>
                <c:pt idx="7">
                  <c:v>-0.64664419246092553</c:v>
                </c:pt>
                <c:pt idx="8">
                  <c:v>-0.66962917560527113</c:v>
                </c:pt>
                <c:pt idx="9">
                  <c:v>-0.64970885688017166</c:v>
                </c:pt>
                <c:pt idx="10">
                  <c:v>-0.61140055163959539</c:v>
                </c:pt>
                <c:pt idx="11">
                  <c:v>-0.59454489733374194</c:v>
                </c:pt>
                <c:pt idx="12">
                  <c:v>-0.64204719583205638</c:v>
                </c:pt>
                <c:pt idx="13">
                  <c:v>-0.54857493104505051</c:v>
                </c:pt>
                <c:pt idx="14">
                  <c:v>-0.59454489733374194</c:v>
                </c:pt>
                <c:pt idx="15">
                  <c:v>-0.58381857186638064</c:v>
                </c:pt>
                <c:pt idx="16">
                  <c:v>-0.59301256512411893</c:v>
                </c:pt>
                <c:pt idx="17">
                  <c:v>-0.72019613852283182</c:v>
                </c:pt>
                <c:pt idx="18">
                  <c:v>-0.64970885688017166</c:v>
                </c:pt>
                <c:pt idx="19">
                  <c:v>-0.58688323628562677</c:v>
                </c:pt>
                <c:pt idx="20">
                  <c:v>-0.50260496475635918</c:v>
                </c:pt>
                <c:pt idx="21">
                  <c:v>-0.37695372356726942</c:v>
                </c:pt>
                <c:pt idx="22">
                  <c:v>-0.4244560220655838</c:v>
                </c:pt>
                <c:pt idx="23">
                  <c:v>-0.38461538461538464</c:v>
                </c:pt>
                <c:pt idx="24">
                  <c:v>-0.46889365614465217</c:v>
                </c:pt>
                <c:pt idx="25">
                  <c:v>-0.45969966288691388</c:v>
                </c:pt>
                <c:pt idx="26">
                  <c:v>-0.38921238124425378</c:v>
                </c:pt>
                <c:pt idx="27">
                  <c:v>-0.36163040147103892</c:v>
                </c:pt>
                <c:pt idx="28">
                  <c:v>-0.34171008274593934</c:v>
                </c:pt>
                <c:pt idx="29">
                  <c:v>-0.35856573705179284</c:v>
                </c:pt>
                <c:pt idx="30">
                  <c:v>-0.40300337113086115</c:v>
                </c:pt>
                <c:pt idx="31">
                  <c:v>-0.30646644192460926</c:v>
                </c:pt>
                <c:pt idx="32">
                  <c:v>-0.45816733067729082</c:v>
                </c:pt>
                <c:pt idx="33">
                  <c:v>-0.35703340484216978</c:v>
                </c:pt>
                <c:pt idx="34">
                  <c:v>-0.41526202880784552</c:v>
                </c:pt>
                <c:pt idx="35">
                  <c:v>-0.49647563591786703</c:v>
                </c:pt>
                <c:pt idx="36">
                  <c:v>-0.47042598835427518</c:v>
                </c:pt>
                <c:pt idx="37">
                  <c:v>-0.48421697824088267</c:v>
                </c:pt>
                <c:pt idx="38">
                  <c:v>-0.48115231382163653</c:v>
                </c:pt>
                <c:pt idx="39">
                  <c:v>-0.50566962917560532</c:v>
                </c:pt>
                <c:pt idx="40">
                  <c:v>-0.64664419246092553</c:v>
                </c:pt>
                <c:pt idx="41">
                  <c:v>-0.60986821942997238</c:v>
                </c:pt>
                <c:pt idx="42">
                  <c:v>-0.67729083665338641</c:v>
                </c:pt>
                <c:pt idx="43">
                  <c:v>-0.7186638063132087</c:v>
                </c:pt>
                <c:pt idx="44">
                  <c:v>-0.66196751455715597</c:v>
                </c:pt>
                <c:pt idx="45">
                  <c:v>-0.67422617223414039</c:v>
                </c:pt>
                <c:pt idx="46">
                  <c:v>-0.68035550107263254</c:v>
                </c:pt>
                <c:pt idx="47">
                  <c:v>-0.75697211155378485</c:v>
                </c:pt>
                <c:pt idx="48">
                  <c:v>-0.72326080294207784</c:v>
                </c:pt>
                <c:pt idx="49">
                  <c:v>-0.74624578608642356</c:v>
                </c:pt>
                <c:pt idx="50">
                  <c:v>-0.78915108795586886</c:v>
                </c:pt>
                <c:pt idx="51">
                  <c:v>-0.75390744713453883</c:v>
                </c:pt>
                <c:pt idx="52">
                  <c:v>-0.82439472877719888</c:v>
                </c:pt>
                <c:pt idx="53">
                  <c:v>-0.70487281642660127</c:v>
                </c:pt>
                <c:pt idx="54">
                  <c:v>-0.83205638982531416</c:v>
                </c:pt>
                <c:pt idx="55">
                  <c:v>-0.69721115537848599</c:v>
                </c:pt>
                <c:pt idx="56">
                  <c:v>-0.67729083665338641</c:v>
                </c:pt>
                <c:pt idx="57">
                  <c:v>-0.69874348758810911</c:v>
                </c:pt>
                <c:pt idx="58">
                  <c:v>-0.72019613852283182</c:v>
                </c:pt>
                <c:pt idx="59">
                  <c:v>-0.61446521605884152</c:v>
                </c:pt>
                <c:pt idx="60">
                  <c:v>-0.66349984676677909</c:v>
                </c:pt>
                <c:pt idx="61">
                  <c:v>-0.65124118908979467</c:v>
                </c:pt>
                <c:pt idx="62">
                  <c:v>-0.56696291756052719</c:v>
                </c:pt>
                <c:pt idx="63">
                  <c:v>-0.62672387373582594</c:v>
                </c:pt>
                <c:pt idx="64">
                  <c:v>-0.68188783328225555</c:v>
                </c:pt>
                <c:pt idx="65">
                  <c:v>-0.61752988047808766</c:v>
                </c:pt>
                <c:pt idx="66">
                  <c:v>-0.62825620594544906</c:v>
                </c:pt>
                <c:pt idx="67">
                  <c:v>-0.77382776585963842</c:v>
                </c:pt>
                <c:pt idx="68">
                  <c:v>-0.83358872203493728</c:v>
                </c:pt>
                <c:pt idx="69">
                  <c:v>-0.60527122280110324</c:v>
                </c:pt>
                <c:pt idx="70">
                  <c:v>-0.62519154152620293</c:v>
                </c:pt>
                <c:pt idx="71">
                  <c:v>-0.51333129022372048</c:v>
                </c:pt>
                <c:pt idx="72">
                  <c:v>-0.57002758197977321</c:v>
                </c:pt>
                <c:pt idx="73">
                  <c:v>-0.42598835427520687</c:v>
                </c:pt>
                <c:pt idx="74">
                  <c:v>-0.41526202880784552</c:v>
                </c:pt>
                <c:pt idx="75">
                  <c:v>-0.44437634079068339</c:v>
                </c:pt>
                <c:pt idx="76">
                  <c:v>-0.43824701195219129</c:v>
                </c:pt>
                <c:pt idx="77">
                  <c:v>-0.41219736438859944</c:v>
                </c:pt>
                <c:pt idx="78">
                  <c:v>-0.39074471345387679</c:v>
                </c:pt>
                <c:pt idx="79">
                  <c:v>-0.37542139135764635</c:v>
                </c:pt>
                <c:pt idx="80">
                  <c:v>-0.31566043518234754</c:v>
                </c:pt>
                <c:pt idx="81">
                  <c:v>-0.27735212994177139</c:v>
                </c:pt>
                <c:pt idx="82">
                  <c:v>-0.26662580447441009</c:v>
                </c:pt>
                <c:pt idx="83">
                  <c:v>-0.25589947900704874</c:v>
                </c:pt>
                <c:pt idx="84">
                  <c:v>-0.22372050260496476</c:v>
                </c:pt>
                <c:pt idx="85">
                  <c:v>-0.21759117376647258</c:v>
                </c:pt>
                <c:pt idx="86">
                  <c:v>-0.20226785167024214</c:v>
                </c:pt>
                <c:pt idx="87">
                  <c:v>-0.1685565430585351</c:v>
                </c:pt>
                <c:pt idx="88">
                  <c:v>-0.1256512411890898</c:v>
                </c:pt>
                <c:pt idx="89">
                  <c:v>-9.5004596996628859E-2</c:v>
                </c:pt>
              </c:numCache>
            </c:numRef>
          </c:val>
        </c:ser>
        <c:ser>
          <c:idx val="2"/>
          <c:order val="1"/>
          <c:tx>
            <c:strRef>
              <c:f>'Winchester Pyramid'!$K$1</c:f>
              <c:strCache>
                <c:ptCount val="1"/>
                <c:pt idx="0">
                  <c:v>female</c:v>
                </c:pt>
              </c:strCache>
            </c:strRef>
          </c:tx>
          <c:spPr>
            <a:noFill/>
            <a:ln>
              <a:solidFill>
                <a:schemeClr val="bg1">
                  <a:lumMod val="50000"/>
                </a:schemeClr>
              </a:solidFill>
            </a:ln>
          </c:spPr>
          <c:invertIfNegative val="0"/>
          <c:val>
            <c:numRef>
              <c:f>'Winchester Rural Pyramid'!$K$3:$K$92</c:f>
              <c:numCache>
                <c:formatCode>General</c:formatCode>
                <c:ptCount val="90"/>
                <c:pt idx="0">
                  <c:v>0.50413729696598231</c:v>
                </c:pt>
                <c:pt idx="1">
                  <c:v>0.51639595464296661</c:v>
                </c:pt>
                <c:pt idx="2">
                  <c:v>0.52405761569108178</c:v>
                </c:pt>
                <c:pt idx="3">
                  <c:v>0.61140055163959539</c:v>
                </c:pt>
                <c:pt idx="4">
                  <c:v>0.61599754826846465</c:v>
                </c:pt>
                <c:pt idx="5">
                  <c:v>0.54244560220655835</c:v>
                </c:pt>
                <c:pt idx="6">
                  <c:v>0.61752988047808766</c:v>
                </c:pt>
                <c:pt idx="7">
                  <c:v>0.58381857186638064</c:v>
                </c:pt>
                <c:pt idx="8">
                  <c:v>0.63591786699356412</c:v>
                </c:pt>
                <c:pt idx="9">
                  <c:v>0.63745019920318724</c:v>
                </c:pt>
                <c:pt idx="10">
                  <c:v>0.60220655838185722</c:v>
                </c:pt>
                <c:pt idx="11">
                  <c:v>0.58075390744713451</c:v>
                </c:pt>
                <c:pt idx="12">
                  <c:v>0.58841556849524979</c:v>
                </c:pt>
                <c:pt idx="13">
                  <c:v>0.57155991418939622</c:v>
                </c:pt>
                <c:pt idx="14">
                  <c:v>0.59301256512411893</c:v>
                </c:pt>
                <c:pt idx="15">
                  <c:v>0.52099295127183576</c:v>
                </c:pt>
                <c:pt idx="16">
                  <c:v>0.54244560220655835</c:v>
                </c:pt>
                <c:pt idx="17">
                  <c:v>0.64511186025130252</c:v>
                </c:pt>
                <c:pt idx="18">
                  <c:v>0.63438553478394111</c:v>
                </c:pt>
                <c:pt idx="19">
                  <c:v>0.44284400858106038</c:v>
                </c:pt>
                <c:pt idx="20">
                  <c:v>0.34171008274593934</c:v>
                </c:pt>
                <c:pt idx="21">
                  <c:v>0.40913269996935336</c:v>
                </c:pt>
                <c:pt idx="22">
                  <c:v>0.41832669322709165</c:v>
                </c:pt>
                <c:pt idx="23">
                  <c:v>0.36163040147103892</c:v>
                </c:pt>
                <c:pt idx="24">
                  <c:v>0.35703340484216978</c:v>
                </c:pt>
                <c:pt idx="25">
                  <c:v>0.44284400858106038</c:v>
                </c:pt>
                <c:pt idx="26">
                  <c:v>0.36163040147103892</c:v>
                </c:pt>
                <c:pt idx="27">
                  <c:v>0.37542139135764635</c:v>
                </c:pt>
                <c:pt idx="28">
                  <c:v>0.36316273368066199</c:v>
                </c:pt>
                <c:pt idx="29">
                  <c:v>0.38461538461538464</c:v>
                </c:pt>
                <c:pt idx="30">
                  <c:v>0.40606803555010729</c:v>
                </c:pt>
                <c:pt idx="31">
                  <c:v>0.41679436101746864</c:v>
                </c:pt>
                <c:pt idx="32">
                  <c:v>0.43671467974256817</c:v>
                </c:pt>
                <c:pt idx="33">
                  <c:v>0.42752068648482988</c:v>
                </c:pt>
                <c:pt idx="34">
                  <c:v>0.52712228011032791</c:v>
                </c:pt>
                <c:pt idx="35">
                  <c:v>0.57462457860864236</c:v>
                </c:pt>
                <c:pt idx="36">
                  <c:v>0.65124118908979467</c:v>
                </c:pt>
                <c:pt idx="37">
                  <c:v>0.58228623965675752</c:v>
                </c:pt>
                <c:pt idx="38">
                  <c:v>0.5684952497701502</c:v>
                </c:pt>
                <c:pt idx="39">
                  <c:v>0.56543058535090407</c:v>
                </c:pt>
                <c:pt idx="40">
                  <c:v>0.65583818571866381</c:v>
                </c:pt>
                <c:pt idx="41">
                  <c:v>0.6543058535090408</c:v>
                </c:pt>
                <c:pt idx="42">
                  <c:v>0.73551946061906215</c:v>
                </c:pt>
                <c:pt idx="43">
                  <c:v>0.77076310144039228</c:v>
                </c:pt>
                <c:pt idx="44">
                  <c:v>0.77995709469813057</c:v>
                </c:pt>
                <c:pt idx="45">
                  <c:v>0.68801716212074782</c:v>
                </c:pt>
                <c:pt idx="46">
                  <c:v>0.68801716212074782</c:v>
                </c:pt>
                <c:pt idx="47">
                  <c:v>0.79221575237511488</c:v>
                </c:pt>
                <c:pt idx="48">
                  <c:v>0.81673306772908372</c:v>
                </c:pt>
                <c:pt idx="49">
                  <c:v>0.89334967821023592</c:v>
                </c:pt>
                <c:pt idx="50">
                  <c:v>0.85350904076003675</c:v>
                </c:pt>
                <c:pt idx="51">
                  <c:v>0.86270303401777515</c:v>
                </c:pt>
                <c:pt idx="52">
                  <c:v>0.86270303401777515</c:v>
                </c:pt>
                <c:pt idx="53">
                  <c:v>0.81366840330983758</c:v>
                </c:pt>
                <c:pt idx="54">
                  <c:v>0.73858412503830828</c:v>
                </c:pt>
                <c:pt idx="55">
                  <c:v>0.74164878945755441</c:v>
                </c:pt>
                <c:pt idx="56">
                  <c:v>0.73092246399019301</c:v>
                </c:pt>
                <c:pt idx="57">
                  <c:v>0.73551946061906215</c:v>
                </c:pt>
                <c:pt idx="58">
                  <c:v>0.74318112166717742</c:v>
                </c:pt>
                <c:pt idx="59">
                  <c:v>0.69108182653999395</c:v>
                </c:pt>
                <c:pt idx="60">
                  <c:v>0.64051486362243326</c:v>
                </c:pt>
                <c:pt idx="61">
                  <c:v>0.63132087036469509</c:v>
                </c:pt>
                <c:pt idx="62">
                  <c:v>0.66656451118602511</c:v>
                </c:pt>
                <c:pt idx="63">
                  <c:v>0.68342016549187867</c:v>
                </c:pt>
                <c:pt idx="64">
                  <c:v>0.67882316886300953</c:v>
                </c:pt>
                <c:pt idx="65">
                  <c:v>0.68801716212074782</c:v>
                </c:pt>
                <c:pt idx="66">
                  <c:v>0.72632546736132397</c:v>
                </c:pt>
                <c:pt idx="67">
                  <c:v>0.70640514863622428</c:v>
                </c:pt>
                <c:pt idx="68">
                  <c:v>0.81979773214832974</c:v>
                </c:pt>
                <c:pt idx="69">
                  <c:v>0.67729083665338641</c:v>
                </c:pt>
                <c:pt idx="70">
                  <c:v>0.66349984676677909</c:v>
                </c:pt>
                <c:pt idx="71">
                  <c:v>0.6650321789764021</c:v>
                </c:pt>
                <c:pt idx="72">
                  <c:v>0.57462457860864236</c:v>
                </c:pt>
                <c:pt idx="73">
                  <c:v>0.48268464603125955</c:v>
                </c:pt>
                <c:pt idx="74">
                  <c:v>0.45816733067729082</c:v>
                </c:pt>
                <c:pt idx="75">
                  <c:v>0.51333129022372048</c:v>
                </c:pt>
                <c:pt idx="76">
                  <c:v>0.47349065277352126</c:v>
                </c:pt>
                <c:pt idx="77">
                  <c:v>0.4612319950965369</c:v>
                </c:pt>
                <c:pt idx="78">
                  <c:v>0.44131167637143731</c:v>
                </c:pt>
                <c:pt idx="79">
                  <c:v>0.3815507201961385</c:v>
                </c:pt>
                <c:pt idx="80">
                  <c:v>0.40453570334048428</c:v>
                </c:pt>
                <c:pt idx="81">
                  <c:v>0.30340177750536312</c:v>
                </c:pt>
                <c:pt idx="82">
                  <c:v>0.35243640821330063</c:v>
                </c:pt>
                <c:pt idx="83">
                  <c:v>0.33711308611707019</c:v>
                </c:pt>
                <c:pt idx="84">
                  <c:v>0.35243640821330063</c:v>
                </c:pt>
                <c:pt idx="85">
                  <c:v>0.29727244866687097</c:v>
                </c:pt>
                <c:pt idx="86">
                  <c:v>0.28194912657064053</c:v>
                </c:pt>
                <c:pt idx="87">
                  <c:v>0.2681581366840331</c:v>
                </c:pt>
                <c:pt idx="88">
                  <c:v>0.23751149249157219</c:v>
                </c:pt>
                <c:pt idx="89">
                  <c:v>0.18694452957401164</c:v>
                </c:pt>
              </c:numCache>
            </c:numRef>
          </c:val>
        </c:ser>
        <c:dLbls>
          <c:showLegendKey val="0"/>
          <c:showVal val="0"/>
          <c:showCatName val="0"/>
          <c:showSerName val="0"/>
          <c:showPercent val="0"/>
          <c:showBubbleSize val="0"/>
        </c:dLbls>
        <c:gapWidth val="0"/>
        <c:overlap val="100"/>
        <c:axId val="134211072"/>
        <c:axId val="134212608"/>
      </c:barChart>
      <c:catAx>
        <c:axId val="134211072"/>
        <c:scaling>
          <c:orientation val="minMax"/>
        </c:scaling>
        <c:delete val="1"/>
        <c:axPos val="l"/>
        <c:majorTickMark val="out"/>
        <c:minorTickMark val="none"/>
        <c:tickLblPos val="nextTo"/>
        <c:crossAx val="134212608"/>
        <c:crosses val="autoZero"/>
        <c:auto val="1"/>
        <c:lblAlgn val="ctr"/>
        <c:lblOffset val="100"/>
        <c:noMultiLvlLbl val="0"/>
      </c:catAx>
      <c:valAx>
        <c:axId val="134212608"/>
        <c:scaling>
          <c:orientation val="minMax"/>
          <c:max val="1.2"/>
          <c:min val="-1.2"/>
        </c:scaling>
        <c:delete val="1"/>
        <c:axPos val="b"/>
        <c:numFmt formatCode="General" sourceLinked="1"/>
        <c:majorTickMark val="out"/>
        <c:minorTickMark val="none"/>
        <c:tickLblPos val="nextTo"/>
        <c:crossAx val="134211072"/>
        <c:crosses val="autoZero"/>
        <c:crossBetween val="between"/>
        <c:majorUnit val="0.2"/>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0.00546</cdr:x>
      <cdr:y>0.00836</cdr:y>
    </cdr:from>
    <cdr:to>
      <cdr:x>0.47484</cdr:x>
      <cdr:y>0.00973</cdr:y>
    </cdr:to>
    <cdr:cxnSp macro="">
      <cdr:nvCxnSpPr>
        <cdr:cNvPr id="5" name="Straight Connector 4"/>
        <cdr:cNvCxnSpPr/>
      </cdr:nvCxnSpPr>
      <cdr:spPr>
        <a:xfrm xmlns:a="http://schemas.openxmlformats.org/drawingml/2006/main">
          <a:off x="50800" y="50800"/>
          <a:ext cx="4364934" cy="8282"/>
        </a:xfrm>
        <a:prstGeom xmlns:a="http://schemas.openxmlformats.org/drawingml/2006/main" prst="line">
          <a:avLst/>
        </a:prstGeom>
        <a:ln xmlns:a="http://schemas.openxmlformats.org/drawingml/2006/main" w="762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0.00546</cdr:x>
      <cdr:y>0.00836</cdr:y>
    </cdr:from>
    <cdr:to>
      <cdr:x>0.47484</cdr:x>
      <cdr:y>0.00973</cdr:y>
    </cdr:to>
    <cdr:cxnSp macro="">
      <cdr:nvCxnSpPr>
        <cdr:cNvPr id="5" name="Straight Connector 4"/>
        <cdr:cNvCxnSpPr/>
      </cdr:nvCxnSpPr>
      <cdr:spPr>
        <a:xfrm xmlns:a="http://schemas.openxmlformats.org/drawingml/2006/main">
          <a:off x="50800" y="50800"/>
          <a:ext cx="4364934" cy="8282"/>
        </a:xfrm>
        <a:prstGeom xmlns:a="http://schemas.openxmlformats.org/drawingml/2006/main" prst="line">
          <a:avLst/>
        </a:prstGeom>
        <a:ln xmlns:a="http://schemas.openxmlformats.org/drawingml/2006/main" w="762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0.00546</cdr:x>
      <cdr:y>0.00836</cdr:y>
    </cdr:from>
    <cdr:to>
      <cdr:x>0.47484</cdr:x>
      <cdr:y>0.00973</cdr:y>
    </cdr:to>
    <cdr:cxnSp macro="">
      <cdr:nvCxnSpPr>
        <cdr:cNvPr id="5" name="Straight Connector 4"/>
        <cdr:cNvCxnSpPr/>
      </cdr:nvCxnSpPr>
      <cdr:spPr>
        <a:xfrm xmlns:a="http://schemas.openxmlformats.org/drawingml/2006/main">
          <a:off x="50800" y="50800"/>
          <a:ext cx="4364934" cy="8282"/>
        </a:xfrm>
        <a:prstGeom xmlns:a="http://schemas.openxmlformats.org/drawingml/2006/main" prst="line">
          <a:avLst/>
        </a:prstGeom>
        <a:ln xmlns:a="http://schemas.openxmlformats.org/drawingml/2006/main" w="762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0.00546</cdr:x>
      <cdr:y>0.00836</cdr:y>
    </cdr:from>
    <cdr:to>
      <cdr:x>0.47484</cdr:x>
      <cdr:y>0.00973</cdr:y>
    </cdr:to>
    <cdr:cxnSp macro="">
      <cdr:nvCxnSpPr>
        <cdr:cNvPr id="5" name="Straight Connector 4"/>
        <cdr:cNvCxnSpPr/>
      </cdr:nvCxnSpPr>
      <cdr:spPr>
        <a:xfrm xmlns:a="http://schemas.openxmlformats.org/drawingml/2006/main">
          <a:off x="50800" y="50800"/>
          <a:ext cx="4364934" cy="8282"/>
        </a:xfrm>
        <a:prstGeom xmlns:a="http://schemas.openxmlformats.org/drawingml/2006/main" prst="line">
          <a:avLst/>
        </a:prstGeom>
        <a:ln xmlns:a="http://schemas.openxmlformats.org/drawingml/2006/main" w="762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DD64D18C-26BA-46D6-8E99-65EC51CE3C21}" type="datetimeFigureOut">
              <a:rPr lang="en-GB" smtClean="0"/>
              <a:t>01/08/2017</a:t>
            </a:fld>
            <a:endParaRPr lang="en-GB"/>
          </a:p>
        </p:txBody>
      </p:sp>
      <p:sp>
        <p:nvSpPr>
          <p:cNvPr id="4" name="Footer Placeholder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25E0B0E2-D155-4A0D-9DDB-E6CE8EDDC53C}" type="slidenum">
              <a:rPr lang="en-GB" smtClean="0"/>
              <a:t>‹#›</a:t>
            </a:fld>
            <a:endParaRPr lang="en-GB"/>
          </a:p>
        </p:txBody>
      </p:sp>
    </p:spTree>
    <p:extLst>
      <p:ext uri="{BB962C8B-B14F-4D97-AF65-F5344CB8AC3E}">
        <p14:creationId xmlns:p14="http://schemas.microsoft.com/office/powerpoint/2010/main" val="298791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4924" tIns="47462" rIns="94924" bIns="47462" rtlCol="0"/>
          <a:lstStyle>
            <a:lvl1pPr algn="l">
              <a:defRPr sz="1200"/>
            </a:lvl1pPr>
          </a:lstStyle>
          <a:p>
            <a:endParaRPr lang="en-GB" dirty="0"/>
          </a:p>
        </p:txBody>
      </p:sp>
      <p:sp>
        <p:nvSpPr>
          <p:cNvPr id="3" name="Date Placeholder 2"/>
          <p:cNvSpPr>
            <a:spLocks noGrp="1"/>
          </p:cNvSpPr>
          <p:nvPr>
            <p:ph type="dt" idx="1"/>
          </p:nvPr>
        </p:nvSpPr>
        <p:spPr>
          <a:xfrm>
            <a:off x="4023093" y="0"/>
            <a:ext cx="3077739" cy="511731"/>
          </a:xfrm>
          <a:prstGeom prst="rect">
            <a:avLst/>
          </a:prstGeom>
        </p:spPr>
        <p:txBody>
          <a:bodyPr vert="horz" lIns="94924" tIns="47462" rIns="94924" bIns="47462" rtlCol="0"/>
          <a:lstStyle>
            <a:lvl1pPr algn="r">
              <a:defRPr sz="1200"/>
            </a:lvl1pPr>
          </a:lstStyle>
          <a:p>
            <a:fld id="{0635EB85-2F77-4E12-B989-AF6FA9096902}" type="datetimeFigureOut">
              <a:rPr lang="en-GB" smtClean="0"/>
              <a:t>01/08/2017</a:t>
            </a:fld>
            <a:endParaRPr lang="en-GB" dirty="0"/>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4924" tIns="47462" rIns="94924" bIns="47462" rtlCol="0" anchor="ctr"/>
          <a:lstStyle/>
          <a:p>
            <a:endParaRPr lang="en-GB" dirty="0"/>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4924" tIns="47462" rIns="94924" bIns="474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7739" cy="511731"/>
          </a:xfrm>
          <a:prstGeom prst="rect">
            <a:avLst/>
          </a:prstGeom>
        </p:spPr>
        <p:txBody>
          <a:bodyPr vert="horz" lIns="94924" tIns="47462" rIns="94924" bIns="47462"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3093" y="9721106"/>
            <a:ext cx="3077739" cy="511731"/>
          </a:xfrm>
          <a:prstGeom prst="rect">
            <a:avLst/>
          </a:prstGeom>
        </p:spPr>
        <p:txBody>
          <a:bodyPr vert="horz" lIns="94924" tIns="47462" rIns="94924" bIns="47462" rtlCol="0" anchor="b"/>
          <a:lstStyle>
            <a:lvl1pPr algn="r">
              <a:defRPr sz="1200"/>
            </a:lvl1pPr>
          </a:lstStyle>
          <a:p>
            <a:fld id="{38C8B410-D98B-4A9E-8F5F-81F25106D6E7}" type="slidenum">
              <a:rPr lang="en-GB" smtClean="0"/>
              <a:t>‹#›</a:t>
            </a:fld>
            <a:endParaRPr lang="en-GB" dirty="0"/>
          </a:p>
        </p:txBody>
      </p:sp>
    </p:spTree>
    <p:extLst>
      <p:ext uri="{BB962C8B-B14F-4D97-AF65-F5344CB8AC3E}">
        <p14:creationId xmlns:p14="http://schemas.microsoft.com/office/powerpoint/2010/main" val="186250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0BBDED-41A5-4FBD-9073-259C1B9EC109}" type="slidenum">
              <a:rPr lang="en-GB" smtClean="0"/>
              <a:t>1</a:t>
            </a:fld>
            <a:endParaRPr lang="en-GB" dirty="0"/>
          </a:p>
        </p:txBody>
      </p:sp>
    </p:spTree>
    <p:extLst>
      <p:ext uri="{BB962C8B-B14F-4D97-AF65-F5344CB8AC3E}">
        <p14:creationId xmlns:p14="http://schemas.microsoft.com/office/powerpoint/2010/main" val="425996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20</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3094B5AD-D49A-4709-9B11-6F1485F179CF}" type="slidenum">
              <a:rPr lang="en-GB" altLang="en-US"/>
              <a:pPr/>
              <a:t>21</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408" indent="-300156">
              <a:defRPr>
                <a:solidFill>
                  <a:schemeClr val="tx1"/>
                </a:solidFill>
                <a:latin typeface="Calibri" pitchFamily="34" charset="0"/>
              </a:defRPr>
            </a:lvl2pPr>
            <a:lvl3pPr marL="1200626" indent="-240126">
              <a:defRPr>
                <a:solidFill>
                  <a:schemeClr val="tx1"/>
                </a:solidFill>
                <a:latin typeface="Calibri" pitchFamily="34" charset="0"/>
              </a:defRPr>
            </a:lvl3pPr>
            <a:lvl4pPr marL="1680876" indent="-240126">
              <a:defRPr>
                <a:solidFill>
                  <a:schemeClr val="tx1"/>
                </a:solidFill>
                <a:latin typeface="Calibri" pitchFamily="34" charset="0"/>
              </a:defRPr>
            </a:lvl4pPr>
            <a:lvl5pPr marL="2161127" indent="-240126">
              <a:defRPr>
                <a:solidFill>
                  <a:schemeClr val="tx1"/>
                </a:solidFill>
                <a:latin typeface="Calibri" pitchFamily="34" charset="0"/>
              </a:defRPr>
            </a:lvl5pPr>
            <a:lvl6pPr marL="2641377" indent="-240126" fontAlgn="base">
              <a:spcBef>
                <a:spcPct val="0"/>
              </a:spcBef>
              <a:spcAft>
                <a:spcPct val="0"/>
              </a:spcAft>
              <a:defRPr>
                <a:solidFill>
                  <a:schemeClr val="tx1"/>
                </a:solidFill>
                <a:latin typeface="Calibri" pitchFamily="34" charset="0"/>
              </a:defRPr>
            </a:lvl6pPr>
            <a:lvl7pPr marL="3121628" indent="-240126" fontAlgn="base">
              <a:spcBef>
                <a:spcPct val="0"/>
              </a:spcBef>
              <a:spcAft>
                <a:spcPct val="0"/>
              </a:spcAft>
              <a:defRPr>
                <a:solidFill>
                  <a:schemeClr val="tx1"/>
                </a:solidFill>
                <a:latin typeface="Calibri" pitchFamily="34" charset="0"/>
              </a:defRPr>
            </a:lvl7pPr>
            <a:lvl8pPr marL="3601879" indent="-240126" fontAlgn="base">
              <a:spcBef>
                <a:spcPct val="0"/>
              </a:spcBef>
              <a:spcAft>
                <a:spcPct val="0"/>
              </a:spcAft>
              <a:defRPr>
                <a:solidFill>
                  <a:schemeClr val="tx1"/>
                </a:solidFill>
                <a:latin typeface="Calibri" pitchFamily="34" charset="0"/>
              </a:defRPr>
            </a:lvl8pPr>
            <a:lvl9pPr marL="4082129" indent="-240126" fontAlgn="base">
              <a:spcBef>
                <a:spcPct val="0"/>
              </a:spcBef>
              <a:spcAft>
                <a:spcPct val="0"/>
              </a:spcAft>
              <a:defRPr>
                <a:solidFill>
                  <a:schemeClr val="tx1"/>
                </a:solidFill>
                <a:latin typeface="Calibri" pitchFamily="34" charset="0"/>
              </a:defRPr>
            </a:lvl9pPr>
          </a:lstStyle>
          <a:p>
            <a:fld id="{05424C6E-2405-4416-A2DA-2EDC2B092163}" type="slidenum">
              <a:rPr lang="en-GB" altLang="en-US"/>
              <a:pPr/>
              <a:t>22</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5A5F029D-D5E5-41A8-8128-F57754F21F39}" type="slidenum">
              <a:rPr lang="en-GB" altLang="en-US"/>
              <a:pPr/>
              <a:t>23</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6C325D4F-445C-4BDF-8BDE-B0C88CD398F3}" type="slidenum">
              <a:rPr lang="en-GB" altLang="en-US"/>
              <a:pPr/>
              <a:t>24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F72316E2-2AAF-4CB8-AC5C-6D48A702842B}" type="slidenum">
              <a:rPr lang="en-GB" altLang="en-US"/>
              <a:pPr/>
              <a:t>25</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2766D08E-4EA9-45CA-BE01-C7094AE66460}" type="slidenum">
              <a:rPr lang="en-GB" altLang="en-US"/>
              <a:pPr/>
              <a:t>26</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9CB60005-3B42-4FC0-BEE0-E2BD4A7C626A}" type="slidenum">
              <a:rPr lang="en-GB" altLang="en-US"/>
              <a:pPr/>
              <a:t>27</a:t>
            </a:fld>
            <a:endParaRPr lang="en-GB" altLang="en-US"/>
          </a:p>
        </p:txBody>
      </p:sp>
    </p:spTree>
    <p:extLst>
      <p:ext uri="{BB962C8B-B14F-4D97-AF65-F5344CB8AC3E}">
        <p14:creationId xmlns:p14="http://schemas.microsoft.com/office/powerpoint/2010/main" val="92869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3B67876E-7457-474E-A3F0-56B278E5FF40}" type="slidenum">
              <a:rPr lang="en-GB" altLang="en-US"/>
              <a:pPr/>
              <a:t>28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29</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8</a:t>
            </a:fld>
            <a:endParaRPr lang="en-GB" dirty="0"/>
          </a:p>
        </p:txBody>
      </p:sp>
    </p:spTree>
    <p:extLst>
      <p:ext uri="{BB962C8B-B14F-4D97-AF65-F5344CB8AC3E}">
        <p14:creationId xmlns:p14="http://schemas.microsoft.com/office/powerpoint/2010/main" val="68904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30</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31</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32</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33</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34</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35</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36</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37</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38</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39</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9</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40</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41</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42</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43</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44</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45</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46</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47</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48</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49</a:t>
            </a:fld>
            <a:endParaRPr lang="en-GB" dirty="0"/>
          </a:p>
        </p:txBody>
      </p:sp>
    </p:spTree>
    <p:extLst>
      <p:ext uri="{BB962C8B-B14F-4D97-AF65-F5344CB8AC3E}">
        <p14:creationId xmlns:p14="http://schemas.microsoft.com/office/powerpoint/2010/main" val="94196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10</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00BBDED-41A5-4FBD-9073-259C1B9EC109}" type="slidenum">
              <a:rPr lang="en-GB" smtClean="0"/>
              <a:t>50</a:t>
            </a:fld>
            <a:endParaRPr lang="en-GB" dirty="0"/>
          </a:p>
        </p:txBody>
      </p:sp>
    </p:spTree>
    <p:extLst>
      <p:ext uri="{BB962C8B-B14F-4D97-AF65-F5344CB8AC3E}">
        <p14:creationId xmlns:p14="http://schemas.microsoft.com/office/powerpoint/2010/main" val="4259969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8726F9FE-FE33-4ED9-B202-4F70B8859D15}" type="slidenum">
              <a:rPr lang="en-GB" altLang="en-US"/>
              <a:pPr/>
              <a:t>51</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52</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0313" indent="-300119">
              <a:defRPr>
                <a:solidFill>
                  <a:schemeClr val="tx1"/>
                </a:solidFill>
                <a:latin typeface="Calibri" pitchFamily="34" charset="0"/>
              </a:defRPr>
            </a:lvl2pPr>
            <a:lvl3pPr marL="1200480" indent="-240096">
              <a:defRPr>
                <a:solidFill>
                  <a:schemeClr val="tx1"/>
                </a:solidFill>
                <a:latin typeface="Calibri" pitchFamily="34" charset="0"/>
              </a:defRPr>
            </a:lvl3pPr>
            <a:lvl4pPr marL="1680673" indent="-240096">
              <a:defRPr>
                <a:solidFill>
                  <a:schemeClr val="tx1"/>
                </a:solidFill>
                <a:latin typeface="Calibri" pitchFamily="34" charset="0"/>
              </a:defRPr>
            </a:lvl4pPr>
            <a:lvl5pPr marL="2160864" indent="-240096">
              <a:defRPr>
                <a:solidFill>
                  <a:schemeClr val="tx1"/>
                </a:solidFill>
                <a:latin typeface="Calibri" pitchFamily="34" charset="0"/>
              </a:defRPr>
            </a:lvl5pPr>
            <a:lvl6pPr marL="2641057" indent="-240096" fontAlgn="base">
              <a:spcBef>
                <a:spcPct val="0"/>
              </a:spcBef>
              <a:spcAft>
                <a:spcPct val="0"/>
              </a:spcAft>
              <a:defRPr>
                <a:solidFill>
                  <a:schemeClr val="tx1"/>
                </a:solidFill>
                <a:latin typeface="Calibri" pitchFamily="34" charset="0"/>
              </a:defRPr>
            </a:lvl6pPr>
            <a:lvl7pPr marL="3121249" indent="-240096" fontAlgn="base">
              <a:spcBef>
                <a:spcPct val="0"/>
              </a:spcBef>
              <a:spcAft>
                <a:spcPct val="0"/>
              </a:spcAft>
              <a:defRPr>
                <a:solidFill>
                  <a:schemeClr val="tx1"/>
                </a:solidFill>
                <a:latin typeface="Calibri" pitchFamily="34" charset="0"/>
              </a:defRPr>
            </a:lvl7pPr>
            <a:lvl8pPr marL="3601442" indent="-240096" fontAlgn="base">
              <a:spcBef>
                <a:spcPct val="0"/>
              </a:spcBef>
              <a:spcAft>
                <a:spcPct val="0"/>
              </a:spcAft>
              <a:defRPr>
                <a:solidFill>
                  <a:schemeClr val="tx1"/>
                </a:solidFill>
                <a:latin typeface="Calibri" pitchFamily="34" charset="0"/>
              </a:defRPr>
            </a:lvl8pPr>
            <a:lvl9pPr marL="4081633" indent="-240096" fontAlgn="base">
              <a:spcBef>
                <a:spcPct val="0"/>
              </a:spcBef>
              <a:spcAft>
                <a:spcPct val="0"/>
              </a:spcAft>
              <a:defRPr>
                <a:solidFill>
                  <a:schemeClr val="tx1"/>
                </a:solidFill>
                <a:latin typeface="Calibri" pitchFamily="34" charset="0"/>
              </a:defRPr>
            </a:lvl9pPr>
          </a:lstStyle>
          <a:p>
            <a:fld id="{984385D8-1C06-4DC2-B9C8-83ED8A5DC8D1}" type="slidenum">
              <a:rPr lang="en-GB" altLang="en-US"/>
              <a:pPr/>
              <a:t>53</a:t>
            </a:fld>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54</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55</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56</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57</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58</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59</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15</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60</a:t>
            </a:fld>
            <a:endParaRPr lang="en-GB" dirty="0"/>
          </a:p>
        </p:txBody>
      </p:sp>
    </p:spTree>
    <p:extLst>
      <p:ext uri="{BB962C8B-B14F-4D97-AF65-F5344CB8AC3E}">
        <p14:creationId xmlns:p14="http://schemas.microsoft.com/office/powerpoint/2010/main" val="94196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16</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17</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18</a:t>
            </a:fld>
            <a:endParaRPr lang="en-GB" dirty="0"/>
          </a:p>
        </p:txBody>
      </p:sp>
    </p:spTree>
    <p:extLst>
      <p:ext uri="{BB962C8B-B14F-4D97-AF65-F5344CB8AC3E}">
        <p14:creationId xmlns:p14="http://schemas.microsoft.com/office/powerpoint/2010/main" val="52460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C8B410-D98B-4A9E-8F5F-81F25106D6E7}" type="slidenum">
              <a:rPr lang="en-GB" smtClean="0"/>
              <a:t>19</a:t>
            </a:fld>
            <a:endParaRPr lang="en-GB" dirty="0"/>
          </a:p>
        </p:txBody>
      </p:sp>
    </p:spTree>
    <p:extLst>
      <p:ext uri="{BB962C8B-B14F-4D97-AF65-F5344CB8AC3E}">
        <p14:creationId xmlns:p14="http://schemas.microsoft.com/office/powerpoint/2010/main" val="52460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182570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3025330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353760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122128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239396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131794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409876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288315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116580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342177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733F6-3C88-44EA-BDCD-7A2CA20D3DF3}" type="datetimeFigureOut">
              <a:rPr lang="en-GB" smtClean="0"/>
              <a:t>01/08/2017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453A87-1458-42B0-9CCA-1ECCE15FADC7}" type="slidenum">
              <a:rPr lang="en-GB" smtClean="0"/>
              <a:t>‹#›</a:t>
            </a:fld>
            <a:endParaRPr lang="en-GB" dirty="0"/>
          </a:p>
        </p:txBody>
      </p:sp>
    </p:spTree>
    <p:extLst>
      <p:ext uri="{BB962C8B-B14F-4D97-AF65-F5344CB8AC3E}">
        <p14:creationId xmlns:p14="http://schemas.microsoft.com/office/powerpoint/2010/main" val="373942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733F6-3C88-44EA-BDCD-7A2CA20D3DF3}" type="datetimeFigureOut">
              <a:rPr lang="en-GB" smtClean="0"/>
              <a:t>01/08/2017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53A87-1458-42B0-9CCA-1ECCE15FADC7}" type="slidenum">
              <a:rPr lang="en-GB" smtClean="0"/>
              <a:t>‹#›</a:t>
            </a:fld>
            <a:endParaRPr lang="en-GB" dirty="0"/>
          </a:p>
        </p:txBody>
      </p:sp>
    </p:spTree>
    <p:extLst>
      <p:ext uri="{BB962C8B-B14F-4D97-AF65-F5344CB8AC3E}">
        <p14:creationId xmlns:p14="http://schemas.microsoft.com/office/powerpoint/2010/main" val="3622310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chart" Target="../charts/chart2.xml"/><Relationship Id="rId7"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3.emf"/></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microsoft.com/office/2007/relationships/hdphoto" Target="../media/hdphoto3.wdp"/><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7.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0" Type="http://schemas.microsoft.com/office/2007/relationships/hdphoto" Target="../media/hdphoto2.wdp"/><Relationship Id="rId4" Type="http://schemas.openxmlformats.org/officeDocument/2006/relationships/image" Target="../media/image78.pn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8.JPG"/><Relationship Id="rId4" Type="http://schemas.openxmlformats.org/officeDocument/2006/relationships/image" Target="../media/image87.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0.JPG"/><Relationship Id="rId4" Type="http://schemas.openxmlformats.org/officeDocument/2006/relationships/image" Target="../media/image89.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07.wmf"/><Relationship Id="rId4" Type="http://schemas.openxmlformats.org/officeDocument/2006/relationships/image" Target="../media/image106.wmf"/></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6.png"/><Relationship Id="rId12"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5.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13.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524" y="5264334"/>
            <a:ext cx="8883009" cy="180890"/>
          </a:xfrm>
          <a:prstGeom prst="rect">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5844756"/>
            <a:ext cx="101468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95" y="457161"/>
            <a:ext cx="9073009" cy="523220"/>
          </a:xfrm>
          <a:prstGeom prst="rect">
            <a:avLst/>
          </a:prstGeom>
          <a:noFill/>
        </p:spPr>
        <p:txBody>
          <a:bodyPr wrap="square" rtlCol="0">
            <a:spAutoFit/>
          </a:bodyPr>
          <a:lstStyle/>
          <a:p>
            <a:pPr algn="ctr"/>
            <a:r>
              <a:rPr lang="en-GB" sz="2800" b="1" dirty="0">
                <a:solidFill>
                  <a:srgbClr val="C00000"/>
                </a:solidFill>
                <a:latin typeface="Arial" panose="020B0604020202020204" pitchFamily="34" charset="0"/>
                <a:cs typeface="Arial" panose="020B0604020202020204" pitchFamily="34" charset="0"/>
              </a:rPr>
              <a:t>Winchester Sub-Area Economic Profile – July 2017</a:t>
            </a:r>
          </a:p>
        </p:txBody>
      </p:sp>
      <p:sp>
        <p:nvSpPr>
          <p:cNvPr id="7" name="AutoShape 2" descr="Image result for Winchester council logo"/>
          <p:cNvSpPr>
            <a:spLocks noChangeAspect="1" noChangeArrowheads="1"/>
          </p:cNvSpPr>
          <p:nvPr/>
        </p:nvSpPr>
        <p:spPr bwMode="auto">
          <a:xfrm>
            <a:off x="0" y="-136525"/>
            <a:ext cx="1143000"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434" y="5844757"/>
            <a:ext cx="2356482" cy="87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97" t="6397" r="7162" b="10109"/>
          <a:stretch/>
        </p:blipFill>
        <p:spPr bwMode="auto">
          <a:xfrm>
            <a:off x="3137388" y="1485144"/>
            <a:ext cx="2569147"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67" t="11467" r="8226" b="7419"/>
          <a:stretch/>
        </p:blipFill>
        <p:spPr bwMode="auto">
          <a:xfrm>
            <a:off x="329079" y="1485144"/>
            <a:ext cx="2614636"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4694947"/>
            <a:ext cx="1107996" cy="246221"/>
          </a:xfrm>
          <a:prstGeom prst="rect">
            <a:avLst/>
          </a:prstGeom>
          <a:noFill/>
        </p:spPr>
        <p:txBody>
          <a:bodyPr wrap="none" rtlCol="0">
            <a:spAutoFit/>
          </a:bodyPr>
          <a:lstStyle/>
          <a:p>
            <a:r>
              <a:rPr lang="en-GB" sz="1000" i="1" dirty="0">
                <a:solidFill>
                  <a:schemeClr val="tx1">
                    <a:lumMod val="65000"/>
                    <a:lumOff val="35000"/>
                  </a:schemeClr>
                </a:solidFill>
                <a:latin typeface="Baskerville Old Face" panose="02020602080505020303" pitchFamily="18" charset="0"/>
                <a:cs typeface="Aparajita" panose="020B0604020202020204" pitchFamily="34" charset="0"/>
              </a:rPr>
              <a:t>Winchester Town</a:t>
            </a:r>
          </a:p>
        </p:txBody>
      </p:sp>
      <p:sp>
        <p:nvSpPr>
          <p:cNvPr id="11" name="TextBox 10"/>
          <p:cNvSpPr txBox="1"/>
          <p:nvPr/>
        </p:nvSpPr>
        <p:spPr>
          <a:xfrm>
            <a:off x="4049304" y="4653136"/>
            <a:ext cx="1359668" cy="246221"/>
          </a:xfrm>
          <a:prstGeom prst="rect">
            <a:avLst/>
          </a:prstGeom>
          <a:noFill/>
        </p:spPr>
        <p:txBody>
          <a:bodyPr wrap="none" rtlCol="0">
            <a:spAutoFit/>
          </a:bodyPr>
          <a:lstStyle/>
          <a:p>
            <a:r>
              <a:rPr lang="en-GB" sz="1000" i="1" dirty="0">
                <a:solidFill>
                  <a:schemeClr val="tx1">
                    <a:lumMod val="65000"/>
                    <a:lumOff val="35000"/>
                  </a:schemeClr>
                </a:solidFill>
                <a:latin typeface="Baskerville Old Face" panose="02020602080505020303" pitchFamily="18" charset="0"/>
                <a:cs typeface="Aparajita" panose="020B0604020202020204" pitchFamily="34" charset="0"/>
              </a:rPr>
              <a:t>Market Towns &amp; Rural</a:t>
            </a:r>
          </a:p>
        </p:txBody>
      </p:sp>
      <p:pic>
        <p:nvPicPr>
          <p:cNvPr id="1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31" t="7107" r="46275" b="5766"/>
          <a:stretch/>
        </p:blipFill>
        <p:spPr bwMode="auto">
          <a:xfrm>
            <a:off x="6034244" y="1485144"/>
            <a:ext cx="2642212"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066007" y="4653136"/>
            <a:ext cx="1106393" cy="246221"/>
          </a:xfrm>
          <a:prstGeom prst="rect">
            <a:avLst/>
          </a:prstGeom>
          <a:noFill/>
        </p:spPr>
        <p:txBody>
          <a:bodyPr wrap="none" rtlCol="0">
            <a:spAutoFit/>
          </a:bodyPr>
          <a:lstStyle/>
          <a:p>
            <a:r>
              <a:rPr lang="en-GB" sz="1000" i="1" dirty="0">
                <a:solidFill>
                  <a:schemeClr val="tx1">
                    <a:lumMod val="65000"/>
                    <a:lumOff val="35000"/>
                  </a:schemeClr>
                </a:solidFill>
                <a:latin typeface="Baskerville Old Face" panose="02020602080505020303" pitchFamily="18" charset="0"/>
                <a:cs typeface="Aparajita" panose="020B0604020202020204" pitchFamily="34" charset="0"/>
              </a:rPr>
              <a:t>South Winchester</a:t>
            </a:r>
          </a:p>
        </p:txBody>
      </p:sp>
      <p:sp>
        <p:nvSpPr>
          <p:cNvPr id="14" name="Rounded Rectangle 13"/>
          <p:cNvSpPr/>
          <p:nvPr/>
        </p:nvSpPr>
        <p:spPr>
          <a:xfrm>
            <a:off x="251520" y="1196752"/>
            <a:ext cx="8568952" cy="3888000"/>
          </a:xfrm>
          <a:prstGeom prst="roundRect">
            <a:avLst>
              <a:gd name="adj" fmla="val 10254"/>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18168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122702" y="695335"/>
            <a:ext cx="8913794" cy="5759684"/>
          </a:xfrm>
          <a:prstGeom prst="roundRect">
            <a:avLst>
              <a:gd name="adj" fmla="val 4343"/>
            </a:avLst>
          </a:prstGeom>
          <a:noFill/>
          <a:ln w="95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568522" y="3578195"/>
            <a:ext cx="2230915" cy="276999"/>
          </a:xfrm>
          <a:prstGeom prst="rect">
            <a:avLst/>
          </a:prstGeom>
          <a:noFill/>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16-64</a:t>
            </a:r>
            <a:endParaRPr lang="en-GB" sz="32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622400" y="5328151"/>
            <a:ext cx="2199318" cy="276999"/>
          </a:xfrm>
          <a:prstGeom prst="rect">
            <a:avLst/>
          </a:prstGeom>
          <a:noFill/>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65+</a:t>
            </a:r>
          </a:p>
        </p:txBody>
      </p:sp>
      <p:sp>
        <p:nvSpPr>
          <p:cNvPr id="35" name="TextBox 34"/>
          <p:cNvSpPr txBox="1"/>
          <p:nvPr/>
        </p:nvSpPr>
        <p:spPr>
          <a:xfrm>
            <a:off x="211348" y="147687"/>
            <a:ext cx="1342034"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Contents</a:t>
            </a:r>
          </a:p>
        </p:txBody>
      </p:sp>
      <p:sp>
        <p:nvSpPr>
          <p:cNvPr id="38" name="TextBox 37"/>
          <p:cNvSpPr txBox="1"/>
          <p:nvPr/>
        </p:nvSpPr>
        <p:spPr>
          <a:xfrm>
            <a:off x="323529" y="744868"/>
            <a:ext cx="8746858" cy="5940088"/>
          </a:xfrm>
          <a:prstGeom prst="rect">
            <a:avLst/>
          </a:prstGeom>
          <a:noFill/>
        </p:spPr>
        <p:txBody>
          <a:bodyPr wrap="square" rtlCol="0">
            <a:spAutoFit/>
          </a:bodyPr>
          <a:lstStyle/>
          <a:p>
            <a:pPr marL="171450" indent="-171450">
              <a:buFont typeface="Arial" panose="020B0604020202020204" pitchFamily="34" charset="0"/>
              <a:buChar char="•"/>
            </a:pPr>
            <a:endParaRPr lang="en-GB" sz="1400" b="1"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Executive Summary ……………....………………………………………….……………………….……………..</a:t>
            </a:r>
            <a:r>
              <a:rPr lang="en-GB" sz="1400" b="1" dirty="0" err="1">
                <a:solidFill>
                  <a:srgbClr val="C00000"/>
                </a:solidFill>
                <a:latin typeface="Arial" panose="020B0604020202020204" pitchFamily="34" charset="0"/>
                <a:cs typeface="Arial" panose="020B0604020202020204" pitchFamily="34" charset="0"/>
              </a:rPr>
              <a:t>i</a:t>
            </a:r>
            <a:endParaRPr lang="en-GB" sz="1400" b="1" dirty="0">
              <a:solidFill>
                <a:srgbClr val="C00000"/>
              </a:solidFill>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Demography and Labour Market ..……………………………………………………………….………………..2</a:t>
            </a:r>
          </a:p>
          <a:p>
            <a:r>
              <a:rPr lang="en-GB" sz="800" b="1" dirty="0">
                <a:solidFill>
                  <a:srgbClr val="C00000"/>
                </a:solidFill>
                <a:latin typeface="Arial" panose="020B0604020202020204" pitchFamily="34" charset="0"/>
                <a:cs typeface="Arial" panose="020B0604020202020204" pitchFamily="34" charset="0"/>
              </a:rPr>
              <a:t>    </a:t>
            </a:r>
          </a:p>
          <a:p>
            <a:r>
              <a:rPr lang="en-GB" sz="1400" b="1" dirty="0">
                <a:solidFill>
                  <a:srgbClr val="C00000"/>
                </a:solidFill>
                <a:latin typeface="Arial" panose="020B0604020202020204" pitchFamily="34" charset="0"/>
                <a:cs typeface="Arial" panose="020B0604020202020204" pitchFamily="34" charset="0"/>
              </a:rPr>
              <a:t>    Demography ..………………………..……………………………………………………………….……………..2</a:t>
            </a:r>
          </a:p>
          <a:p>
            <a:r>
              <a:rPr lang="en-GB" sz="1400" b="1" dirty="0">
                <a:solidFill>
                  <a:srgbClr val="C00000"/>
                </a:solidFill>
                <a:latin typeface="Arial" panose="020B0604020202020204" pitchFamily="34" charset="0"/>
                <a:cs typeface="Arial" panose="020B0604020202020204" pitchFamily="34" charset="0"/>
              </a:rPr>
              <a:t>    Labour Market ..……………………………...…………………………………………………….………………..6</a:t>
            </a:r>
          </a:p>
          <a:p>
            <a:r>
              <a:rPr lang="en-GB" sz="1400" b="1" dirty="0">
                <a:solidFill>
                  <a:srgbClr val="C00000"/>
                </a:solidFill>
                <a:latin typeface="Arial" panose="020B0604020202020204" pitchFamily="34" charset="0"/>
                <a:cs typeface="Arial" panose="020B0604020202020204" pitchFamily="34" charset="0"/>
              </a:rPr>
              <a:t>    </a:t>
            </a:r>
          </a:p>
          <a:p>
            <a:r>
              <a:rPr lang="en-GB" sz="1400" b="1" dirty="0">
                <a:solidFill>
                  <a:srgbClr val="C00000"/>
                </a:solidFill>
                <a:latin typeface="Arial" panose="020B0604020202020204" pitchFamily="34" charset="0"/>
                <a:cs typeface="Arial" panose="020B0604020202020204" pitchFamily="34" charset="0"/>
              </a:rPr>
              <a:t>  Enterprise ………….…………………………………………………………..…………………………………….12</a:t>
            </a:r>
          </a:p>
          <a:p>
            <a:r>
              <a:rPr lang="en-GB" sz="1400" b="1" dirty="0">
                <a:solidFill>
                  <a:srgbClr val="C00000"/>
                </a:solidFill>
                <a:latin typeface="Arial" panose="020B0604020202020204" pitchFamily="34" charset="0"/>
                <a:cs typeface="Arial" panose="020B0604020202020204" pitchFamily="34" charset="0"/>
              </a:rPr>
              <a:t>                                                                                                                          </a:t>
            </a:r>
          </a:p>
          <a:p>
            <a:r>
              <a:rPr lang="en-GB" sz="1400" b="1" dirty="0">
                <a:solidFill>
                  <a:srgbClr val="C00000"/>
                </a:solidFill>
                <a:latin typeface="Arial" panose="020B0604020202020204" pitchFamily="34" charset="0"/>
                <a:cs typeface="Arial" panose="020B0604020202020204" pitchFamily="34" charset="0"/>
              </a:rPr>
              <a:t>  Employment ..…………………………………………………………………………………………….………… </a:t>
            </a:r>
            <a:r>
              <a:rPr lang="en-GB" sz="1400" b="1" dirty="0" smtClean="0">
                <a:solidFill>
                  <a:srgbClr val="C00000"/>
                </a:solidFill>
                <a:latin typeface="Arial" panose="020B0604020202020204" pitchFamily="34" charset="0"/>
                <a:cs typeface="Arial" panose="020B0604020202020204" pitchFamily="34" charset="0"/>
              </a:rPr>
              <a:t>20</a:t>
            </a:r>
            <a:endParaRPr lang="en-GB" sz="1400" b="1" dirty="0">
              <a:solidFill>
                <a:srgbClr val="C00000"/>
              </a:solidFill>
              <a:latin typeface="Arial" panose="020B0604020202020204" pitchFamily="34" charset="0"/>
              <a:cs typeface="Arial" panose="020B0604020202020204" pitchFamily="34" charset="0"/>
            </a:endParaRPr>
          </a:p>
          <a:p>
            <a:endParaRPr lang="en-GB" sz="1400" b="1" dirty="0">
              <a:solidFill>
                <a:srgbClr val="C00000"/>
              </a:solidFill>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Land-based sector ………………………………………………………………………………………..………. </a:t>
            </a:r>
            <a:r>
              <a:rPr lang="en-GB" sz="1400" b="1" dirty="0" smtClean="0">
                <a:solidFill>
                  <a:srgbClr val="C00000"/>
                </a:solidFill>
                <a:latin typeface="Arial" panose="020B0604020202020204" pitchFamily="34" charset="0"/>
                <a:cs typeface="Arial" panose="020B0604020202020204" pitchFamily="34" charset="0"/>
              </a:rPr>
              <a:t>26</a:t>
            </a:r>
            <a:endParaRPr lang="en-GB" sz="1400" b="1" dirty="0">
              <a:solidFill>
                <a:srgbClr val="C00000"/>
              </a:solidFill>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a:t>
            </a:r>
          </a:p>
          <a:p>
            <a:r>
              <a:rPr lang="en-GB" sz="1400" b="1" dirty="0">
                <a:solidFill>
                  <a:srgbClr val="C00000"/>
                </a:solidFill>
                <a:latin typeface="Arial" panose="020B0604020202020204" pitchFamily="34" charset="0"/>
                <a:cs typeface="Arial" panose="020B0604020202020204" pitchFamily="34" charset="0"/>
              </a:rPr>
              <a:t>  Economy and Economic Prosperity ………………………………………………………………..…………. </a:t>
            </a:r>
            <a:r>
              <a:rPr lang="en-GB" sz="1400" b="1" dirty="0" smtClean="0">
                <a:solidFill>
                  <a:srgbClr val="C00000"/>
                </a:solidFill>
                <a:latin typeface="Arial" panose="020B0604020202020204" pitchFamily="34" charset="0"/>
                <a:cs typeface="Arial" panose="020B0604020202020204" pitchFamily="34" charset="0"/>
              </a:rPr>
              <a:t>30</a:t>
            </a:r>
            <a:endParaRPr lang="en-GB" sz="1400" b="1" dirty="0">
              <a:solidFill>
                <a:srgbClr val="C00000"/>
              </a:solidFill>
              <a:latin typeface="Arial" panose="020B0604020202020204" pitchFamily="34" charset="0"/>
              <a:cs typeface="Arial" panose="020B0604020202020204" pitchFamily="34" charset="0"/>
            </a:endParaRPr>
          </a:p>
          <a:p>
            <a:endParaRPr lang="en-GB" sz="800" b="1" dirty="0">
              <a:solidFill>
                <a:srgbClr val="C00000"/>
              </a:solidFill>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Economy ..………………………..……………………………………………………………………………….. </a:t>
            </a:r>
            <a:r>
              <a:rPr lang="en-GB" sz="1400" b="1" dirty="0" smtClean="0">
                <a:solidFill>
                  <a:srgbClr val="C00000"/>
                </a:solidFill>
                <a:latin typeface="Arial" panose="020B0604020202020204" pitchFamily="34" charset="0"/>
                <a:cs typeface="Arial" panose="020B0604020202020204" pitchFamily="34" charset="0"/>
              </a:rPr>
              <a:t>30</a:t>
            </a:r>
            <a:endParaRPr lang="en-GB" sz="1400" b="1" dirty="0">
              <a:solidFill>
                <a:srgbClr val="C00000"/>
              </a:solidFill>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Economic Prosperity..……………………...…………………………………………….……….…………….. </a:t>
            </a:r>
            <a:r>
              <a:rPr lang="en-GB" sz="1400" b="1" dirty="0">
                <a:solidFill>
                  <a:srgbClr val="C00000"/>
                </a:solidFill>
                <a:latin typeface="Arial" panose="020B0604020202020204" pitchFamily="34" charset="0"/>
                <a:cs typeface="Arial" panose="020B0604020202020204" pitchFamily="34" charset="0"/>
              </a:rPr>
              <a:t>3</a:t>
            </a:r>
            <a:r>
              <a:rPr lang="en-GB" sz="1400" b="1" dirty="0" smtClean="0">
                <a:solidFill>
                  <a:srgbClr val="C00000"/>
                </a:solidFill>
                <a:latin typeface="Arial" panose="020B0604020202020204" pitchFamily="34" charset="0"/>
                <a:cs typeface="Arial" panose="020B0604020202020204" pitchFamily="34" charset="0"/>
              </a:rPr>
              <a:t>7</a:t>
            </a:r>
            <a:endParaRPr lang="en-GB" sz="1400" b="1" dirty="0">
              <a:solidFill>
                <a:srgbClr val="C00000"/>
              </a:solidFill>
              <a:latin typeface="Arial" panose="020B0604020202020204" pitchFamily="34" charset="0"/>
              <a:cs typeface="Arial" panose="020B0604020202020204" pitchFamily="34" charset="0"/>
            </a:endParaRPr>
          </a:p>
          <a:p>
            <a:endParaRPr lang="en-GB" sz="1400" b="1" dirty="0">
              <a:solidFill>
                <a:srgbClr val="C00000"/>
              </a:solidFill>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Economic Growth Over The Medium-Term ……………….……………………………………….…………. </a:t>
            </a:r>
            <a:r>
              <a:rPr lang="en-GB" sz="1400" b="1" dirty="0" smtClean="0">
                <a:solidFill>
                  <a:srgbClr val="C00000"/>
                </a:solidFill>
                <a:latin typeface="Arial" panose="020B0604020202020204" pitchFamily="34" charset="0"/>
                <a:cs typeface="Arial" panose="020B0604020202020204" pitchFamily="34" charset="0"/>
              </a:rPr>
              <a:t>38</a:t>
            </a:r>
            <a:endParaRPr lang="en-GB" sz="1400" b="1" dirty="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b="1" dirty="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400" b="1" dirty="0">
              <a:solidFill>
                <a:srgbClr val="C00000"/>
              </a:solidFill>
              <a:latin typeface="Arial" panose="020B0604020202020204" pitchFamily="34" charset="0"/>
              <a:cs typeface="Arial" panose="020B0604020202020204" pitchFamily="34" charset="0"/>
            </a:endParaRPr>
          </a:p>
          <a:p>
            <a:r>
              <a:rPr lang="en-GB" sz="1400" b="1" dirty="0">
                <a:solidFill>
                  <a:srgbClr val="C00000"/>
                </a:solidFill>
                <a:latin typeface="Arial" panose="020B0604020202020204" pitchFamily="34" charset="0"/>
                <a:cs typeface="Arial" panose="020B0604020202020204" pitchFamily="34" charset="0"/>
              </a:rPr>
              <a:t>  Data Appendix …………………………….……………………………………………………………….………. A1</a:t>
            </a:r>
          </a:p>
          <a:p>
            <a:endParaRPr lang="en-GB" sz="14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b="1" dirty="0">
              <a:latin typeface="Arial" panose="020B060402020202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p:txBody>
      </p:sp>
      <p:sp>
        <p:nvSpPr>
          <p:cNvPr id="9" name="TextBox 8"/>
          <p:cNvSpPr txBox="1"/>
          <p:nvPr/>
        </p:nvSpPr>
        <p:spPr>
          <a:xfrm>
            <a:off x="861269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398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6038604" y="702392"/>
            <a:ext cx="3105396" cy="5940088"/>
          </a:xfrm>
          <a:prstGeom prst="rect">
            <a:avLst/>
          </a:prstGeom>
          <a:noFill/>
        </p:spPr>
        <p:txBody>
          <a:bodyPr wrap="square" rtlCol="0">
            <a:spAutoFit/>
          </a:bodyPr>
          <a:lstStyle/>
          <a:p>
            <a:pPr marL="171450" indent="-171450">
              <a:buFont typeface="Arial" panose="020B0604020202020204" pitchFamily="34" charset="0"/>
              <a:buChar char="•"/>
            </a:pPr>
            <a:r>
              <a:rPr lang="en-GB" sz="1000" b="1" dirty="0" smtClean="0">
                <a:solidFill>
                  <a:srgbClr val="FF0000"/>
                </a:solidFill>
                <a:latin typeface="Arial" panose="020B0604020202020204" pitchFamily="34" charset="0"/>
                <a:cs typeface="Arial" panose="020B0604020202020204" pitchFamily="34" charset="0"/>
              </a:rPr>
              <a:t>Winchester District </a:t>
            </a:r>
            <a:r>
              <a:rPr lang="en-GB" sz="1000" dirty="0" smtClean="0">
                <a:latin typeface="Arial" panose="020B0604020202020204" pitchFamily="34" charset="0"/>
                <a:cs typeface="Arial" panose="020B0604020202020204" pitchFamily="34" charset="0"/>
              </a:rPr>
              <a:t>had a population of 120,700 in mid-2015. This accounted for approximately 8.9% of Hampshire County Council’s overall population. The district has a population density of approximately 1.8 persons per hectare, unchanged since 2011.</a:t>
            </a:r>
          </a:p>
          <a:p>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district has a small proportion of working age individuals in comparison to the UK (63.3%) and the South East (62.2%) but is higher than the Hampshire average (60.9%). The elderly population (aged 65+) in Winchester district is larger than across the UK (17.8%) and the South East (18.8%) however is slightly lower than across Hampshire as a whole (20.7%).</a:t>
            </a:r>
          </a:p>
          <a:p>
            <a:endParaRPr lang="en-GB" sz="1000" dirty="0" smtClean="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In Mid 2015 </a:t>
            </a:r>
            <a:r>
              <a:rPr lang="en-GB" sz="1000" b="1" dirty="0" smtClean="0">
                <a:solidFill>
                  <a:schemeClr val="accent2">
                    <a:lumMod val="75000"/>
                  </a:schemeClr>
                </a:solidFill>
                <a:latin typeface="Arial" panose="020B0604020202020204" pitchFamily="34" charset="0"/>
                <a:cs typeface="Arial" panose="020B0604020202020204" pitchFamily="34" charset="0"/>
              </a:rPr>
              <a:t>Winchester Town </a:t>
            </a:r>
            <a:r>
              <a:rPr lang="en-GB" sz="1000" dirty="0" smtClean="0">
                <a:latin typeface="Arial" panose="020B0604020202020204" pitchFamily="34" charset="0"/>
                <a:cs typeface="Arial" panose="020B0604020202020204" pitchFamily="34" charset="0"/>
              </a:rPr>
              <a:t>accounted for 28.7% of the district population. Winchester Town has a much larger proportion of working age individuals than the district, the county and the other sub-areas at 66.1%; well above both the UK and South East comparators. The large student population in the city is a contributing factor. </a:t>
            </a:r>
          </a:p>
          <a:p>
            <a:endParaRPr lang="en-GB" sz="1000" dirty="0" smtClean="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rgbClr val="558ED5"/>
                </a:solidFill>
                <a:latin typeface="Arial" panose="020B0604020202020204" pitchFamily="34" charset="0"/>
                <a:cs typeface="Arial" panose="020B0604020202020204" pitchFamily="34" charset="0"/>
              </a:rPr>
              <a:t>Winchester South </a:t>
            </a:r>
            <a:r>
              <a:rPr lang="en-GB" sz="1000" dirty="0" smtClean="0">
                <a:latin typeface="Arial" panose="020B0604020202020204" pitchFamily="34" charset="0"/>
                <a:cs typeface="Arial" panose="020B0604020202020204" pitchFamily="34" charset="0"/>
              </a:rPr>
              <a:t>accounts for the smallest proportion of the total population at 17.1%. The working age population is slightly larger proportionally than for the district and the county as a whole, however is still slightly below the UK and the South East Region.</a:t>
            </a:r>
          </a:p>
          <a:p>
            <a:pPr marL="171450" indent="-171450">
              <a:buFont typeface="Arial" panose="020B0604020202020204" pitchFamily="34" charset="0"/>
              <a:buChar char="•"/>
            </a:pPr>
            <a:endParaRPr lang="en-GB" sz="1000" b="1" dirty="0" smtClean="0">
              <a:solidFill>
                <a:srgbClr val="00B05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chemeClr val="accent3">
                    <a:lumMod val="75000"/>
                  </a:schemeClr>
                </a:solidFill>
                <a:latin typeface="Arial" panose="020B0604020202020204" pitchFamily="34" charset="0"/>
                <a:cs typeface="Arial" panose="020B0604020202020204" pitchFamily="34" charset="0"/>
              </a:rPr>
              <a:t>The Market Towns and Rural areas </a:t>
            </a:r>
            <a:r>
              <a:rPr lang="en-GB" sz="1000" dirty="0" smtClean="0">
                <a:latin typeface="Arial" panose="020B0604020202020204" pitchFamily="34" charset="0"/>
                <a:cs typeface="Arial" panose="020B0604020202020204" pitchFamily="34" charset="0"/>
              </a:rPr>
              <a:t>of Winchester account for over half of the district population at 54.1%. The Working age population is much smaller than in comparator areas at only 58.2%, whilst the elderly population is larger.</a:t>
            </a:r>
            <a:endParaRPr lang="en-GB" sz="800" dirty="0" smtClean="0">
              <a:latin typeface="Arial" panose="020B0604020202020204" pitchFamily="34" charset="0"/>
              <a:cs typeface="Arial" panose="020B0604020202020204" pitchFamily="34" charset="0"/>
            </a:endParaRPr>
          </a:p>
        </p:txBody>
      </p:sp>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902016"/>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122702" y="691530"/>
            <a:ext cx="5796920" cy="5905821"/>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726513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Demography – population and working age population</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0" name="Chart 39"/>
          <p:cNvGraphicFramePr>
            <a:graphicFrameLocks/>
          </p:cNvGraphicFramePr>
          <p:nvPr>
            <p:extLst>
              <p:ext uri="{D42A27DB-BD31-4B8C-83A1-F6EECF244321}">
                <p14:modId xmlns:p14="http://schemas.microsoft.com/office/powerpoint/2010/main" val="2702022232"/>
              </p:ext>
            </p:extLst>
          </p:nvPr>
        </p:nvGraphicFramePr>
        <p:xfrm>
          <a:off x="1547664" y="952128"/>
          <a:ext cx="4407404" cy="1136552"/>
        </p:xfrm>
        <a:graphic>
          <a:graphicData uri="http://schemas.openxmlformats.org/drawingml/2006/chart">
            <c:chart xmlns:c="http://schemas.openxmlformats.org/drawingml/2006/chart" xmlns:r="http://schemas.openxmlformats.org/officeDocument/2006/relationships" r:id="rId2"/>
          </a:graphicData>
        </a:graphic>
      </p:graphicFrame>
      <p:cxnSp>
        <p:nvCxnSpPr>
          <p:cNvPr id="3" name="Straight Connector 2"/>
          <p:cNvCxnSpPr/>
          <p:nvPr/>
        </p:nvCxnSpPr>
        <p:spPr>
          <a:xfrm>
            <a:off x="122702" y="2088680"/>
            <a:ext cx="57969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2702" y="3501008"/>
            <a:ext cx="57969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22702" y="5013176"/>
            <a:ext cx="579692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1" name="Chart 60"/>
          <p:cNvGraphicFramePr>
            <a:graphicFrameLocks/>
          </p:cNvGraphicFramePr>
          <p:nvPr>
            <p:extLst>
              <p:ext uri="{D42A27DB-BD31-4B8C-83A1-F6EECF244321}">
                <p14:modId xmlns:p14="http://schemas.microsoft.com/office/powerpoint/2010/main" val="3132101373"/>
              </p:ext>
            </p:extLst>
          </p:nvPr>
        </p:nvGraphicFramePr>
        <p:xfrm>
          <a:off x="1619672" y="2420887"/>
          <a:ext cx="4299950" cy="1080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Chart 65"/>
          <p:cNvGraphicFramePr>
            <a:graphicFrameLocks/>
          </p:cNvGraphicFramePr>
          <p:nvPr>
            <p:extLst>
              <p:ext uri="{D42A27DB-BD31-4B8C-83A1-F6EECF244321}">
                <p14:modId xmlns:p14="http://schemas.microsoft.com/office/powerpoint/2010/main" val="924299565"/>
              </p:ext>
            </p:extLst>
          </p:nvPr>
        </p:nvGraphicFramePr>
        <p:xfrm>
          <a:off x="1619672" y="3767682"/>
          <a:ext cx="4299950" cy="11030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Chart 66"/>
          <p:cNvGraphicFramePr>
            <a:graphicFrameLocks/>
          </p:cNvGraphicFramePr>
          <p:nvPr>
            <p:extLst>
              <p:ext uri="{D42A27DB-BD31-4B8C-83A1-F6EECF244321}">
                <p14:modId xmlns:p14="http://schemas.microsoft.com/office/powerpoint/2010/main" val="2503647936"/>
              </p:ext>
            </p:extLst>
          </p:nvPr>
        </p:nvGraphicFramePr>
        <p:xfrm>
          <a:off x="1619672" y="5298300"/>
          <a:ext cx="4292334" cy="1106366"/>
        </p:xfrm>
        <a:graphic>
          <a:graphicData uri="http://schemas.openxmlformats.org/drawingml/2006/chart">
            <c:chart xmlns:c="http://schemas.openxmlformats.org/drawingml/2006/chart" xmlns:r="http://schemas.openxmlformats.org/officeDocument/2006/relationships" r:id="rId5"/>
          </a:graphicData>
        </a:graphic>
      </p:graphicFrame>
      <p:sp>
        <p:nvSpPr>
          <p:cNvPr id="68" name="TextBox 67"/>
          <p:cNvSpPr txBox="1"/>
          <p:nvPr/>
        </p:nvSpPr>
        <p:spPr>
          <a:xfrm>
            <a:off x="1794942" y="5480094"/>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18.6%</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69" name="TextBox 68"/>
          <p:cNvSpPr txBox="1"/>
          <p:nvPr/>
        </p:nvSpPr>
        <p:spPr>
          <a:xfrm>
            <a:off x="3106361" y="5492391"/>
            <a:ext cx="1354701"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58.2%</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0" name="TextBox 69"/>
          <p:cNvSpPr txBox="1"/>
          <p:nvPr/>
        </p:nvSpPr>
        <p:spPr>
          <a:xfrm>
            <a:off x="5106126" y="5484343"/>
            <a:ext cx="544196"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23.2%</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1" name="TextBox 70"/>
          <p:cNvSpPr txBox="1"/>
          <p:nvPr/>
        </p:nvSpPr>
        <p:spPr>
          <a:xfrm>
            <a:off x="1691681" y="5165863"/>
            <a:ext cx="4184062" cy="230832"/>
          </a:xfrm>
          <a:prstGeom prst="rect">
            <a:avLst/>
          </a:prstGeom>
          <a:noFill/>
        </p:spPr>
        <p:txBody>
          <a:bodyPr wrap="square" rtlCol="0">
            <a:spAutoFit/>
          </a:bodyPr>
          <a:lstStyle/>
          <a:p>
            <a:pPr algn="ctr"/>
            <a:r>
              <a:rPr lang="en-GB" sz="900" b="1" dirty="0" smtClean="0">
                <a:solidFill>
                  <a:schemeClr val="bg1">
                    <a:lumMod val="65000"/>
                  </a:schemeClr>
                </a:solidFill>
                <a:latin typeface="Arial" panose="020B0604020202020204" pitchFamily="34" charset="0"/>
                <a:cs typeface="Arial" panose="020B0604020202020204" pitchFamily="34" charset="0"/>
              </a:rPr>
              <a:t>Winchester Market Town and Rural (65,300)</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72" name="TextBox 71"/>
          <p:cNvSpPr txBox="1"/>
          <p:nvPr/>
        </p:nvSpPr>
        <p:spPr>
          <a:xfrm>
            <a:off x="1763688" y="3645024"/>
            <a:ext cx="4094563" cy="230832"/>
          </a:xfrm>
          <a:prstGeom prst="rect">
            <a:avLst/>
          </a:prstGeom>
          <a:noFill/>
        </p:spPr>
        <p:txBody>
          <a:bodyPr wrap="square" rtlCol="0">
            <a:spAutoFit/>
          </a:bodyPr>
          <a:lstStyle/>
          <a:p>
            <a:pPr algn="ctr"/>
            <a:r>
              <a:rPr lang="en-GB" sz="900" b="1" dirty="0" smtClean="0">
                <a:solidFill>
                  <a:schemeClr val="bg1">
                    <a:lumMod val="65000"/>
                  </a:schemeClr>
                </a:solidFill>
                <a:latin typeface="Arial" panose="020B0604020202020204" pitchFamily="34" charset="0"/>
                <a:cs typeface="Arial" panose="020B0604020202020204" pitchFamily="34" charset="0"/>
              </a:rPr>
              <a:t>Winchester South (20,700)</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73" name="TextBox 72"/>
          <p:cNvSpPr txBox="1"/>
          <p:nvPr/>
        </p:nvSpPr>
        <p:spPr>
          <a:xfrm>
            <a:off x="1807146" y="3975134"/>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18.7%</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4" name="TextBox 73"/>
          <p:cNvSpPr txBox="1"/>
          <p:nvPr/>
        </p:nvSpPr>
        <p:spPr>
          <a:xfrm>
            <a:off x="3589761" y="3967823"/>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62.1%</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5" name="TextBox 74"/>
          <p:cNvSpPr txBox="1"/>
          <p:nvPr/>
        </p:nvSpPr>
        <p:spPr>
          <a:xfrm>
            <a:off x="5171574" y="3956188"/>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19.1%</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6" name="TextBox 75"/>
          <p:cNvSpPr txBox="1"/>
          <p:nvPr/>
        </p:nvSpPr>
        <p:spPr>
          <a:xfrm>
            <a:off x="1691681" y="2276872"/>
            <a:ext cx="4190012" cy="230832"/>
          </a:xfrm>
          <a:prstGeom prst="rect">
            <a:avLst/>
          </a:prstGeom>
          <a:noFill/>
        </p:spPr>
        <p:txBody>
          <a:bodyPr wrap="square" rtlCol="0">
            <a:spAutoFit/>
          </a:bodyPr>
          <a:lstStyle/>
          <a:p>
            <a:pPr algn="ctr"/>
            <a:r>
              <a:rPr lang="en-GB" sz="900" b="1" dirty="0" smtClean="0">
                <a:solidFill>
                  <a:schemeClr val="bg1">
                    <a:lumMod val="65000"/>
                  </a:schemeClr>
                </a:solidFill>
                <a:latin typeface="Arial" panose="020B0604020202020204" pitchFamily="34" charset="0"/>
                <a:cs typeface="Arial" panose="020B0604020202020204" pitchFamily="34" charset="0"/>
              </a:rPr>
              <a:t>Winchester Town (34,700)</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77" name="TextBox 76"/>
          <p:cNvSpPr txBox="1"/>
          <p:nvPr/>
        </p:nvSpPr>
        <p:spPr>
          <a:xfrm>
            <a:off x="1794942" y="2567175"/>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17.6%</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8" name="TextBox 77"/>
          <p:cNvSpPr txBox="1"/>
          <p:nvPr/>
        </p:nvSpPr>
        <p:spPr>
          <a:xfrm>
            <a:off x="3556603" y="2571466"/>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66.1%</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79" name="TextBox 78"/>
          <p:cNvSpPr txBox="1"/>
          <p:nvPr/>
        </p:nvSpPr>
        <p:spPr>
          <a:xfrm>
            <a:off x="5132810" y="2571466"/>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16.3%</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80" name="TextBox 79"/>
          <p:cNvSpPr txBox="1"/>
          <p:nvPr/>
        </p:nvSpPr>
        <p:spPr>
          <a:xfrm>
            <a:off x="1691680" y="836712"/>
            <a:ext cx="4188845" cy="230832"/>
          </a:xfrm>
          <a:prstGeom prst="rect">
            <a:avLst/>
          </a:prstGeom>
          <a:noFill/>
        </p:spPr>
        <p:txBody>
          <a:bodyPr wrap="square" rtlCol="0">
            <a:spAutoFit/>
          </a:bodyPr>
          <a:lstStyle/>
          <a:p>
            <a:pPr algn="ctr"/>
            <a:r>
              <a:rPr lang="en-GB" sz="900" b="1" dirty="0" smtClean="0">
                <a:solidFill>
                  <a:schemeClr val="bg1">
                    <a:lumMod val="65000"/>
                  </a:schemeClr>
                </a:solidFill>
                <a:latin typeface="Arial" panose="020B0604020202020204" pitchFamily="34" charset="0"/>
                <a:cs typeface="Arial" panose="020B0604020202020204" pitchFamily="34" charset="0"/>
              </a:rPr>
              <a:t>Winchester District (120,700)</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81" name="TextBox 80"/>
          <p:cNvSpPr txBox="1"/>
          <p:nvPr/>
        </p:nvSpPr>
        <p:spPr>
          <a:xfrm>
            <a:off x="1794942" y="1184769"/>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18.3%</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82" name="TextBox 81"/>
          <p:cNvSpPr txBox="1"/>
          <p:nvPr/>
        </p:nvSpPr>
        <p:spPr>
          <a:xfrm>
            <a:off x="3513978" y="1180470"/>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61.1%</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83" name="TextBox 82"/>
          <p:cNvSpPr txBox="1"/>
          <p:nvPr/>
        </p:nvSpPr>
        <p:spPr>
          <a:xfrm>
            <a:off x="5119468" y="1184769"/>
            <a:ext cx="576064" cy="246221"/>
          </a:xfrm>
          <a:prstGeom prst="rect">
            <a:avLst/>
          </a:prstGeom>
          <a:noFill/>
        </p:spPr>
        <p:txBody>
          <a:bodyPr wrap="square" rtlCol="0">
            <a:spAutoFit/>
          </a:bodyPr>
          <a:lstStyle/>
          <a:p>
            <a:pPr algn="ctr"/>
            <a:r>
              <a:rPr lang="en-GB" sz="1000" b="1" dirty="0" smtClean="0">
                <a:solidFill>
                  <a:schemeClr val="bg1">
                    <a:lumMod val="65000"/>
                  </a:schemeClr>
                </a:solidFill>
                <a:latin typeface="Arial" panose="020B0604020202020204" pitchFamily="34" charset="0"/>
                <a:cs typeface="Arial" panose="020B0604020202020204" pitchFamily="34" charset="0"/>
              </a:rPr>
              <a:t>20.5%</a:t>
            </a:r>
            <a:endParaRPr lang="en-GB" sz="1000" b="1" dirty="0">
              <a:solidFill>
                <a:schemeClr val="bg1">
                  <a:lumMod val="65000"/>
                </a:schemeClr>
              </a:solidFill>
              <a:latin typeface="Arial" panose="020B0604020202020204" pitchFamily="34" charset="0"/>
              <a:cs typeface="Arial" panose="020B0604020202020204" pitchFamily="34" charset="0"/>
            </a:endParaRPr>
          </a:p>
        </p:txBody>
      </p:sp>
      <p:sp>
        <p:nvSpPr>
          <p:cNvPr id="84" name="TextBox 83"/>
          <p:cNvSpPr txBox="1"/>
          <p:nvPr/>
        </p:nvSpPr>
        <p:spPr>
          <a:xfrm>
            <a:off x="1754957" y="1694376"/>
            <a:ext cx="602748" cy="246221"/>
          </a:xfrm>
          <a:prstGeom prst="rect">
            <a:avLst/>
          </a:prstGeom>
          <a:noFill/>
        </p:spPr>
        <p:txBody>
          <a:bodyPr wrap="square" rtlCol="0">
            <a:spAutoFit/>
          </a:bodyPr>
          <a:lstStyle/>
          <a:p>
            <a:pPr algn="ctr"/>
            <a:r>
              <a:rPr lang="en-GB" sz="1000" b="1" dirty="0" smtClean="0">
                <a:solidFill>
                  <a:srgbClr val="CC0000"/>
                </a:solidFill>
                <a:latin typeface="Arial" panose="020B0604020202020204" pitchFamily="34" charset="0"/>
                <a:cs typeface="Arial" panose="020B0604020202020204" pitchFamily="34" charset="0"/>
              </a:rPr>
              <a:t>0-15</a:t>
            </a:r>
            <a:endParaRPr lang="en-GB" sz="1000" b="1" dirty="0">
              <a:solidFill>
                <a:srgbClr val="CC0000"/>
              </a:solidFill>
              <a:latin typeface="Arial" panose="020B0604020202020204" pitchFamily="34" charset="0"/>
              <a:cs typeface="Arial" panose="020B0604020202020204" pitchFamily="34" charset="0"/>
            </a:endParaRPr>
          </a:p>
        </p:txBody>
      </p:sp>
      <p:sp>
        <p:nvSpPr>
          <p:cNvPr id="85" name="TextBox 84"/>
          <p:cNvSpPr txBox="1"/>
          <p:nvPr/>
        </p:nvSpPr>
        <p:spPr>
          <a:xfrm>
            <a:off x="3500636" y="1694375"/>
            <a:ext cx="602748" cy="246221"/>
          </a:xfrm>
          <a:prstGeom prst="rect">
            <a:avLst/>
          </a:prstGeom>
          <a:noFill/>
        </p:spPr>
        <p:txBody>
          <a:bodyPr wrap="square" rtlCol="0">
            <a:spAutoFit/>
          </a:bodyPr>
          <a:lstStyle/>
          <a:p>
            <a:pPr algn="ctr"/>
            <a:r>
              <a:rPr lang="en-GB" sz="1000" b="1" dirty="0">
                <a:solidFill>
                  <a:srgbClr val="FD6555"/>
                </a:solidFill>
                <a:latin typeface="Arial" panose="020B0604020202020204" pitchFamily="34" charset="0"/>
                <a:cs typeface="Arial" panose="020B0604020202020204" pitchFamily="34" charset="0"/>
              </a:rPr>
              <a:t>16-64</a:t>
            </a:r>
          </a:p>
        </p:txBody>
      </p:sp>
      <p:sp>
        <p:nvSpPr>
          <p:cNvPr id="86" name="TextBox 85"/>
          <p:cNvSpPr txBox="1"/>
          <p:nvPr/>
        </p:nvSpPr>
        <p:spPr>
          <a:xfrm>
            <a:off x="5092784" y="1699974"/>
            <a:ext cx="602748" cy="246221"/>
          </a:xfrm>
          <a:prstGeom prst="rect">
            <a:avLst/>
          </a:prstGeom>
          <a:noFill/>
        </p:spPr>
        <p:txBody>
          <a:bodyPr wrap="square" rtlCol="0">
            <a:spAutoFit/>
          </a:bodyPr>
          <a:lstStyle/>
          <a:p>
            <a:pPr algn="ctr"/>
            <a:r>
              <a:rPr lang="en-GB" sz="1000" b="1" dirty="0" smtClean="0">
                <a:solidFill>
                  <a:schemeClr val="accent2">
                    <a:lumMod val="40000"/>
                    <a:lumOff val="60000"/>
                  </a:schemeClr>
                </a:solidFill>
                <a:latin typeface="Arial" panose="020B0604020202020204" pitchFamily="34" charset="0"/>
                <a:cs typeface="Arial" panose="020B0604020202020204" pitchFamily="34" charset="0"/>
              </a:rPr>
              <a:t>65+</a:t>
            </a:r>
            <a:endParaRPr lang="en-GB" sz="1000" b="1" dirty="0">
              <a:solidFill>
                <a:schemeClr val="accent2">
                  <a:lumMod val="40000"/>
                  <a:lumOff val="60000"/>
                </a:schemeClr>
              </a:solidFill>
              <a:latin typeface="Arial" panose="020B0604020202020204" pitchFamily="34" charset="0"/>
              <a:cs typeface="Arial" panose="020B0604020202020204" pitchFamily="34" charset="0"/>
            </a:endParaRPr>
          </a:p>
        </p:txBody>
      </p:sp>
      <p:sp>
        <p:nvSpPr>
          <p:cNvPr id="91" name="TextBox 90"/>
          <p:cNvSpPr txBox="1"/>
          <p:nvPr/>
        </p:nvSpPr>
        <p:spPr>
          <a:xfrm>
            <a:off x="1754473" y="3140968"/>
            <a:ext cx="602748" cy="246221"/>
          </a:xfrm>
          <a:prstGeom prst="rect">
            <a:avLst/>
          </a:prstGeom>
          <a:noFill/>
        </p:spPr>
        <p:txBody>
          <a:bodyPr wrap="square" rtlCol="0">
            <a:spAutoFit/>
          </a:bodyPr>
          <a:lstStyle/>
          <a:p>
            <a:pPr algn="ctr"/>
            <a:r>
              <a:rPr lang="en-GB" sz="1000" b="1" dirty="0" smtClean="0">
                <a:solidFill>
                  <a:srgbClr val="CC0000"/>
                </a:solidFill>
                <a:latin typeface="Arial" panose="020B0604020202020204" pitchFamily="34" charset="0"/>
                <a:cs typeface="Arial" panose="020B0604020202020204" pitchFamily="34" charset="0"/>
              </a:rPr>
              <a:t>0-15</a:t>
            </a:r>
            <a:endParaRPr lang="en-GB" sz="1000" b="1" dirty="0">
              <a:solidFill>
                <a:srgbClr val="CC0000"/>
              </a:solidFill>
              <a:latin typeface="Arial" panose="020B0604020202020204" pitchFamily="34" charset="0"/>
              <a:cs typeface="Arial" panose="020B0604020202020204" pitchFamily="34" charset="0"/>
            </a:endParaRPr>
          </a:p>
        </p:txBody>
      </p:sp>
      <p:sp>
        <p:nvSpPr>
          <p:cNvPr id="92" name="TextBox 91"/>
          <p:cNvSpPr txBox="1"/>
          <p:nvPr/>
        </p:nvSpPr>
        <p:spPr>
          <a:xfrm>
            <a:off x="1799390" y="4527176"/>
            <a:ext cx="602748" cy="246221"/>
          </a:xfrm>
          <a:prstGeom prst="rect">
            <a:avLst/>
          </a:prstGeom>
          <a:noFill/>
        </p:spPr>
        <p:txBody>
          <a:bodyPr wrap="square" rtlCol="0">
            <a:spAutoFit/>
          </a:bodyPr>
          <a:lstStyle/>
          <a:p>
            <a:pPr algn="ctr"/>
            <a:r>
              <a:rPr lang="en-GB" sz="1000" b="1" dirty="0" smtClean="0">
                <a:solidFill>
                  <a:srgbClr val="CC0000"/>
                </a:solidFill>
                <a:latin typeface="Arial" panose="020B0604020202020204" pitchFamily="34" charset="0"/>
                <a:cs typeface="Arial" panose="020B0604020202020204" pitchFamily="34" charset="0"/>
              </a:rPr>
              <a:t>0-15</a:t>
            </a:r>
            <a:endParaRPr lang="en-GB" sz="1000" b="1" dirty="0">
              <a:solidFill>
                <a:srgbClr val="CC0000"/>
              </a:solidFill>
              <a:latin typeface="Arial" panose="020B0604020202020204" pitchFamily="34" charset="0"/>
              <a:cs typeface="Arial" panose="020B0604020202020204" pitchFamily="34" charset="0"/>
            </a:endParaRPr>
          </a:p>
        </p:txBody>
      </p:sp>
      <p:sp>
        <p:nvSpPr>
          <p:cNvPr id="93" name="TextBox 92"/>
          <p:cNvSpPr txBox="1"/>
          <p:nvPr/>
        </p:nvSpPr>
        <p:spPr>
          <a:xfrm>
            <a:off x="1799390" y="6021288"/>
            <a:ext cx="602748" cy="246221"/>
          </a:xfrm>
          <a:prstGeom prst="rect">
            <a:avLst/>
          </a:prstGeom>
          <a:noFill/>
        </p:spPr>
        <p:txBody>
          <a:bodyPr wrap="square" rtlCol="0">
            <a:spAutoFit/>
          </a:bodyPr>
          <a:lstStyle/>
          <a:p>
            <a:pPr algn="ctr"/>
            <a:r>
              <a:rPr lang="en-GB" sz="1000" b="1" dirty="0" smtClean="0">
                <a:solidFill>
                  <a:srgbClr val="CC0000"/>
                </a:solidFill>
                <a:latin typeface="Arial" panose="020B0604020202020204" pitchFamily="34" charset="0"/>
                <a:cs typeface="Arial" panose="020B0604020202020204" pitchFamily="34" charset="0"/>
              </a:rPr>
              <a:t>0-15</a:t>
            </a:r>
            <a:endParaRPr lang="en-GB" sz="1000" b="1" dirty="0">
              <a:solidFill>
                <a:srgbClr val="CC0000"/>
              </a:solidFill>
              <a:latin typeface="Arial" panose="020B0604020202020204" pitchFamily="34" charset="0"/>
              <a:cs typeface="Arial" panose="020B0604020202020204" pitchFamily="34" charset="0"/>
            </a:endParaRPr>
          </a:p>
        </p:txBody>
      </p:sp>
      <p:sp>
        <p:nvSpPr>
          <p:cNvPr id="94" name="TextBox 93"/>
          <p:cNvSpPr txBox="1"/>
          <p:nvPr/>
        </p:nvSpPr>
        <p:spPr>
          <a:xfrm>
            <a:off x="3500001" y="3140968"/>
            <a:ext cx="602748" cy="246221"/>
          </a:xfrm>
          <a:prstGeom prst="rect">
            <a:avLst/>
          </a:prstGeom>
          <a:noFill/>
        </p:spPr>
        <p:txBody>
          <a:bodyPr wrap="square" rtlCol="0">
            <a:spAutoFit/>
          </a:bodyPr>
          <a:lstStyle/>
          <a:p>
            <a:pPr algn="ctr"/>
            <a:r>
              <a:rPr lang="en-GB" sz="1000" b="1" dirty="0">
                <a:solidFill>
                  <a:srgbClr val="FD6555"/>
                </a:solidFill>
                <a:latin typeface="Arial" panose="020B0604020202020204" pitchFamily="34" charset="0"/>
                <a:cs typeface="Arial" panose="020B0604020202020204" pitchFamily="34" charset="0"/>
              </a:rPr>
              <a:t>16-64</a:t>
            </a:r>
          </a:p>
        </p:txBody>
      </p:sp>
      <p:sp>
        <p:nvSpPr>
          <p:cNvPr id="95" name="TextBox 94"/>
          <p:cNvSpPr txBox="1"/>
          <p:nvPr/>
        </p:nvSpPr>
        <p:spPr>
          <a:xfrm>
            <a:off x="3501619" y="4520344"/>
            <a:ext cx="602748" cy="246221"/>
          </a:xfrm>
          <a:prstGeom prst="rect">
            <a:avLst/>
          </a:prstGeom>
          <a:noFill/>
        </p:spPr>
        <p:txBody>
          <a:bodyPr wrap="square" rtlCol="0">
            <a:spAutoFit/>
          </a:bodyPr>
          <a:lstStyle/>
          <a:p>
            <a:pPr algn="ctr"/>
            <a:r>
              <a:rPr lang="en-GB" sz="1000" b="1" dirty="0">
                <a:solidFill>
                  <a:srgbClr val="FD6555"/>
                </a:solidFill>
                <a:latin typeface="Arial" panose="020B0604020202020204" pitchFamily="34" charset="0"/>
                <a:cs typeface="Arial" panose="020B0604020202020204" pitchFamily="34" charset="0"/>
              </a:rPr>
              <a:t>16-64</a:t>
            </a:r>
          </a:p>
        </p:txBody>
      </p:sp>
      <p:sp>
        <p:nvSpPr>
          <p:cNvPr id="96" name="TextBox 95"/>
          <p:cNvSpPr txBox="1"/>
          <p:nvPr/>
        </p:nvSpPr>
        <p:spPr>
          <a:xfrm>
            <a:off x="3481627" y="6021288"/>
            <a:ext cx="602748" cy="246221"/>
          </a:xfrm>
          <a:prstGeom prst="rect">
            <a:avLst/>
          </a:prstGeom>
          <a:noFill/>
        </p:spPr>
        <p:txBody>
          <a:bodyPr wrap="square" rtlCol="0">
            <a:spAutoFit/>
          </a:bodyPr>
          <a:lstStyle/>
          <a:p>
            <a:pPr algn="ctr"/>
            <a:r>
              <a:rPr lang="en-GB" sz="1000" b="1" dirty="0">
                <a:solidFill>
                  <a:srgbClr val="FD6555"/>
                </a:solidFill>
                <a:latin typeface="Arial" panose="020B0604020202020204" pitchFamily="34" charset="0"/>
                <a:cs typeface="Arial" panose="020B0604020202020204" pitchFamily="34" charset="0"/>
              </a:rPr>
              <a:t>16-64</a:t>
            </a:r>
          </a:p>
        </p:txBody>
      </p:sp>
      <p:sp>
        <p:nvSpPr>
          <p:cNvPr id="97" name="TextBox 96"/>
          <p:cNvSpPr txBox="1"/>
          <p:nvPr/>
        </p:nvSpPr>
        <p:spPr>
          <a:xfrm>
            <a:off x="5106126" y="3140966"/>
            <a:ext cx="602748" cy="246221"/>
          </a:xfrm>
          <a:prstGeom prst="rect">
            <a:avLst/>
          </a:prstGeom>
          <a:noFill/>
        </p:spPr>
        <p:txBody>
          <a:bodyPr wrap="square" rtlCol="0">
            <a:spAutoFit/>
          </a:bodyPr>
          <a:lstStyle/>
          <a:p>
            <a:pPr algn="ctr"/>
            <a:r>
              <a:rPr lang="en-GB" sz="1000" b="1" dirty="0" smtClean="0">
                <a:solidFill>
                  <a:schemeClr val="accent2">
                    <a:lumMod val="40000"/>
                    <a:lumOff val="60000"/>
                  </a:schemeClr>
                </a:solidFill>
                <a:latin typeface="Arial" panose="020B0604020202020204" pitchFamily="34" charset="0"/>
                <a:cs typeface="Arial" panose="020B0604020202020204" pitchFamily="34" charset="0"/>
              </a:rPr>
              <a:t>65+</a:t>
            </a:r>
            <a:endParaRPr lang="en-GB" sz="1000" b="1" dirty="0">
              <a:solidFill>
                <a:schemeClr val="accent2">
                  <a:lumMod val="40000"/>
                  <a:lumOff val="60000"/>
                </a:schemeClr>
              </a:solidFill>
              <a:latin typeface="Arial" panose="020B0604020202020204" pitchFamily="34" charset="0"/>
              <a:cs typeface="Arial" panose="020B0604020202020204" pitchFamily="34" charset="0"/>
            </a:endParaRPr>
          </a:p>
        </p:txBody>
      </p:sp>
      <p:sp>
        <p:nvSpPr>
          <p:cNvPr id="98" name="TextBox 97"/>
          <p:cNvSpPr txBox="1"/>
          <p:nvPr/>
        </p:nvSpPr>
        <p:spPr>
          <a:xfrm>
            <a:off x="5119468" y="4520345"/>
            <a:ext cx="602748" cy="246221"/>
          </a:xfrm>
          <a:prstGeom prst="rect">
            <a:avLst/>
          </a:prstGeom>
          <a:noFill/>
        </p:spPr>
        <p:txBody>
          <a:bodyPr wrap="square" rtlCol="0">
            <a:spAutoFit/>
          </a:bodyPr>
          <a:lstStyle/>
          <a:p>
            <a:pPr algn="ctr"/>
            <a:r>
              <a:rPr lang="en-GB" sz="1000" b="1" dirty="0" smtClean="0">
                <a:solidFill>
                  <a:schemeClr val="accent2">
                    <a:lumMod val="40000"/>
                    <a:lumOff val="60000"/>
                  </a:schemeClr>
                </a:solidFill>
                <a:latin typeface="Arial" panose="020B0604020202020204" pitchFamily="34" charset="0"/>
                <a:cs typeface="Arial" panose="020B0604020202020204" pitchFamily="34" charset="0"/>
              </a:rPr>
              <a:t>65+</a:t>
            </a:r>
            <a:endParaRPr lang="en-GB" sz="1000" b="1" dirty="0">
              <a:solidFill>
                <a:schemeClr val="accent2">
                  <a:lumMod val="40000"/>
                  <a:lumOff val="60000"/>
                </a:schemeClr>
              </a:solidFill>
              <a:latin typeface="Arial" panose="020B0604020202020204" pitchFamily="34" charset="0"/>
              <a:cs typeface="Arial" panose="020B0604020202020204" pitchFamily="34" charset="0"/>
            </a:endParaRPr>
          </a:p>
        </p:txBody>
      </p:sp>
      <p:sp>
        <p:nvSpPr>
          <p:cNvPr id="99" name="TextBox 98"/>
          <p:cNvSpPr txBox="1"/>
          <p:nvPr/>
        </p:nvSpPr>
        <p:spPr>
          <a:xfrm>
            <a:off x="5028409" y="6007820"/>
            <a:ext cx="602748" cy="246221"/>
          </a:xfrm>
          <a:prstGeom prst="rect">
            <a:avLst/>
          </a:prstGeom>
          <a:noFill/>
        </p:spPr>
        <p:txBody>
          <a:bodyPr wrap="square" rtlCol="0">
            <a:spAutoFit/>
          </a:bodyPr>
          <a:lstStyle/>
          <a:p>
            <a:pPr algn="ctr"/>
            <a:r>
              <a:rPr lang="en-GB" sz="1000" b="1" dirty="0" smtClean="0">
                <a:solidFill>
                  <a:schemeClr val="accent2">
                    <a:lumMod val="40000"/>
                    <a:lumOff val="60000"/>
                  </a:schemeClr>
                </a:solidFill>
                <a:latin typeface="Arial" panose="020B0604020202020204" pitchFamily="34" charset="0"/>
                <a:cs typeface="Arial" panose="020B0604020202020204" pitchFamily="34" charset="0"/>
              </a:rPr>
              <a:t>65+</a:t>
            </a:r>
            <a:endParaRPr lang="en-GB" sz="1000" b="1" dirty="0">
              <a:solidFill>
                <a:schemeClr val="accent2">
                  <a:lumMod val="40000"/>
                  <a:lumOff val="60000"/>
                </a:schemeClr>
              </a:solidFill>
              <a:latin typeface="Arial" panose="020B0604020202020204" pitchFamily="34" charset="0"/>
              <a:cs typeface="Arial" panose="020B0604020202020204" pitchFamily="34" charset="0"/>
            </a:endParaRPr>
          </a:p>
        </p:txBody>
      </p:sp>
      <p:pic>
        <p:nvPicPr>
          <p:cNvPr id="2063" name="Picture 15" descr="I:\Environment Grouping\Open\Research and Intelligence\ECONOMY\EXTERNAL\EBIS\STRAND II. Competitive Commissions\Sectoral Analysis - Winchester\Demography\Winchester Distric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54" t="12976" r="9163" b="11986"/>
          <a:stretch/>
        </p:blipFill>
        <p:spPr bwMode="auto">
          <a:xfrm>
            <a:off x="304850" y="843340"/>
            <a:ext cx="945307" cy="11752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25" t="13506" r="7734" b="13199"/>
          <a:stretch/>
        </p:blipFill>
        <p:spPr bwMode="auto">
          <a:xfrm>
            <a:off x="395536" y="5143449"/>
            <a:ext cx="1080120" cy="131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Environment Grouping\Open\Research and Intelligence\ECONOMY\EXTERNAL\EBIS\STRAND II. Competitive Commissions\Sectoral Analysis - Winchester\Demography\Winchester South.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982" t="13196" r="9087" b="13848"/>
          <a:stretch/>
        </p:blipFill>
        <p:spPr bwMode="auto">
          <a:xfrm>
            <a:off x="269846" y="3592330"/>
            <a:ext cx="1120292" cy="13760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236" t="13506" r="9931" b="13199"/>
          <a:stretch/>
        </p:blipFill>
        <p:spPr bwMode="auto">
          <a:xfrm>
            <a:off x="304850" y="2127484"/>
            <a:ext cx="1085288" cy="135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121825" y="6606092"/>
            <a:ext cx="3105396" cy="215444"/>
          </a:xfrm>
          <a:prstGeom prst="rect">
            <a:avLst/>
          </a:prstGeom>
          <a:noFill/>
        </p:spPr>
        <p:txBody>
          <a:bodyPr wrap="square" rtlCol="0">
            <a:spAutoFit/>
          </a:bodyPr>
          <a:lstStyle/>
          <a:p>
            <a:r>
              <a:rPr lang="en-GB" sz="800" dirty="0" smtClean="0">
                <a:solidFill>
                  <a:srgbClr val="C00000"/>
                </a:solidFill>
                <a:latin typeface="Arial" panose="020B0604020202020204" pitchFamily="34" charset="0"/>
                <a:cs typeface="Arial" panose="020B0604020202020204" pitchFamily="34" charset="0"/>
              </a:rPr>
              <a:t>Source: ONS, Mid Year Estimates,2015</a:t>
            </a:r>
            <a:endParaRPr lang="en-GB" sz="600" dirty="0" smtClean="0">
              <a:latin typeface="Arial" panose="020B0604020202020204" pitchFamily="34" charset="0"/>
              <a:cs typeface="Arial" panose="020B0604020202020204" pitchFamily="34" charset="0"/>
            </a:endParaRPr>
          </a:p>
        </p:txBody>
      </p:sp>
      <p:sp>
        <p:nvSpPr>
          <p:cNvPr id="47" name="TextBox 46"/>
          <p:cNvSpPr txBox="1"/>
          <p:nvPr/>
        </p:nvSpPr>
        <p:spPr>
          <a:xfrm>
            <a:off x="861269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2</a:t>
            </a:r>
          </a:p>
        </p:txBody>
      </p:sp>
    </p:spTree>
    <p:extLst>
      <p:ext uri="{BB962C8B-B14F-4D97-AF65-F5344CB8AC3E}">
        <p14:creationId xmlns:p14="http://schemas.microsoft.com/office/powerpoint/2010/main" val="2138407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6080511"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Demography – </a:t>
            </a: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population distribution </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by age</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1" name="Chart 40"/>
          <p:cNvGraphicFramePr>
            <a:graphicFrameLocks noGrp="1"/>
          </p:cNvGraphicFramePr>
          <p:nvPr>
            <p:extLst>
              <p:ext uri="{D42A27DB-BD31-4B8C-83A1-F6EECF244321}">
                <p14:modId xmlns:p14="http://schemas.microsoft.com/office/powerpoint/2010/main" val="805714208"/>
              </p:ext>
            </p:extLst>
          </p:nvPr>
        </p:nvGraphicFramePr>
        <p:xfrm>
          <a:off x="-3317" y="823738"/>
          <a:ext cx="2958080" cy="27365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2" name="Chart 41"/>
          <p:cNvGraphicFramePr>
            <a:graphicFrameLocks noGrp="1"/>
          </p:cNvGraphicFramePr>
          <p:nvPr>
            <p:extLst>
              <p:ext uri="{D42A27DB-BD31-4B8C-83A1-F6EECF244321}">
                <p14:modId xmlns:p14="http://schemas.microsoft.com/office/powerpoint/2010/main" val="1574497573"/>
              </p:ext>
            </p:extLst>
          </p:nvPr>
        </p:nvGraphicFramePr>
        <p:xfrm>
          <a:off x="2932495" y="839177"/>
          <a:ext cx="2959200" cy="273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p:cNvGraphicFramePr>
            <a:graphicFrameLocks noGrp="1"/>
          </p:cNvGraphicFramePr>
          <p:nvPr>
            <p:extLst>
              <p:ext uri="{D42A27DB-BD31-4B8C-83A1-F6EECF244321}">
                <p14:modId xmlns:p14="http://schemas.microsoft.com/office/powerpoint/2010/main" val="3781945299"/>
              </p:ext>
            </p:extLst>
          </p:nvPr>
        </p:nvGraphicFramePr>
        <p:xfrm>
          <a:off x="219678" y="3733417"/>
          <a:ext cx="2959200" cy="273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5" name="Chart 44"/>
          <p:cNvGraphicFramePr>
            <a:graphicFrameLocks noGrp="1"/>
          </p:cNvGraphicFramePr>
          <p:nvPr>
            <p:extLst>
              <p:ext uri="{D42A27DB-BD31-4B8C-83A1-F6EECF244321}">
                <p14:modId xmlns:p14="http://schemas.microsoft.com/office/powerpoint/2010/main" val="3282975445"/>
              </p:ext>
            </p:extLst>
          </p:nvPr>
        </p:nvGraphicFramePr>
        <p:xfrm>
          <a:off x="2882782" y="3746092"/>
          <a:ext cx="2959200" cy="2736000"/>
        </p:xfrm>
        <a:graphic>
          <a:graphicData uri="http://schemas.openxmlformats.org/drawingml/2006/chart">
            <c:chart xmlns:c="http://schemas.openxmlformats.org/drawingml/2006/chart" xmlns:r="http://schemas.openxmlformats.org/officeDocument/2006/relationships" r:id="rId5"/>
          </a:graphicData>
        </a:graphic>
      </p:graphicFrame>
      <p:sp>
        <p:nvSpPr>
          <p:cNvPr id="46" name="TextBox 45"/>
          <p:cNvSpPr txBox="1"/>
          <p:nvPr/>
        </p:nvSpPr>
        <p:spPr>
          <a:xfrm>
            <a:off x="122701" y="718891"/>
            <a:ext cx="2898461" cy="253916"/>
          </a:xfrm>
          <a:prstGeom prst="rect">
            <a:avLst/>
          </a:prstGeom>
          <a:noFill/>
        </p:spPr>
        <p:txBody>
          <a:bodyPr wrap="square" rtlCol="0">
            <a:spAutoFit/>
          </a:bodyPr>
          <a:lstStyle/>
          <a:p>
            <a:pPr algn="ctr"/>
            <a:r>
              <a:rPr lang="en-GB" sz="1050" b="1" dirty="0" smtClean="0">
                <a:solidFill>
                  <a:srgbClr val="FF0000"/>
                </a:solidFill>
                <a:latin typeface="Arial" panose="020B0604020202020204" pitchFamily="34" charset="0"/>
                <a:cs typeface="Arial" panose="020B0604020202020204" pitchFamily="34" charset="0"/>
              </a:rPr>
              <a:t>Winchester District</a:t>
            </a:r>
            <a:endParaRPr lang="en-GB" sz="1050" b="1" dirty="0">
              <a:solidFill>
                <a:srgbClr val="FF0000"/>
              </a:solidFill>
              <a:latin typeface="Arial" panose="020B0604020202020204" pitchFamily="34" charset="0"/>
              <a:cs typeface="Arial" panose="020B0604020202020204" pitchFamily="34" charset="0"/>
            </a:endParaRPr>
          </a:p>
        </p:txBody>
      </p:sp>
      <p:sp>
        <p:nvSpPr>
          <p:cNvPr id="47" name="TextBox 46"/>
          <p:cNvSpPr txBox="1"/>
          <p:nvPr/>
        </p:nvSpPr>
        <p:spPr>
          <a:xfrm>
            <a:off x="3171290" y="700178"/>
            <a:ext cx="2767670" cy="253916"/>
          </a:xfrm>
          <a:prstGeom prst="rect">
            <a:avLst/>
          </a:prstGeom>
          <a:noFill/>
        </p:spPr>
        <p:txBody>
          <a:bodyPr wrap="square" rtlCol="0">
            <a:spAutoFit/>
          </a:bodyPr>
          <a:lstStyle/>
          <a:p>
            <a:pPr algn="ctr"/>
            <a:r>
              <a:rPr lang="en-GB" sz="1050" b="1" dirty="0" smtClean="0">
                <a:solidFill>
                  <a:schemeClr val="accent2">
                    <a:lumMod val="75000"/>
                  </a:schemeClr>
                </a:solidFill>
                <a:latin typeface="Arial" panose="020B0604020202020204" pitchFamily="34" charset="0"/>
                <a:cs typeface="Arial" panose="020B0604020202020204" pitchFamily="34" charset="0"/>
              </a:rPr>
              <a:t>Winchester Town</a:t>
            </a:r>
            <a:endParaRPr lang="en-GB" sz="1050" b="1" dirty="0">
              <a:solidFill>
                <a:schemeClr val="accent2">
                  <a:lumMod val="75000"/>
                </a:schemeClr>
              </a:solidFill>
              <a:latin typeface="Arial" panose="020B0604020202020204" pitchFamily="34" charset="0"/>
              <a:cs typeface="Arial" panose="020B0604020202020204" pitchFamily="34" charset="0"/>
            </a:endParaRPr>
          </a:p>
        </p:txBody>
      </p:sp>
      <p:sp>
        <p:nvSpPr>
          <p:cNvPr id="48" name="TextBox 47"/>
          <p:cNvSpPr txBox="1"/>
          <p:nvPr/>
        </p:nvSpPr>
        <p:spPr>
          <a:xfrm>
            <a:off x="122702" y="3598545"/>
            <a:ext cx="2898460" cy="253916"/>
          </a:xfrm>
          <a:prstGeom prst="rect">
            <a:avLst/>
          </a:prstGeom>
          <a:noFill/>
        </p:spPr>
        <p:txBody>
          <a:bodyPr wrap="square" rtlCol="0">
            <a:spAutoFit/>
          </a:bodyPr>
          <a:lstStyle/>
          <a:p>
            <a:pPr algn="ctr"/>
            <a:r>
              <a:rPr lang="en-GB" sz="1050" b="1" dirty="0" smtClean="0">
                <a:solidFill>
                  <a:schemeClr val="tx2">
                    <a:lumMod val="60000"/>
                    <a:lumOff val="40000"/>
                  </a:schemeClr>
                </a:solidFill>
                <a:latin typeface="Arial" panose="020B0604020202020204" pitchFamily="34" charset="0"/>
                <a:cs typeface="Arial" panose="020B0604020202020204" pitchFamily="34" charset="0"/>
              </a:rPr>
              <a:t>Winchester South</a:t>
            </a:r>
            <a:endParaRPr lang="en-GB" sz="105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49" name="TextBox 48"/>
          <p:cNvSpPr txBox="1"/>
          <p:nvPr/>
        </p:nvSpPr>
        <p:spPr>
          <a:xfrm>
            <a:off x="3171290" y="3622983"/>
            <a:ext cx="2767670" cy="253916"/>
          </a:xfrm>
          <a:prstGeom prst="rect">
            <a:avLst/>
          </a:prstGeom>
          <a:noFill/>
        </p:spPr>
        <p:txBody>
          <a:bodyPr wrap="square" rtlCol="0">
            <a:spAutoFit/>
          </a:bodyPr>
          <a:lstStyle/>
          <a:p>
            <a:pPr algn="ctr"/>
            <a:r>
              <a:rPr lang="en-GB" sz="1050" b="1" dirty="0" smtClean="0">
                <a:solidFill>
                  <a:schemeClr val="accent3">
                    <a:lumMod val="75000"/>
                  </a:schemeClr>
                </a:solidFill>
                <a:latin typeface="Arial" panose="020B0604020202020204" pitchFamily="34" charset="0"/>
                <a:cs typeface="Arial" panose="020B0604020202020204" pitchFamily="34" charset="0"/>
              </a:rPr>
              <a:t>Winchester Market Towns and Rural</a:t>
            </a:r>
            <a:endParaRPr lang="en-GB" sz="1050" b="1" dirty="0">
              <a:solidFill>
                <a:schemeClr val="accent3">
                  <a:lumMod val="75000"/>
                </a:schemeClr>
              </a:solidFill>
              <a:latin typeface="Arial" panose="020B0604020202020204" pitchFamily="34" charset="0"/>
              <a:cs typeface="Arial" panose="020B0604020202020204" pitchFamily="34" charset="0"/>
            </a:endParaRPr>
          </a:p>
        </p:txBody>
      </p:sp>
      <p:sp>
        <p:nvSpPr>
          <p:cNvPr id="50" name="TextBox 49"/>
          <p:cNvSpPr txBox="1"/>
          <p:nvPr/>
        </p:nvSpPr>
        <p:spPr>
          <a:xfrm>
            <a:off x="331126" y="3264416"/>
            <a:ext cx="2481610" cy="230832"/>
          </a:xfrm>
          <a:prstGeom prst="rect">
            <a:avLst/>
          </a:prstGeom>
          <a:noFill/>
        </p:spPr>
        <p:txBody>
          <a:bodyPr wrap="square" rtlCol="0">
            <a:spAutoFit/>
          </a:bodyPr>
          <a:lstStyle/>
          <a:p>
            <a:r>
              <a:rPr lang="en-GB" sz="900" b="1" dirty="0" smtClean="0">
                <a:solidFill>
                  <a:schemeClr val="bg1">
                    <a:lumMod val="65000"/>
                  </a:schemeClr>
                </a:solidFill>
                <a:latin typeface="Arial" panose="020B0604020202020204" pitchFamily="34" charset="0"/>
                <a:cs typeface="Arial" panose="020B0604020202020204" pitchFamily="34" charset="0"/>
              </a:rPr>
              <a:t>Male                                                Female</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51" name="TextBox 50"/>
          <p:cNvSpPr txBox="1"/>
          <p:nvPr/>
        </p:nvSpPr>
        <p:spPr>
          <a:xfrm>
            <a:off x="3304651" y="3264416"/>
            <a:ext cx="2481610" cy="230832"/>
          </a:xfrm>
          <a:prstGeom prst="rect">
            <a:avLst/>
          </a:prstGeom>
          <a:noFill/>
        </p:spPr>
        <p:txBody>
          <a:bodyPr wrap="square" rtlCol="0">
            <a:spAutoFit/>
          </a:bodyPr>
          <a:lstStyle/>
          <a:p>
            <a:r>
              <a:rPr lang="en-GB" sz="900" b="1" dirty="0" smtClean="0">
                <a:solidFill>
                  <a:schemeClr val="bg1">
                    <a:lumMod val="65000"/>
                  </a:schemeClr>
                </a:solidFill>
                <a:latin typeface="Arial" panose="020B0604020202020204" pitchFamily="34" charset="0"/>
                <a:cs typeface="Arial" panose="020B0604020202020204" pitchFamily="34" charset="0"/>
              </a:rPr>
              <a:t>            Male                        Female</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52" name="TextBox 51"/>
          <p:cNvSpPr txBox="1"/>
          <p:nvPr/>
        </p:nvSpPr>
        <p:spPr>
          <a:xfrm>
            <a:off x="331127" y="6165304"/>
            <a:ext cx="2481610" cy="230832"/>
          </a:xfrm>
          <a:prstGeom prst="rect">
            <a:avLst/>
          </a:prstGeom>
          <a:noFill/>
        </p:spPr>
        <p:txBody>
          <a:bodyPr wrap="square" rtlCol="0">
            <a:spAutoFit/>
          </a:bodyPr>
          <a:lstStyle/>
          <a:p>
            <a:r>
              <a:rPr lang="en-GB" sz="900" b="1" dirty="0" smtClean="0">
                <a:solidFill>
                  <a:schemeClr val="bg1">
                    <a:lumMod val="65000"/>
                  </a:schemeClr>
                </a:solidFill>
                <a:latin typeface="Arial" panose="020B0604020202020204" pitchFamily="34" charset="0"/>
                <a:cs typeface="Arial" panose="020B0604020202020204" pitchFamily="34" charset="0"/>
              </a:rPr>
              <a:t>             Male                             Female</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54" name="TextBox 53"/>
          <p:cNvSpPr txBox="1"/>
          <p:nvPr/>
        </p:nvSpPr>
        <p:spPr>
          <a:xfrm>
            <a:off x="3338794" y="6165304"/>
            <a:ext cx="2481610" cy="230832"/>
          </a:xfrm>
          <a:prstGeom prst="rect">
            <a:avLst/>
          </a:prstGeom>
          <a:noFill/>
        </p:spPr>
        <p:txBody>
          <a:bodyPr wrap="square" rtlCol="0">
            <a:spAutoFit/>
          </a:bodyPr>
          <a:lstStyle/>
          <a:p>
            <a:r>
              <a:rPr lang="en-GB" sz="900" b="1" dirty="0" smtClean="0">
                <a:solidFill>
                  <a:schemeClr val="bg1">
                    <a:lumMod val="65000"/>
                  </a:schemeClr>
                </a:solidFill>
                <a:latin typeface="Arial" panose="020B0604020202020204" pitchFamily="34" charset="0"/>
                <a:cs typeface="Arial" panose="020B0604020202020204" pitchFamily="34" charset="0"/>
              </a:rPr>
              <a:t>Male                                                Female</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55" name="Rounded Rectangle 54"/>
          <p:cNvSpPr/>
          <p:nvPr/>
        </p:nvSpPr>
        <p:spPr>
          <a:xfrm>
            <a:off x="122701" y="709376"/>
            <a:ext cx="2898460" cy="2799584"/>
          </a:xfrm>
          <a:prstGeom prst="roundRect">
            <a:avLst>
              <a:gd name="adj" fmla="val 434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ounded Rectangle 55"/>
          <p:cNvSpPr/>
          <p:nvPr/>
        </p:nvSpPr>
        <p:spPr>
          <a:xfrm>
            <a:off x="122702" y="3573275"/>
            <a:ext cx="2898460" cy="2849292"/>
          </a:xfrm>
          <a:prstGeom prst="roundRect">
            <a:avLst>
              <a:gd name="adj" fmla="val 4343"/>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ounded Rectangle 56"/>
          <p:cNvSpPr/>
          <p:nvPr/>
        </p:nvSpPr>
        <p:spPr>
          <a:xfrm>
            <a:off x="3171290" y="3598545"/>
            <a:ext cx="2748332" cy="2849292"/>
          </a:xfrm>
          <a:prstGeom prst="roundRect">
            <a:avLst>
              <a:gd name="adj" fmla="val 4343"/>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ounded Rectangle 57"/>
          <p:cNvSpPr/>
          <p:nvPr/>
        </p:nvSpPr>
        <p:spPr>
          <a:xfrm>
            <a:off x="3171290" y="684522"/>
            <a:ext cx="2748332" cy="2849292"/>
          </a:xfrm>
          <a:prstGeom prst="roundRect">
            <a:avLst>
              <a:gd name="adj" fmla="val 4343"/>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p:cNvSpPr txBox="1"/>
          <p:nvPr/>
        </p:nvSpPr>
        <p:spPr>
          <a:xfrm>
            <a:off x="6056418" y="702392"/>
            <a:ext cx="2997892" cy="5632311"/>
          </a:xfrm>
          <a:prstGeom prst="rect">
            <a:avLst/>
          </a:prstGeom>
          <a:noFill/>
        </p:spPr>
        <p:txBody>
          <a:bodyPr wrap="square" rtlCol="0">
            <a:spAutoFit/>
          </a:bodyPr>
          <a:lstStyle/>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Winchester District </a:t>
            </a:r>
            <a:r>
              <a:rPr lang="en-GB" sz="1000" dirty="0" smtClean="0">
                <a:latin typeface="Arial" panose="020B0604020202020204" pitchFamily="34" charset="0"/>
                <a:cs typeface="Arial" panose="020B0604020202020204" pitchFamily="34" charset="0"/>
              </a:rPr>
              <a:t>has a large but declining child population. There are peaks amongst those aged 16-25 as a result of the University population in the district. There is a smaller cohort in the youthful working ages with higher proportions of individuals who are progressing into the latter stages of their working lives. There is a large</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and growing elderly population in the district.</a:t>
            </a:r>
            <a:endParaRPr lang="en-GB" sz="1000" dirty="0">
              <a:latin typeface="Arial" panose="020B0604020202020204" pitchFamily="34" charset="0"/>
              <a:cs typeface="Arial" panose="020B0604020202020204" pitchFamily="34" charset="0"/>
            </a:endParaRPr>
          </a:p>
          <a:p>
            <a:endParaRPr lang="en-GB" sz="1000" b="1" u="sng" dirty="0" smtClean="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chemeClr val="accent2">
                    <a:lumMod val="75000"/>
                  </a:schemeClr>
                </a:solidFill>
                <a:latin typeface="Arial" panose="020B0604020202020204" pitchFamily="34" charset="0"/>
                <a:cs typeface="Arial" panose="020B0604020202020204" pitchFamily="34" charset="0"/>
              </a:rPr>
              <a:t>Winchester Town </a:t>
            </a:r>
            <a:r>
              <a:rPr lang="en-GB" sz="1000" dirty="0" smtClean="0">
                <a:latin typeface="Arial" panose="020B0604020202020204" pitchFamily="34" charset="0"/>
                <a:cs typeface="Arial" panose="020B0604020202020204" pitchFamily="34" charset="0"/>
              </a:rPr>
              <a:t>has a stable population in almost all age groups with little variation. The most prominent feature of this area is the marked bulge in the ages 16-25. This represents the University student population that is resident in the area. These age groups are also noticeably skewed towards females.</a:t>
            </a:r>
          </a:p>
          <a:p>
            <a:endParaRPr lang="en-GB" sz="1000" b="1" u="sng" dirty="0" smtClean="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rgbClr val="558ED5"/>
                </a:solidFill>
                <a:latin typeface="Arial" panose="020B0604020202020204" pitchFamily="34" charset="0"/>
                <a:cs typeface="Arial" panose="020B0604020202020204" pitchFamily="34" charset="0"/>
              </a:rPr>
              <a:t>Winchester South </a:t>
            </a:r>
            <a:r>
              <a:rPr lang="en-GB" sz="1000" dirty="0" smtClean="0">
                <a:latin typeface="Arial" panose="020B0604020202020204" pitchFamily="34" charset="0"/>
                <a:cs typeface="Arial" panose="020B0604020202020204" pitchFamily="34" charset="0"/>
              </a:rPr>
              <a:t>much like Winchester Town, has a stable age structure. There are similar proportions of individuals in the young age groups as there are in the working ages with a slight increase in those aged 40-65. The elderly population is proportionally small.</a:t>
            </a:r>
          </a:p>
          <a:p>
            <a:endParaRPr lang="en-GB" sz="1000" b="1" u="sng" dirty="0" smtClean="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chemeClr val="accent3">
                    <a:lumMod val="75000"/>
                  </a:schemeClr>
                </a:solidFill>
                <a:latin typeface="Arial" panose="020B0604020202020204" pitchFamily="34" charset="0"/>
                <a:cs typeface="Arial" panose="020B0604020202020204" pitchFamily="34" charset="0"/>
              </a:rPr>
              <a:t>Market Towns and Rural </a:t>
            </a:r>
            <a:r>
              <a:rPr lang="en-GB" sz="1000" dirty="0" smtClean="0">
                <a:latin typeface="Arial" panose="020B0604020202020204" pitchFamily="34" charset="0"/>
                <a:cs typeface="Arial" panose="020B0604020202020204" pitchFamily="34" charset="0"/>
              </a:rPr>
              <a:t>areas</a:t>
            </a:r>
            <a:r>
              <a:rPr lang="en-GB" sz="1000" b="1" dirty="0" smtClean="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have a distinct age structure. They have a proportionally large child population. There is a dearth of individuals in the younger working ages, with a distinct bulge of individuals aged 40 and over and a large population aged 65+. The shape of this pyramid portrays an area in which high house prices may deter young people from living, with more professionally experienced and wealthy older individuals resident.</a:t>
            </a:r>
            <a:endParaRPr lang="en-GB" sz="1000" b="1" u="sng" dirty="0" smtClean="0">
              <a:latin typeface="Arial" panose="020B0604020202020204" pitchFamily="34" charset="0"/>
              <a:cs typeface="Arial" panose="020B0604020202020204" pitchFamily="34" charset="0"/>
            </a:endParaRPr>
          </a:p>
        </p:txBody>
      </p:sp>
      <p:sp>
        <p:nvSpPr>
          <p:cNvPr id="62" name="TextBox 61"/>
          <p:cNvSpPr txBox="1"/>
          <p:nvPr/>
        </p:nvSpPr>
        <p:spPr>
          <a:xfrm>
            <a:off x="1130781" y="3137932"/>
            <a:ext cx="576064" cy="230832"/>
          </a:xfrm>
          <a:prstGeom prst="rect">
            <a:avLst/>
          </a:prstGeom>
          <a:noFill/>
        </p:spPr>
        <p:txBody>
          <a:bodyPr wrap="square" rtlCol="0">
            <a:spAutoFit/>
          </a:bodyPr>
          <a:lstStyle/>
          <a:p>
            <a:r>
              <a:rPr lang="en-GB" sz="900" b="1" dirty="0">
                <a:solidFill>
                  <a:schemeClr val="bg1"/>
                </a:solidFill>
                <a:latin typeface="Arial" panose="020B0604020202020204" pitchFamily="34" charset="0"/>
                <a:cs typeface="Arial" panose="020B0604020202020204" pitchFamily="34" charset="0"/>
              </a:rPr>
              <a:t>0-15</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63" name="TextBox 62"/>
          <p:cNvSpPr txBox="1"/>
          <p:nvPr/>
        </p:nvSpPr>
        <p:spPr>
          <a:xfrm>
            <a:off x="1095013" y="2276872"/>
            <a:ext cx="576064"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16-64</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64" name="TextBox 63"/>
          <p:cNvSpPr txBox="1"/>
          <p:nvPr/>
        </p:nvSpPr>
        <p:spPr>
          <a:xfrm>
            <a:off x="1187624" y="1268760"/>
            <a:ext cx="576064" cy="230832"/>
          </a:xfrm>
          <a:prstGeom prst="rect">
            <a:avLst/>
          </a:prstGeom>
          <a:noFill/>
        </p:spPr>
        <p:txBody>
          <a:bodyPr wrap="square" rtlCol="0">
            <a:spAutoFit/>
          </a:bodyPr>
          <a:lstStyle/>
          <a:p>
            <a:r>
              <a:rPr lang="en-GB" sz="900" b="1" dirty="0" smtClean="0">
                <a:solidFill>
                  <a:schemeClr val="bg1">
                    <a:lumMod val="50000"/>
                  </a:schemeClr>
                </a:solidFill>
                <a:latin typeface="Arial" panose="020B0604020202020204" pitchFamily="34" charset="0"/>
                <a:cs typeface="Arial" panose="020B0604020202020204" pitchFamily="34" charset="0"/>
              </a:rPr>
              <a:t>65+                                        </a:t>
            </a:r>
            <a:endParaRPr lang="en-GB" sz="900" b="1" dirty="0">
              <a:solidFill>
                <a:schemeClr val="bg1">
                  <a:lumMod val="50000"/>
                </a:schemeClr>
              </a:solidFill>
              <a:latin typeface="Arial" panose="020B0604020202020204" pitchFamily="34" charset="0"/>
              <a:cs typeface="Arial" panose="020B0604020202020204" pitchFamily="34" charset="0"/>
            </a:endParaRPr>
          </a:p>
        </p:txBody>
      </p:sp>
      <p:sp>
        <p:nvSpPr>
          <p:cNvPr id="65" name="TextBox 64"/>
          <p:cNvSpPr txBox="1"/>
          <p:nvPr/>
        </p:nvSpPr>
        <p:spPr>
          <a:xfrm>
            <a:off x="4139952" y="3137505"/>
            <a:ext cx="576064" cy="230832"/>
          </a:xfrm>
          <a:prstGeom prst="rect">
            <a:avLst/>
          </a:prstGeom>
          <a:noFill/>
        </p:spPr>
        <p:txBody>
          <a:bodyPr wrap="square" rtlCol="0">
            <a:spAutoFit/>
          </a:bodyPr>
          <a:lstStyle/>
          <a:p>
            <a:r>
              <a:rPr lang="en-GB" sz="900" b="1" dirty="0">
                <a:solidFill>
                  <a:schemeClr val="bg1"/>
                </a:solidFill>
                <a:latin typeface="Arial" panose="020B0604020202020204" pitchFamily="34" charset="0"/>
                <a:cs typeface="Arial" panose="020B0604020202020204" pitchFamily="34" charset="0"/>
              </a:rPr>
              <a:t>0-15</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87" name="TextBox 86"/>
          <p:cNvSpPr txBox="1"/>
          <p:nvPr/>
        </p:nvSpPr>
        <p:spPr>
          <a:xfrm>
            <a:off x="4081661" y="2278385"/>
            <a:ext cx="576064"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16-64</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88" name="TextBox 87"/>
          <p:cNvSpPr txBox="1"/>
          <p:nvPr/>
        </p:nvSpPr>
        <p:spPr>
          <a:xfrm>
            <a:off x="4228849" y="1434852"/>
            <a:ext cx="576064" cy="230832"/>
          </a:xfrm>
          <a:prstGeom prst="rect">
            <a:avLst/>
          </a:prstGeom>
          <a:noFill/>
        </p:spPr>
        <p:txBody>
          <a:bodyPr wrap="square" rtlCol="0">
            <a:spAutoFit/>
          </a:bodyPr>
          <a:lstStyle/>
          <a:p>
            <a:r>
              <a:rPr lang="en-GB" sz="900" b="1" dirty="0" smtClean="0">
                <a:solidFill>
                  <a:schemeClr val="bg1">
                    <a:lumMod val="50000"/>
                  </a:schemeClr>
                </a:solidFill>
                <a:latin typeface="Arial" panose="020B0604020202020204" pitchFamily="34" charset="0"/>
                <a:cs typeface="Arial" panose="020B0604020202020204" pitchFamily="34" charset="0"/>
              </a:rPr>
              <a:t>65+                                        </a:t>
            </a:r>
            <a:endParaRPr lang="en-GB" sz="900" b="1" dirty="0">
              <a:solidFill>
                <a:schemeClr val="bg1">
                  <a:lumMod val="50000"/>
                </a:schemeClr>
              </a:solidFill>
              <a:latin typeface="Arial" panose="020B0604020202020204" pitchFamily="34" charset="0"/>
              <a:cs typeface="Arial" panose="020B0604020202020204" pitchFamily="34" charset="0"/>
            </a:endParaRPr>
          </a:p>
        </p:txBody>
      </p:sp>
      <p:sp>
        <p:nvSpPr>
          <p:cNvPr id="91" name="TextBox 90"/>
          <p:cNvSpPr txBox="1"/>
          <p:nvPr/>
        </p:nvSpPr>
        <p:spPr>
          <a:xfrm>
            <a:off x="1187624" y="6044570"/>
            <a:ext cx="576064" cy="230832"/>
          </a:xfrm>
          <a:prstGeom prst="rect">
            <a:avLst/>
          </a:prstGeom>
          <a:noFill/>
        </p:spPr>
        <p:txBody>
          <a:bodyPr wrap="square" rtlCol="0">
            <a:spAutoFit/>
          </a:bodyPr>
          <a:lstStyle/>
          <a:p>
            <a:r>
              <a:rPr lang="en-GB" sz="900" b="1" dirty="0">
                <a:solidFill>
                  <a:schemeClr val="bg1"/>
                </a:solidFill>
                <a:latin typeface="Arial" panose="020B0604020202020204" pitchFamily="34" charset="0"/>
                <a:cs typeface="Arial" panose="020B0604020202020204" pitchFamily="34" charset="0"/>
              </a:rPr>
              <a:t>0-15</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92" name="TextBox 91"/>
          <p:cNvSpPr txBox="1"/>
          <p:nvPr/>
        </p:nvSpPr>
        <p:spPr>
          <a:xfrm>
            <a:off x="1095013" y="4882505"/>
            <a:ext cx="576064"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16-64</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93" name="TextBox 92"/>
          <p:cNvSpPr txBox="1"/>
          <p:nvPr/>
        </p:nvSpPr>
        <p:spPr>
          <a:xfrm>
            <a:off x="1257194" y="4365104"/>
            <a:ext cx="576064" cy="230832"/>
          </a:xfrm>
          <a:prstGeom prst="rect">
            <a:avLst/>
          </a:prstGeom>
          <a:noFill/>
        </p:spPr>
        <p:txBody>
          <a:bodyPr wrap="square" rtlCol="0">
            <a:spAutoFit/>
          </a:bodyPr>
          <a:lstStyle/>
          <a:p>
            <a:r>
              <a:rPr lang="en-GB" sz="900" b="1" dirty="0" smtClean="0">
                <a:solidFill>
                  <a:schemeClr val="bg1">
                    <a:lumMod val="50000"/>
                  </a:schemeClr>
                </a:solidFill>
                <a:latin typeface="Arial" panose="020B0604020202020204" pitchFamily="34" charset="0"/>
                <a:cs typeface="Arial" panose="020B0604020202020204" pitchFamily="34" charset="0"/>
              </a:rPr>
              <a:t>65+                                    </a:t>
            </a:r>
            <a:endParaRPr lang="en-GB" sz="900" b="1" dirty="0">
              <a:solidFill>
                <a:schemeClr val="bg1">
                  <a:lumMod val="50000"/>
                </a:schemeClr>
              </a:solidFill>
              <a:latin typeface="Arial" panose="020B0604020202020204" pitchFamily="34" charset="0"/>
              <a:cs typeface="Arial" panose="020B0604020202020204" pitchFamily="34" charset="0"/>
            </a:endParaRPr>
          </a:p>
        </p:txBody>
      </p:sp>
      <p:sp>
        <p:nvSpPr>
          <p:cNvPr id="94" name="TextBox 93"/>
          <p:cNvSpPr txBox="1"/>
          <p:nvPr/>
        </p:nvSpPr>
        <p:spPr>
          <a:xfrm>
            <a:off x="4081661" y="6049888"/>
            <a:ext cx="576064" cy="230832"/>
          </a:xfrm>
          <a:prstGeom prst="rect">
            <a:avLst/>
          </a:prstGeom>
          <a:noFill/>
        </p:spPr>
        <p:txBody>
          <a:bodyPr wrap="square" rtlCol="0">
            <a:spAutoFit/>
          </a:bodyPr>
          <a:lstStyle/>
          <a:p>
            <a:r>
              <a:rPr lang="en-GB" sz="900" b="1" dirty="0">
                <a:solidFill>
                  <a:schemeClr val="bg1"/>
                </a:solidFill>
                <a:latin typeface="Arial" panose="020B0604020202020204" pitchFamily="34" charset="0"/>
                <a:cs typeface="Arial" panose="020B0604020202020204" pitchFamily="34" charset="0"/>
              </a:rPr>
              <a:t>0-15</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95" name="TextBox 94"/>
          <p:cNvSpPr txBox="1"/>
          <p:nvPr/>
        </p:nvSpPr>
        <p:spPr>
          <a:xfrm>
            <a:off x="4003535" y="4882505"/>
            <a:ext cx="576064" cy="230832"/>
          </a:xfrm>
          <a:prstGeom prst="rect">
            <a:avLst/>
          </a:prstGeom>
          <a:noFill/>
        </p:spPr>
        <p:txBody>
          <a:bodyPr wrap="square" rtlCol="0">
            <a:spAutoFit/>
          </a:bodyPr>
          <a:lstStyle/>
          <a:p>
            <a:r>
              <a:rPr lang="en-GB" sz="900" b="1" dirty="0" smtClean="0">
                <a:solidFill>
                  <a:schemeClr val="bg1"/>
                </a:solidFill>
                <a:latin typeface="Arial" panose="020B0604020202020204" pitchFamily="34" charset="0"/>
                <a:cs typeface="Arial" panose="020B0604020202020204" pitchFamily="34" charset="0"/>
              </a:rPr>
              <a:t>16-64</a:t>
            </a:r>
            <a:r>
              <a:rPr lang="en-GB" sz="900" b="1" dirty="0" smtClean="0">
                <a:solidFill>
                  <a:schemeClr val="bg1">
                    <a:lumMod val="65000"/>
                  </a:schemeClr>
                </a:solidFill>
                <a:latin typeface="Arial" panose="020B0604020202020204" pitchFamily="34" charset="0"/>
                <a:cs typeface="Arial" panose="020B0604020202020204" pitchFamily="34" charset="0"/>
              </a:rPr>
              <a:t>                                        </a:t>
            </a:r>
            <a:endParaRPr lang="en-GB" sz="900" b="1" dirty="0">
              <a:solidFill>
                <a:schemeClr val="bg1">
                  <a:lumMod val="65000"/>
                </a:schemeClr>
              </a:solidFill>
              <a:latin typeface="Arial" panose="020B0604020202020204" pitchFamily="34" charset="0"/>
              <a:cs typeface="Arial" panose="020B0604020202020204" pitchFamily="34" charset="0"/>
            </a:endParaRPr>
          </a:p>
        </p:txBody>
      </p:sp>
      <p:sp>
        <p:nvSpPr>
          <p:cNvPr id="96" name="TextBox 95"/>
          <p:cNvSpPr txBox="1"/>
          <p:nvPr/>
        </p:nvSpPr>
        <p:spPr>
          <a:xfrm>
            <a:off x="4139952" y="4298851"/>
            <a:ext cx="576064" cy="230832"/>
          </a:xfrm>
          <a:prstGeom prst="rect">
            <a:avLst/>
          </a:prstGeom>
          <a:noFill/>
        </p:spPr>
        <p:txBody>
          <a:bodyPr wrap="square" rtlCol="0">
            <a:spAutoFit/>
          </a:bodyPr>
          <a:lstStyle/>
          <a:p>
            <a:r>
              <a:rPr lang="en-GB" sz="900" b="1" dirty="0" smtClean="0">
                <a:solidFill>
                  <a:schemeClr val="bg1">
                    <a:lumMod val="50000"/>
                  </a:schemeClr>
                </a:solidFill>
                <a:latin typeface="Arial" panose="020B0604020202020204" pitchFamily="34" charset="0"/>
                <a:cs typeface="Arial" panose="020B0604020202020204" pitchFamily="34" charset="0"/>
              </a:rPr>
              <a:t>65+                                    </a:t>
            </a:r>
            <a:endParaRPr lang="en-GB" sz="900" b="1" dirty="0">
              <a:solidFill>
                <a:schemeClr val="bg1">
                  <a:lumMod val="50000"/>
                </a:schemeClr>
              </a:solidFill>
              <a:latin typeface="Arial" panose="020B0604020202020204" pitchFamily="34" charset="0"/>
              <a:cs typeface="Arial" panose="020B0604020202020204" pitchFamily="34" charset="0"/>
            </a:endParaRPr>
          </a:p>
        </p:txBody>
      </p:sp>
      <p:sp>
        <p:nvSpPr>
          <p:cNvPr id="34" name="TextBox 33"/>
          <p:cNvSpPr txBox="1"/>
          <p:nvPr/>
        </p:nvSpPr>
        <p:spPr>
          <a:xfrm>
            <a:off x="121825" y="6564006"/>
            <a:ext cx="3105396" cy="215444"/>
          </a:xfrm>
          <a:prstGeom prst="rect">
            <a:avLst/>
          </a:prstGeom>
          <a:noFill/>
        </p:spPr>
        <p:txBody>
          <a:bodyPr wrap="square" rtlCol="0">
            <a:spAutoFit/>
          </a:bodyPr>
          <a:lstStyle/>
          <a:p>
            <a:r>
              <a:rPr lang="en-GB" sz="800" dirty="0" smtClean="0">
                <a:solidFill>
                  <a:srgbClr val="C00000"/>
                </a:solidFill>
                <a:latin typeface="Arial" panose="020B0604020202020204" pitchFamily="34" charset="0"/>
                <a:cs typeface="Arial" panose="020B0604020202020204" pitchFamily="34" charset="0"/>
              </a:rPr>
              <a:t>Source: ONS 2015, </a:t>
            </a:r>
            <a:endParaRPr lang="en-GB" sz="600" dirty="0" smtClean="0">
              <a:latin typeface="Arial" panose="020B0604020202020204" pitchFamily="34" charset="0"/>
              <a:cs typeface="Arial" panose="020B0604020202020204" pitchFamily="34" charset="0"/>
            </a:endParaRPr>
          </a:p>
        </p:txBody>
      </p:sp>
      <p:sp>
        <p:nvSpPr>
          <p:cNvPr id="35" name="TextBox 34"/>
          <p:cNvSpPr txBox="1"/>
          <p:nvPr/>
        </p:nvSpPr>
        <p:spPr>
          <a:xfrm>
            <a:off x="861269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3</a:t>
            </a:r>
          </a:p>
        </p:txBody>
      </p:sp>
    </p:spTree>
    <p:extLst>
      <p:ext uri="{BB962C8B-B14F-4D97-AF65-F5344CB8AC3E}">
        <p14:creationId xmlns:p14="http://schemas.microsoft.com/office/powerpoint/2010/main" val="2779267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813556" y="695335"/>
            <a:ext cx="3330444" cy="5878532"/>
          </a:xfrm>
          <a:prstGeom prst="rect">
            <a:avLst/>
          </a:prstGeom>
          <a:noFill/>
          <a:ln>
            <a:noFill/>
          </a:ln>
        </p:spPr>
        <p:txBody>
          <a:bodyPr wrap="square" rtlCol="0">
            <a:spAutoFit/>
          </a:bodyPr>
          <a:lstStyle/>
          <a:p>
            <a:pPr marL="171450" indent="-171450">
              <a:buFont typeface="Arial" panose="020B0604020202020204" pitchFamily="34" charset="0"/>
              <a:buChar char="•"/>
            </a:pPr>
            <a:r>
              <a:rPr lang="en-GB" sz="1000" b="1" dirty="0" smtClean="0">
                <a:solidFill>
                  <a:srgbClr val="FF0000"/>
                </a:solidFill>
                <a:latin typeface="Arial" panose="020B0604020202020204" pitchFamily="34" charset="0"/>
                <a:cs typeface="Arial" panose="020B0604020202020204" pitchFamily="34" charset="0"/>
              </a:rPr>
              <a:t>Winchester District </a:t>
            </a:r>
            <a:r>
              <a:rPr lang="en-GB" sz="1000" dirty="0" smtClean="0">
                <a:latin typeface="Arial" panose="020B0604020202020204" pitchFamily="34" charset="0"/>
                <a:cs typeface="Arial" panose="020B0604020202020204" pitchFamily="34" charset="0"/>
              </a:rPr>
              <a:t>grew by 0.8% per annum between 2010 and mid 2015. This is projected increased 0.8% p.a. over the next 2 years to 122,650 in 2017.</a:t>
            </a: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Hampshire County Council SAPF estimates growth of 14,500 individuals to reach a total population of 137,150 by 2023 (+1.9% p.a). England and the South East are forecast by the ONS to grow +0.8%/ +0.9% p.a to 2023.</a:t>
            </a: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working age population (16-64) is expected to grow by 1.5% p.a (England/SE 0.3% p.a), with highest growth of 2.0% between 2019/2020. The number of working age individuals is forecast to grow by 7,030 between 2017 - 2023 to reach 80,620.</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The population aged 65+ is set to increase by 3,840 by 2023 at a rate of 2.3% p.a.(England/SE 1.9/2.0%). </a:t>
            </a:r>
          </a:p>
          <a:p>
            <a:endParaRPr lang="en-GB" sz="1000" dirty="0" smtClean="0">
              <a:solidFill>
                <a:schemeClr val="bg1">
                  <a:lumMod val="50000"/>
                </a:schemeClr>
              </a:solidFill>
              <a:latin typeface="Arial" panose="020B0604020202020204" pitchFamily="34" charset="0"/>
              <a:cs typeface="Arial" panose="020B0604020202020204" pitchFamily="34" charset="0"/>
            </a:endParaRPr>
          </a:p>
          <a:p>
            <a:endParaRPr lang="en-GB" sz="800" dirty="0" smtClean="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a:solidFill>
                  <a:schemeClr val="accent2">
                    <a:lumMod val="75000"/>
                  </a:schemeClr>
                </a:solidFill>
                <a:latin typeface="Arial" panose="020B0604020202020204" pitchFamily="34" charset="0"/>
                <a:cs typeface="Arial" panose="020B0604020202020204" pitchFamily="34" charset="0"/>
              </a:rPr>
              <a:t>Winchester </a:t>
            </a:r>
            <a:r>
              <a:rPr lang="en-GB" sz="1000" b="1" dirty="0" smtClean="0">
                <a:solidFill>
                  <a:schemeClr val="accent2">
                    <a:lumMod val="75000"/>
                  </a:schemeClr>
                </a:solidFill>
                <a:latin typeface="Arial" panose="020B0604020202020204" pitchFamily="34" charset="0"/>
                <a:cs typeface="Arial" panose="020B0604020202020204" pitchFamily="34" charset="0"/>
              </a:rPr>
              <a:t>Town </a:t>
            </a:r>
            <a:r>
              <a:rPr lang="en-GB" sz="1000" dirty="0" smtClean="0">
                <a:latin typeface="Arial" panose="020B0604020202020204" pitchFamily="34" charset="0"/>
                <a:cs typeface="Arial" panose="020B0604020202020204" pitchFamily="34" charset="0"/>
              </a:rPr>
              <a:t>grew </a:t>
            </a:r>
            <a:r>
              <a:rPr lang="en-GB" sz="1000" dirty="0">
                <a:latin typeface="Arial" panose="020B0604020202020204" pitchFamily="34" charset="0"/>
                <a:cs typeface="Arial" panose="020B0604020202020204" pitchFamily="34" charset="0"/>
              </a:rPr>
              <a:t>by </a:t>
            </a:r>
            <a:r>
              <a:rPr lang="en-GB" sz="1000" dirty="0" smtClean="0">
                <a:latin typeface="Arial" panose="020B0604020202020204" pitchFamily="34" charset="0"/>
                <a:cs typeface="Arial" panose="020B0604020202020204" pitchFamily="34" charset="0"/>
              </a:rPr>
              <a:t>0.9% p.a between </a:t>
            </a:r>
            <a:r>
              <a:rPr lang="en-GB" sz="1000" dirty="0">
                <a:latin typeface="Arial" panose="020B0604020202020204" pitchFamily="34" charset="0"/>
                <a:cs typeface="Arial" panose="020B0604020202020204" pitchFamily="34" charset="0"/>
              </a:rPr>
              <a:t>2010 and mid 2015. The </a:t>
            </a:r>
            <a:r>
              <a:rPr lang="en-GB" sz="1000" dirty="0" smtClean="0">
                <a:latin typeface="Arial" panose="020B0604020202020204" pitchFamily="34" charset="0"/>
                <a:cs typeface="Arial" panose="020B0604020202020204" pitchFamily="34" charset="0"/>
              </a:rPr>
              <a:t>population increased </a:t>
            </a:r>
            <a:r>
              <a:rPr lang="en-GB" sz="1000" dirty="0">
                <a:latin typeface="Arial" panose="020B0604020202020204" pitchFamily="34" charset="0"/>
                <a:cs typeface="Arial" panose="020B0604020202020204" pitchFamily="34" charset="0"/>
              </a:rPr>
              <a:t>by a further 1</a:t>
            </a:r>
            <a:r>
              <a:rPr lang="en-GB" sz="1000" dirty="0" smtClean="0">
                <a:latin typeface="Arial" panose="020B0604020202020204" pitchFamily="34" charset="0"/>
                <a:cs typeface="Arial" panose="020B0604020202020204" pitchFamily="34" charset="0"/>
              </a:rPr>
              <a:t>% p.a over </a:t>
            </a:r>
            <a:r>
              <a:rPr lang="en-GB" sz="1000" dirty="0">
                <a:latin typeface="Arial" panose="020B0604020202020204" pitchFamily="34" charset="0"/>
                <a:cs typeface="Arial" panose="020B0604020202020204" pitchFamily="34" charset="0"/>
              </a:rPr>
              <a:t>the next 2 years </a:t>
            </a:r>
            <a:r>
              <a:rPr lang="en-GB" sz="1000" dirty="0" smtClean="0">
                <a:latin typeface="Arial" panose="020B0604020202020204" pitchFamily="34" charset="0"/>
                <a:cs typeface="Arial" panose="020B0604020202020204" pitchFamily="34" charset="0"/>
              </a:rPr>
              <a:t>to 35,390 </a:t>
            </a:r>
            <a:r>
              <a:rPr lang="en-GB" sz="1000" dirty="0">
                <a:latin typeface="Arial" panose="020B0604020202020204" pitchFamily="34" charset="0"/>
                <a:cs typeface="Arial" panose="020B0604020202020204" pitchFamily="34" charset="0"/>
              </a:rPr>
              <a:t>in 2017.</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SAPF estimates </a:t>
            </a:r>
            <a:r>
              <a:rPr lang="en-GB" sz="1000" dirty="0">
                <a:latin typeface="Arial" panose="020B0604020202020204" pitchFamily="34" charset="0"/>
                <a:cs typeface="Arial" panose="020B0604020202020204" pitchFamily="34" charset="0"/>
              </a:rPr>
              <a:t>a growth of </a:t>
            </a:r>
            <a:r>
              <a:rPr lang="en-GB" sz="1000" dirty="0" smtClean="0">
                <a:latin typeface="Arial" panose="020B0604020202020204" pitchFamily="34" charset="0"/>
                <a:cs typeface="Arial" panose="020B0604020202020204" pitchFamily="34" charset="0"/>
              </a:rPr>
              <a:t>940 </a:t>
            </a:r>
            <a:r>
              <a:rPr lang="en-GB" sz="1000" dirty="0">
                <a:latin typeface="Arial" panose="020B0604020202020204" pitchFamily="34" charset="0"/>
                <a:cs typeface="Arial" panose="020B0604020202020204" pitchFamily="34" charset="0"/>
              </a:rPr>
              <a:t>individuals to reach a total population of </a:t>
            </a:r>
            <a:r>
              <a:rPr lang="en-GB" sz="1000" dirty="0" smtClean="0">
                <a:latin typeface="Arial" panose="020B0604020202020204" pitchFamily="34" charset="0"/>
                <a:cs typeface="Arial" panose="020B0604020202020204" pitchFamily="34" charset="0"/>
              </a:rPr>
              <a:t>36,330 </a:t>
            </a:r>
            <a:r>
              <a:rPr lang="en-GB" sz="1000" dirty="0">
                <a:latin typeface="Arial" panose="020B0604020202020204" pitchFamily="34" charset="0"/>
                <a:cs typeface="Arial" panose="020B0604020202020204" pitchFamily="34" charset="0"/>
              </a:rPr>
              <a:t>by 2023 </a:t>
            </a:r>
            <a:r>
              <a:rPr lang="en-GB" sz="1000" dirty="0" smtClean="0">
                <a:latin typeface="Arial" panose="020B0604020202020204" pitchFamily="34" charset="0"/>
                <a:cs typeface="Arial" panose="020B0604020202020204" pitchFamily="34" charset="0"/>
              </a:rPr>
              <a:t>(0.4% p.a). </a:t>
            </a:r>
            <a:r>
              <a:rPr lang="en-GB" sz="1000" dirty="0">
                <a:latin typeface="Arial" panose="020B0604020202020204" pitchFamily="34" charset="0"/>
                <a:cs typeface="Arial" panose="020B0604020202020204" pitchFamily="34" charset="0"/>
              </a:rPr>
              <a:t>England and the South East are forecast by the ONS to grow on average 0.8</a:t>
            </a:r>
            <a:r>
              <a:rPr lang="en-GB" sz="1000" dirty="0" smtClean="0">
                <a:latin typeface="Arial" panose="020B0604020202020204" pitchFamily="34" charset="0"/>
                <a:cs typeface="Arial" panose="020B0604020202020204" pitchFamily="34" charset="0"/>
              </a:rPr>
              <a:t>%/0.9</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p.a.</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working age </a:t>
            </a:r>
            <a:r>
              <a:rPr lang="en-GB" sz="1000" dirty="0" smtClean="0">
                <a:latin typeface="Arial" panose="020B0604020202020204" pitchFamily="34" charset="0"/>
                <a:cs typeface="Arial" panose="020B0604020202020204" pitchFamily="34" charset="0"/>
              </a:rPr>
              <a:t>population is </a:t>
            </a:r>
            <a:r>
              <a:rPr lang="en-GB" sz="1000" dirty="0">
                <a:latin typeface="Arial" panose="020B0604020202020204" pitchFamily="34" charset="0"/>
                <a:cs typeface="Arial" panose="020B0604020202020204" pitchFamily="34" charset="0"/>
              </a:rPr>
              <a:t>expected to </a:t>
            </a:r>
            <a:r>
              <a:rPr lang="en-GB" sz="1000" dirty="0" smtClean="0">
                <a:latin typeface="Arial" panose="020B0604020202020204" pitchFamily="34" charset="0"/>
                <a:cs typeface="Arial" panose="020B0604020202020204" pitchFamily="34" charset="0"/>
              </a:rPr>
              <a:t>remain stable with no growth projected between 2017 and 2023 (England/SE </a:t>
            </a:r>
            <a:r>
              <a:rPr lang="en-GB" sz="1000" dirty="0">
                <a:latin typeface="Arial" panose="020B0604020202020204" pitchFamily="34" charset="0"/>
                <a:cs typeface="Arial" panose="020B0604020202020204" pitchFamily="34" charset="0"/>
              </a:rPr>
              <a:t>0.3% </a:t>
            </a:r>
            <a:r>
              <a:rPr lang="en-GB" sz="1000" dirty="0" smtClean="0">
                <a:latin typeface="Arial" panose="020B0604020202020204" pitchFamily="34" charset="0"/>
                <a:cs typeface="Arial" panose="020B0604020202020204" pitchFamily="34" charset="0"/>
              </a:rPr>
              <a:t>p.a). The </a:t>
            </a:r>
            <a:r>
              <a:rPr lang="en-GB" sz="1000" dirty="0">
                <a:latin typeface="Arial" panose="020B0604020202020204" pitchFamily="34" charset="0"/>
                <a:cs typeface="Arial" panose="020B0604020202020204" pitchFamily="34" charset="0"/>
              </a:rPr>
              <a:t>number of working age individuals is forecast to grow by </a:t>
            </a:r>
            <a:r>
              <a:rPr lang="en-GB" sz="1000" dirty="0" smtClean="0">
                <a:latin typeface="Arial" panose="020B0604020202020204" pitchFamily="34" charset="0"/>
                <a:cs typeface="Arial" panose="020B0604020202020204" pitchFamily="34" charset="0"/>
              </a:rPr>
              <a:t>47 to reach 22,890 by 2023.</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population aged </a:t>
            </a:r>
            <a:r>
              <a:rPr lang="en-GB" sz="1000" dirty="0" smtClean="0">
                <a:latin typeface="Arial" panose="020B0604020202020204" pitchFamily="34" charset="0"/>
                <a:cs typeface="Arial" panose="020B0604020202020204" pitchFamily="34" charset="0"/>
              </a:rPr>
              <a:t>65+ is </a:t>
            </a:r>
            <a:r>
              <a:rPr lang="en-GB" sz="1000" dirty="0">
                <a:latin typeface="Arial" panose="020B0604020202020204" pitchFamily="34" charset="0"/>
                <a:cs typeface="Arial" panose="020B0604020202020204" pitchFamily="34" charset="0"/>
              </a:rPr>
              <a:t>set to increase by </a:t>
            </a:r>
            <a:r>
              <a:rPr lang="en-GB" sz="1000" dirty="0" smtClean="0">
                <a:latin typeface="Arial" panose="020B0604020202020204" pitchFamily="34" charset="0"/>
                <a:cs typeface="Arial" panose="020B0604020202020204" pitchFamily="34" charset="0"/>
              </a:rPr>
              <a:t>750 </a:t>
            </a:r>
            <a:r>
              <a:rPr lang="en-GB" sz="1000" dirty="0">
                <a:latin typeface="Arial" panose="020B0604020202020204" pitchFamily="34" charset="0"/>
                <a:cs typeface="Arial" panose="020B0604020202020204" pitchFamily="34" charset="0"/>
              </a:rPr>
              <a:t>by 2023 at a rate of </a:t>
            </a:r>
            <a:r>
              <a:rPr lang="en-GB" sz="1000" dirty="0" smtClean="0">
                <a:latin typeface="Arial" panose="020B0604020202020204" pitchFamily="34" charset="0"/>
                <a:cs typeface="Arial" panose="020B0604020202020204" pitchFamily="34" charset="0"/>
              </a:rPr>
              <a:t>2.0% p. a. </a:t>
            </a:r>
            <a:r>
              <a:rPr lang="en-GB" sz="1000" dirty="0">
                <a:latin typeface="Arial" panose="020B0604020202020204" pitchFamily="34" charset="0"/>
                <a:cs typeface="Arial" panose="020B0604020202020204" pitchFamily="34" charset="0"/>
              </a:rPr>
              <a:t>(England/SE 1.9/2.0%)</a:t>
            </a:r>
          </a:p>
          <a:p>
            <a:endParaRPr lang="en-GB" sz="800" dirty="0" smtClean="0">
              <a:solidFill>
                <a:schemeClr val="bg1">
                  <a:lumMod val="75000"/>
                </a:schemeClr>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7110" t="39003" r="13381" b="30498"/>
          <a:stretch/>
        </p:blipFill>
        <p:spPr bwMode="auto">
          <a:xfrm>
            <a:off x="247827" y="4405134"/>
            <a:ext cx="5565729" cy="170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62" t="47461" r="17500" b="23287"/>
          <a:stretch/>
        </p:blipFill>
        <p:spPr bwMode="auto">
          <a:xfrm>
            <a:off x="180033" y="1646000"/>
            <a:ext cx="5587469" cy="166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22702" y="62789"/>
            <a:ext cx="8913794" cy="520749"/>
          </a:xfrm>
          <a:prstGeom prst="roundRect">
            <a:avLst/>
          </a:prstGeom>
          <a:solidFill>
            <a:srgbClr val="CC0000"/>
          </a:solidFill>
          <a:ln w="127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C0000"/>
              </a:solidFill>
            </a:endParaRPr>
          </a:p>
        </p:txBody>
      </p:sp>
      <p:sp>
        <p:nvSpPr>
          <p:cNvPr id="9" name="TextBox 8"/>
          <p:cNvSpPr txBox="1"/>
          <p:nvPr/>
        </p:nvSpPr>
        <p:spPr>
          <a:xfrm>
            <a:off x="211348" y="147687"/>
            <a:ext cx="5093061" cy="369332"/>
          </a:xfrm>
          <a:prstGeom prst="rect">
            <a:avLst/>
          </a:prstGeom>
          <a:noFill/>
        </p:spPr>
        <p:txBody>
          <a:bodyPr wrap="none" rtlCol="0">
            <a:spAutoFit/>
          </a:bodyPr>
          <a:lstStyle/>
          <a:p>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Demography – population projections</a:t>
            </a:r>
            <a:endPar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ounded Rectangle 7"/>
          <p:cNvSpPr/>
          <p:nvPr/>
        </p:nvSpPr>
        <p:spPr>
          <a:xfrm>
            <a:off x="122702" y="691531"/>
            <a:ext cx="8913794" cy="2866126"/>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375454" y="2303155"/>
            <a:ext cx="612668" cy="246221"/>
          </a:xfrm>
          <a:prstGeom prst="rect">
            <a:avLst/>
          </a:prstGeom>
          <a:noFill/>
        </p:spPr>
        <p:txBody>
          <a:bodyPr wrap="none" rtlCol="0">
            <a:spAutoFit/>
          </a:bodyPr>
          <a:lstStyle/>
          <a:p>
            <a:r>
              <a:rPr lang="en-GB" sz="1000" b="1" dirty="0" smtClean="0">
                <a:solidFill>
                  <a:schemeClr val="accent2">
                    <a:lumMod val="60000"/>
                    <a:lumOff val="40000"/>
                  </a:schemeClr>
                </a:solidFill>
              </a:rPr>
              <a:t>120,700</a:t>
            </a:r>
            <a:endParaRPr lang="en-GB" sz="1000" b="1" dirty="0">
              <a:solidFill>
                <a:schemeClr val="accent2">
                  <a:lumMod val="60000"/>
                  <a:lumOff val="40000"/>
                </a:schemeClr>
              </a:solidFill>
            </a:endParaRPr>
          </a:p>
        </p:txBody>
      </p:sp>
      <p:sp>
        <p:nvSpPr>
          <p:cNvPr id="10" name="TextBox 9"/>
          <p:cNvSpPr txBox="1"/>
          <p:nvPr/>
        </p:nvSpPr>
        <p:spPr>
          <a:xfrm>
            <a:off x="894714" y="2233284"/>
            <a:ext cx="612668" cy="246221"/>
          </a:xfrm>
          <a:prstGeom prst="rect">
            <a:avLst/>
          </a:prstGeom>
          <a:noFill/>
        </p:spPr>
        <p:txBody>
          <a:bodyPr wrap="none" rtlCol="0">
            <a:spAutoFit/>
          </a:bodyPr>
          <a:lstStyle/>
          <a:p>
            <a:r>
              <a:rPr lang="en-GB" sz="1000" b="1" dirty="0" smtClean="0">
                <a:solidFill>
                  <a:schemeClr val="accent2">
                    <a:lumMod val="75000"/>
                  </a:schemeClr>
                </a:solidFill>
              </a:rPr>
              <a:t>122,650</a:t>
            </a:r>
            <a:endParaRPr lang="en-GB" sz="1000" b="1" dirty="0">
              <a:solidFill>
                <a:schemeClr val="accent2">
                  <a:lumMod val="75000"/>
                </a:schemeClr>
              </a:solidFill>
            </a:endParaRPr>
          </a:p>
        </p:txBody>
      </p:sp>
      <p:sp>
        <p:nvSpPr>
          <p:cNvPr id="11" name="TextBox 10"/>
          <p:cNvSpPr txBox="1"/>
          <p:nvPr/>
        </p:nvSpPr>
        <p:spPr>
          <a:xfrm>
            <a:off x="2602689" y="1696823"/>
            <a:ext cx="612668" cy="246221"/>
          </a:xfrm>
          <a:prstGeom prst="rect">
            <a:avLst/>
          </a:prstGeom>
          <a:noFill/>
        </p:spPr>
        <p:txBody>
          <a:bodyPr wrap="none" rtlCol="0">
            <a:spAutoFit/>
          </a:bodyPr>
          <a:lstStyle/>
          <a:p>
            <a:r>
              <a:rPr lang="en-GB" sz="1000" b="1" dirty="0" smtClean="0">
                <a:solidFill>
                  <a:schemeClr val="bg1">
                    <a:lumMod val="65000"/>
                  </a:schemeClr>
                </a:solidFill>
              </a:rPr>
              <a:t>137,150</a:t>
            </a:r>
            <a:endParaRPr lang="en-GB" sz="1000" b="1" dirty="0">
              <a:solidFill>
                <a:schemeClr val="bg1">
                  <a:lumMod val="65000"/>
                </a:schemeClr>
              </a:solidFill>
            </a:endParaRPr>
          </a:p>
        </p:txBody>
      </p:sp>
      <p:sp>
        <p:nvSpPr>
          <p:cNvPr id="13" name="TextBox 12"/>
          <p:cNvSpPr txBox="1"/>
          <p:nvPr/>
        </p:nvSpPr>
        <p:spPr>
          <a:xfrm>
            <a:off x="172080" y="695335"/>
            <a:ext cx="5625864" cy="307777"/>
          </a:xfrm>
          <a:prstGeom prst="rect">
            <a:avLst/>
          </a:prstGeom>
          <a:noFill/>
        </p:spPr>
        <p:txBody>
          <a:bodyPr wrap="square" rtlCol="0">
            <a:spAutoFit/>
          </a:bodyPr>
          <a:lstStyle/>
          <a:p>
            <a:pPr algn="ctr"/>
            <a:r>
              <a:rPr lang="en-GB" sz="1400" b="1" dirty="0" smtClean="0">
                <a:solidFill>
                  <a:srgbClr val="FF0000"/>
                </a:solidFill>
                <a:latin typeface="Arial" panose="020B0604020202020204" pitchFamily="34" charset="0"/>
                <a:cs typeface="Arial" panose="020B0604020202020204" pitchFamily="34" charset="0"/>
              </a:rPr>
              <a:t>Winchester District</a:t>
            </a:r>
            <a:endParaRPr lang="en-GB"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180651" y="3685586"/>
            <a:ext cx="5625864" cy="307777"/>
          </a:xfrm>
          <a:prstGeom prst="rect">
            <a:avLst/>
          </a:prstGeom>
          <a:noFill/>
        </p:spPr>
        <p:txBody>
          <a:bodyPr wrap="square" rtlCol="0">
            <a:spAutoFit/>
          </a:bodyPr>
          <a:lstStyle/>
          <a:p>
            <a:pPr algn="ctr"/>
            <a:r>
              <a:rPr lang="en-GB" sz="1400" b="1" dirty="0" smtClean="0">
                <a:solidFill>
                  <a:schemeClr val="accent6">
                    <a:lumMod val="50000"/>
                  </a:schemeClr>
                </a:solidFill>
                <a:latin typeface="Arial" panose="020B0604020202020204" pitchFamily="34" charset="0"/>
                <a:cs typeface="Arial" panose="020B0604020202020204" pitchFamily="34" charset="0"/>
              </a:rPr>
              <a:t>Winchester Town</a:t>
            </a:r>
            <a:endParaRPr lang="en-GB" b="1" dirty="0">
              <a:solidFill>
                <a:schemeClr val="accent6">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211348" y="1343662"/>
            <a:ext cx="2869749" cy="246221"/>
          </a:xfrm>
          <a:prstGeom prst="rect">
            <a:avLst/>
          </a:prstGeom>
          <a:noFill/>
        </p:spPr>
        <p:txBody>
          <a:bodyPr wrap="square" rtlCol="0">
            <a:spAutoFit/>
          </a:bodyPr>
          <a:lstStyle/>
          <a:p>
            <a:pPr algn="ctr"/>
            <a:r>
              <a:rPr lang="en-GB" sz="1000" b="1" dirty="0" smtClean="0">
                <a:solidFill>
                  <a:srgbClr val="FF0000"/>
                </a:solidFill>
              </a:rPr>
              <a:t>Total Population</a:t>
            </a:r>
            <a:endParaRPr lang="en-GB" sz="1000" b="1" dirty="0">
              <a:solidFill>
                <a:srgbClr val="FF0000"/>
              </a:solidFill>
            </a:endParaRPr>
          </a:p>
        </p:txBody>
      </p:sp>
      <p:sp>
        <p:nvSpPr>
          <p:cNvPr id="17" name="TextBox 16"/>
          <p:cNvSpPr txBox="1"/>
          <p:nvPr/>
        </p:nvSpPr>
        <p:spPr>
          <a:xfrm>
            <a:off x="2927772" y="1343662"/>
            <a:ext cx="2885784" cy="246221"/>
          </a:xfrm>
          <a:prstGeom prst="rect">
            <a:avLst/>
          </a:prstGeom>
          <a:noFill/>
        </p:spPr>
        <p:txBody>
          <a:bodyPr wrap="square" rtlCol="0">
            <a:spAutoFit/>
          </a:bodyPr>
          <a:lstStyle/>
          <a:p>
            <a:pPr algn="ctr"/>
            <a:r>
              <a:rPr lang="en-GB" sz="1000" b="1" dirty="0" smtClean="0">
                <a:solidFill>
                  <a:srgbClr val="FF0000"/>
                </a:solidFill>
              </a:rPr>
              <a:t>Growth p.a. Population Sub Groups</a:t>
            </a:r>
            <a:endParaRPr lang="en-GB" sz="1000" b="1" dirty="0">
              <a:solidFill>
                <a:srgbClr val="FF0000"/>
              </a:solidFill>
            </a:endParaRPr>
          </a:p>
        </p:txBody>
      </p:sp>
      <p:sp>
        <p:nvSpPr>
          <p:cNvPr id="20" name="TextBox 19"/>
          <p:cNvSpPr txBox="1"/>
          <p:nvPr/>
        </p:nvSpPr>
        <p:spPr>
          <a:xfrm>
            <a:off x="363773" y="4797152"/>
            <a:ext cx="546945" cy="246221"/>
          </a:xfrm>
          <a:prstGeom prst="rect">
            <a:avLst/>
          </a:prstGeom>
          <a:noFill/>
        </p:spPr>
        <p:txBody>
          <a:bodyPr wrap="none" rtlCol="0">
            <a:spAutoFit/>
          </a:bodyPr>
          <a:lstStyle/>
          <a:p>
            <a:r>
              <a:rPr lang="en-GB" sz="1000" b="1" dirty="0" smtClean="0">
                <a:solidFill>
                  <a:schemeClr val="accent2">
                    <a:lumMod val="60000"/>
                    <a:lumOff val="40000"/>
                  </a:schemeClr>
                </a:solidFill>
              </a:rPr>
              <a:t>34,690</a:t>
            </a:r>
            <a:endParaRPr lang="en-GB" sz="1000" b="1" dirty="0">
              <a:solidFill>
                <a:schemeClr val="accent2">
                  <a:lumMod val="60000"/>
                  <a:lumOff val="40000"/>
                </a:schemeClr>
              </a:solidFill>
            </a:endParaRPr>
          </a:p>
        </p:txBody>
      </p:sp>
      <p:sp>
        <p:nvSpPr>
          <p:cNvPr id="21" name="TextBox 20"/>
          <p:cNvSpPr txBox="1"/>
          <p:nvPr/>
        </p:nvSpPr>
        <p:spPr>
          <a:xfrm>
            <a:off x="927575" y="4619372"/>
            <a:ext cx="546945" cy="246221"/>
          </a:xfrm>
          <a:prstGeom prst="rect">
            <a:avLst/>
          </a:prstGeom>
          <a:noFill/>
        </p:spPr>
        <p:txBody>
          <a:bodyPr wrap="none" rtlCol="0">
            <a:spAutoFit/>
          </a:bodyPr>
          <a:lstStyle/>
          <a:p>
            <a:r>
              <a:rPr lang="en-GB" sz="1000" b="1" dirty="0" smtClean="0">
                <a:solidFill>
                  <a:schemeClr val="accent2">
                    <a:lumMod val="75000"/>
                  </a:schemeClr>
                </a:solidFill>
              </a:rPr>
              <a:t>35,390</a:t>
            </a:r>
            <a:endParaRPr lang="en-GB" sz="1000" b="1" dirty="0">
              <a:solidFill>
                <a:schemeClr val="accent2">
                  <a:lumMod val="75000"/>
                </a:schemeClr>
              </a:solidFill>
            </a:endParaRPr>
          </a:p>
        </p:txBody>
      </p:sp>
      <p:sp>
        <p:nvSpPr>
          <p:cNvPr id="22" name="TextBox 21"/>
          <p:cNvSpPr txBox="1"/>
          <p:nvPr/>
        </p:nvSpPr>
        <p:spPr>
          <a:xfrm>
            <a:off x="2563788" y="4384030"/>
            <a:ext cx="546945" cy="246221"/>
          </a:xfrm>
          <a:prstGeom prst="rect">
            <a:avLst/>
          </a:prstGeom>
          <a:noFill/>
        </p:spPr>
        <p:txBody>
          <a:bodyPr wrap="none" rtlCol="0">
            <a:spAutoFit/>
          </a:bodyPr>
          <a:lstStyle/>
          <a:p>
            <a:r>
              <a:rPr lang="en-GB" sz="1000" b="1" dirty="0" smtClean="0">
                <a:solidFill>
                  <a:schemeClr val="bg1">
                    <a:lumMod val="65000"/>
                  </a:schemeClr>
                </a:solidFill>
              </a:rPr>
              <a:t>36,330</a:t>
            </a:r>
            <a:endParaRPr lang="en-GB" sz="1000" b="1" dirty="0">
              <a:solidFill>
                <a:schemeClr val="bg1">
                  <a:lumMod val="65000"/>
                </a:schemeClr>
              </a:solidFill>
            </a:endParaRPr>
          </a:p>
        </p:txBody>
      </p:sp>
      <p:sp>
        <p:nvSpPr>
          <p:cNvPr id="24" name="TextBox 23"/>
          <p:cNvSpPr txBox="1"/>
          <p:nvPr/>
        </p:nvSpPr>
        <p:spPr>
          <a:xfrm>
            <a:off x="129715" y="4032274"/>
            <a:ext cx="2869749" cy="246221"/>
          </a:xfrm>
          <a:prstGeom prst="rect">
            <a:avLst/>
          </a:prstGeom>
          <a:noFill/>
        </p:spPr>
        <p:txBody>
          <a:bodyPr wrap="square" rtlCol="0">
            <a:spAutoFit/>
          </a:bodyPr>
          <a:lstStyle/>
          <a:p>
            <a:pPr algn="ctr"/>
            <a:r>
              <a:rPr lang="en-GB" sz="1000" b="1" dirty="0" smtClean="0">
                <a:solidFill>
                  <a:schemeClr val="accent6">
                    <a:lumMod val="50000"/>
                  </a:schemeClr>
                </a:solidFill>
              </a:rPr>
              <a:t>Total Population</a:t>
            </a:r>
            <a:endParaRPr lang="en-GB" sz="1000" b="1" dirty="0">
              <a:solidFill>
                <a:schemeClr val="accent6">
                  <a:lumMod val="50000"/>
                </a:schemeClr>
              </a:solidFill>
            </a:endParaRPr>
          </a:p>
        </p:txBody>
      </p:sp>
      <p:sp>
        <p:nvSpPr>
          <p:cNvPr id="25" name="TextBox 24"/>
          <p:cNvSpPr txBox="1"/>
          <p:nvPr/>
        </p:nvSpPr>
        <p:spPr>
          <a:xfrm>
            <a:off x="2944288" y="4032274"/>
            <a:ext cx="2885784" cy="246221"/>
          </a:xfrm>
          <a:prstGeom prst="rect">
            <a:avLst/>
          </a:prstGeom>
          <a:noFill/>
        </p:spPr>
        <p:txBody>
          <a:bodyPr wrap="square" rtlCol="0">
            <a:spAutoFit/>
          </a:bodyPr>
          <a:lstStyle/>
          <a:p>
            <a:pPr algn="ctr"/>
            <a:r>
              <a:rPr lang="en-GB" sz="1000" b="1" dirty="0" smtClean="0">
                <a:solidFill>
                  <a:schemeClr val="accent6">
                    <a:lumMod val="50000"/>
                  </a:schemeClr>
                </a:solidFill>
              </a:rPr>
              <a:t>Growth p.a. Population Sub Groups</a:t>
            </a:r>
            <a:endParaRPr lang="en-GB" sz="1000" b="1" dirty="0">
              <a:solidFill>
                <a:schemeClr val="accent6">
                  <a:lumMod val="50000"/>
                </a:schemeClr>
              </a:solidFill>
            </a:endParaRPr>
          </a:p>
        </p:txBody>
      </p:sp>
      <p:sp>
        <p:nvSpPr>
          <p:cNvPr id="27" name="Rounded Rectangle 26"/>
          <p:cNvSpPr/>
          <p:nvPr/>
        </p:nvSpPr>
        <p:spPr>
          <a:xfrm>
            <a:off x="111974" y="3634601"/>
            <a:ext cx="8913794" cy="2866126"/>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121825" y="6564006"/>
            <a:ext cx="3105396" cy="215444"/>
          </a:xfrm>
          <a:prstGeom prst="rect">
            <a:avLst/>
          </a:prstGeom>
          <a:noFill/>
        </p:spPr>
        <p:txBody>
          <a:bodyPr wrap="square" rtlCol="0">
            <a:spAutoFit/>
          </a:bodyPr>
          <a:lstStyle/>
          <a:p>
            <a:r>
              <a:rPr lang="en-GB" sz="800" dirty="0" smtClean="0">
                <a:solidFill>
                  <a:srgbClr val="C00000"/>
                </a:solidFill>
                <a:latin typeface="Arial" panose="020B0604020202020204" pitchFamily="34" charset="0"/>
                <a:cs typeface="Arial" panose="020B0604020202020204" pitchFamily="34" charset="0"/>
              </a:rPr>
              <a:t>Source: ONS 2015, HCC 2016 </a:t>
            </a:r>
            <a:endParaRPr lang="en-GB" sz="600" dirty="0" smtClean="0">
              <a:latin typeface="Arial" panose="020B0604020202020204" pitchFamily="34" charset="0"/>
              <a:cs typeface="Arial" panose="020B0604020202020204" pitchFamily="34" charset="0"/>
            </a:endParaRPr>
          </a:p>
        </p:txBody>
      </p:sp>
      <p:sp>
        <p:nvSpPr>
          <p:cNvPr id="26" name="TextBox 25"/>
          <p:cNvSpPr txBox="1"/>
          <p:nvPr/>
        </p:nvSpPr>
        <p:spPr>
          <a:xfrm>
            <a:off x="8612696" y="147687"/>
            <a:ext cx="332142"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4</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1838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6720" t="45486" r="5155" b="25781"/>
          <a:stretch/>
        </p:blipFill>
        <p:spPr bwMode="auto">
          <a:xfrm>
            <a:off x="147480" y="4722139"/>
            <a:ext cx="5772923" cy="169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813" t="39454" r="12500" b="32335"/>
          <a:stretch/>
        </p:blipFill>
        <p:spPr bwMode="auto">
          <a:xfrm>
            <a:off x="147482" y="1664515"/>
            <a:ext cx="5772922" cy="163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724128" y="695335"/>
            <a:ext cx="3419872" cy="6001643"/>
          </a:xfrm>
          <a:prstGeom prst="rect">
            <a:avLst/>
          </a:prstGeom>
          <a:noFill/>
        </p:spPr>
        <p:txBody>
          <a:bodyPr wrap="square" rtlCol="0">
            <a:spAutoFit/>
          </a:bodyPr>
          <a:lstStyle/>
          <a:p>
            <a:pPr marL="171450" indent="-171450">
              <a:buFont typeface="Arial" panose="020B0604020202020204" pitchFamily="34" charset="0"/>
              <a:buChar char="•"/>
            </a:pPr>
            <a:r>
              <a:rPr lang="en-GB" sz="1000" b="1" dirty="0" smtClean="0">
                <a:solidFill>
                  <a:schemeClr val="tx2">
                    <a:lumMod val="60000"/>
                    <a:lumOff val="40000"/>
                  </a:schemeClr>
                </a:solidFill>
                <a:latin typeface="Arial" panose="020B0604020202020204" pitchFamily="34" charset="0"/>
                <a:cs typeface="Arial" panose="020B0604020202020204" pitchFamily="34" charset="0"/>
              </a:rPr>
              <a:t>Winchester South </a:t>
            </a:r>
            <a:r>
              <a:rPr lang="en-GB" sz="1000" dirty="0" smtClean="0">
                <a:latin typeface="Arial" panose="020B0604020202020204" pitchFamily="34" charset="0"/>
                <a:cs typeface="Arial" panose="020B0604020202020204" pitchFamily="34" charset="0"/>
              </a:rPr>
              <a:t>grew by 1.6% per annum between 2010 - 2015. The population increased 1.9% p.a. over the next 2 years to 21,520 in 2017.</a:t>
            </a: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Hampshire County Council SAPF estimates growth of 8,390 individuals to reach a total population of 29,910 by 2023 (+5.6% p.a). England and the South East are forecast by the ONS to grow +0.8%/ +0.9% p.a to 2023.</a:t>
            </a: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working age population (16-64) is expected to grow by 5.7% p.a (England/SE 0.3% p.a), with highest growth of 7.0% between 2019/2020. The number of working age individuals is forecast to increase by 5,180 between 2017 - 2023 to reach 18,260. The population aged 65+ is set to increase by 1,180 by 2023 at a rate of 4.3% p.a.(England/SE 1.9/2.0%). </a:t>
            </a:r>
          </a:p>
          <a:p>
            <a:endParaRPr lang="en-GB" sz="800" b="1" u="sng" dirty="0" smtClean="0">
              <a:solidFill>
                <a:schemeClr val="accent5">
                  <a:lumMod val="75000"/>
                </a:schemeClr>
              </a:solidFill>
              <a:latin typeface="Arial" panose="020B0604020202020204" pitchFamily="34" charset="0"/>
              <a:cs typeface="Arial" panose="020B0604020202020204" pitchFamily="34" charset="0"/>
            </a:endParaRPr>
          </a:p>
          <a:p>
            <a:endParaRPr lang="en-GB" sz="800" b="1" u="sng" dirty="0" smtClean="0">
              <a:solidFill>
                <a:schemeClr val="accent5">
                  <a:lumMod val="75000"/>
                </a:schemeClr>
              </a:solidFill>
              <a:latin typeface="Arial" panose="020B0604020202020204" pitchFamily="34" charset="0"/>
              <a:cs typeface="Arial" panose="020B0604020202020204" pitchFamily="34" charset="0"/>
            </a:endParaRPr>
          </a:p>
          <a:p>
            <a:endParaRPr lang="en-GB" sz="800" b="1" u="sng" dirty="0" smtClean="0">
              <a:solidFill>
                <a:schemeClr val="accent3">
                  <a:lumMod val="7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chemeClr val="accent3">
                    <a:lumMod val="75000"/>
                  </a:schemeClr>
                </a:solidFill>
                <a:latin typeface="Arial" panose="020B0604020202020204" pitchFamily="34" charset="0"/>
                <a:cs typeface="Arial" panose="020B0604020202020204" pitchFamily="34" charset="0"/>
              </a:rPr>
              <a:t>Winchester market towns and rural </a:t>
            </a:r>
            <a:r>
              <a:rPr lang="en-GB" sz="1000" dirty="0" smtClean="0">
                <a:latin typeface="Arial" panose="020B0604020202020204" pitchFamily="34" charset="0"/>
                <a:cs typeface="Arial" panose="020B0604020202020204" pitchFamily="34" charset="0"/>
              </a:rPr>
              <a:t>grew </a:t>
            </a:r>
            <a:r>
              <a:rPr lang="en-GB" sz="1000" dirty="0">
                <a:latin typeface="Arial" panose="020B0604020202020204" pitchFamily="34" charset="0"/>
                <a:cs typeface="Arial" panose="020B0604020202020204" pitchFamily="34" charset="0"/>
              </a:rPr>
              <a:t>by </a:t>
            </a:r>
            <a:r>
              <a:rPr lang="en-GB" sz="1000" dirty="0" smtClean="0">
                <a:latin typeface="Arial" panose="020B0604020202020204" pitchFamily="34" charset="0"/>
                <a:cs typeface="Arial" panose="020B0604020202020204" pitchFamily="34" charset="0"/>
              </a:rPr>
              <a:t>0.6% p.a between </a:t>
            </a:r>
            <a:r>
              <a:rPr lang="en-GB" sz="1000" dirty="0">
                <a:latin typeface="Arial" panose="020B0604020202020204" pitchFamily="34" charset="0"/>
                <a:cs typeface="Arial" panose="020B0604020202020204" pitchFamily="34" charset="0"/>
              </a:rPr>
              <a:t>2010 and mid 2015. The </a:t>
            </a:r>
            <a:r>
              <a:rPr lang="en-GB" sz="1000" dirty="0" smtClean="0">
                <a:latin typeface="Arial" panose="020B0604020202020204" pitchFamily="34" charset="0"/>
                <a:cs typeface="Arial" panose="020B0604020202020204" pitchFamily="34" charset="0"/>
              </a:rPr>
              <a:t>population increased </a:t>
            </a:r>
            <a:r>
              <a:rPr lang="en-GB" sz="1000" dirty="0">
                <a:latin typeface="Arial" panose="020B0604020202020204" pitchFamily="34" charset="0"/>
                <a:cs typeface="Arial" panose="020B0604020202020204" pitchFamily="34" charset="0"/>
              </a:rPr>
              <a:t>by a further </a:t>
            </a:r>
            <a:r>
              <a:rPr lang="en-GB" sz="1000" dirty="0" smtClean="0">
                <a:latin typeface="Arial" panose="020B0604020202020204" pitchFamily="34" charset="0"/>
                <a:cs typeface="Arial" panose="020B0604020202020204" pitchFamily="34" charset="0"/>
              </a:rPr>
              <a:t>0.4% p.a over </a:t>
            </a:r>
            <a:r>
              <a:rPr lang="en-GB" sz="1000" dirty="0">
                <a:latin typeface="Arial" panose="020B0604020202020204" pitchFamily="34" charset="0"/>
                <a:cs typeface="Arial" panose="020B0604020202020204" pitchFamily="34" charset="0"/>
              </a:rPr>
              <a:t>the next 2 years </a:t>
            </a:r>
            <a:r>
              <a:rPr lang="en-GB" sz="1000" dirty="0" smtClean="0">
                <a:latin typeface="Arial" panose="020B0604020202020204" pitchFamily="34" charset="0"/>
                <a:cs typeface="Arial" panose="020B0604020202020204" pitchFamily="34" charset="0"/>
              </a:rPr>
              <a:t>to 65,720 </a:t>
            </a:r>
            <a:r>
              <a:rPr lang="en-GB" sz="1000" dirty="0">
                <a:latin typeface="Arial" panose="020B0604020202020204" pitchFamily="34" charset="0"/>
                <a:cs typeface="Arial" panose="020B0604020202020204" pitchFamily="34" charset="0"/>
              </a:rPr>
              <a:t>in 2017.</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SAPF estimates </a:t>
            </a:r>
            <a:r>
              <a:rPr lang="en-GB" sz="1000" dirty="0">
                <a:latin typeface="Arial" panose="020B0604020202020204" pitchFamily="34" charset="0"/>
                <a:cs typeface="Arial" panose="020B0604020202020204" pitchFamily="34" charset="0"/>
              </a:rPr>
              <a:t>a growth of </a:t>
            </a:r>
            <a:r>
              <a:rPr lang="en-GB" sz="1000" dirty="0" smtClean="0">
                <a:latin typeface="Arial" panose="020B0604020202020204" pitchFamily="34" charset="0"/>
                <a:cs typeface="Arial" panose="020B0604020202020204" pitchFamily="34" charset="0"/>
              </a:rPr>
              <a:t>5,200 </a:t>
            </a:r>
            <a:r>
              <a:rPr lang="en-GB" sz="1000" dirty="0">
                <a:latin typeface="Arial" panose="020B0604020202020204" pitchFamily="34" charset="0"/>
                <a:cs typeface="Arial" panose="020B0604020202020204" pitchFamily="34" charset="0"/>
              </a:rPr>
              <a:t>individuals to reach a total population of </a:t>
            </a:r>
            <a:r>
              <a:rPr lang="en-GB" sz="1000" dirty="0" smtClean="0">
                <a:latin typeface="Arial" panose="020B0604020202020204" pitchFamily="34" charset="0"/>
                <a:cs typeface="Arial" panose="020B0604020202020204" pitchFamily="34" charset="0"/>
              </a:rPr>
              <a:t>70,920 </a:t>
            </a:r>
            <a:r>
              <a:rPr lang="en-GB" sz="1000" dirty="0">
                <a:latin typeface="Arial" panose="020B0604020202020204" pitchFamily="34" charset="0"/>
                <a:cs typeface="Arial" panose="020B0604020202020204" pitchFamily="34" charset="0"/>
              </a:rPr>
              <a:t>by 2023 </a:t>
            </a:r>
            <a:r>
              <a:rPr lang="en-GB" sz="1000" dirty="0" smtClean="0">
                <a:latin typeface="Arial" panose="020B0604020202020204" pitchFamily="34" charset="0"/>
                <a:cs typeface="Arial" panose="020B0604020202020204" pitchFamily="34" charset="0"/>
              </a:rPr>
              <a:t>(1.3% p.a). </a:t>
            </a:r>
            <a:r>
              <a:rPr lang="en-GB" sz="1000" dirty="0">
                <a:latin typeface="Arial" panose="020B0604020202020204" pitchFamily="34" charset="0"/>
                <a:cs typeface="Arial" panose="020B0604020202020204" pitchFamily="34" charset="0"/>
              </a:rPr>
              <a:t>England and the South East are forecast by the ONS to grow on average 0.8</a:t>
            </a:r>
            <a:r>
              <a:rPr lang="en-GB" sz="1000" dirty="0" smtClean="0">
                <a:latin typeface="Arial" panose="020B0604020202020204" pitchFamily="34" charset="0"/>
                <a:cs typeface="Arial" panose="020B0604020202020204" pitchFamily="34" charset="0"/>
              </a:rPr>
              <a:t>%/0.9</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p.a.</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working age </a:t>
            </a:r>
            <a:r>
              <a:rPr lang="en-GB" sz="1000" dirty="0" smtClean="0">
                <a:latin typeface="Arial" panose="020B0604020202020204" pitchFamily="34" charset="0"/>
                <a:cs typeface="Arial" panose="020B0604020202020204" pitchFamily="34" charset="0"/>
              </a:rPr>
              <a:t>population is </a:t>
            </a:r>
            <a:r>
              <a:rPr lang="en-GB" sz="1000" dirty="0">
                <a:latin typeface="Arial" panose="020B0604020202020204" pitchFamily="34" charset="0"/>
                <a:cs typeface="Arial" panose="020B0604020202020204" pitchFamily="34" charset="0"/>
              </a:rPr>
              <a:t>expected to </a:t>
            </a:r>
            <a:r>
              <a:rPr lang="en-GB" sz="1000" dirty="0" smtClean="0">
                <a:latin typeface="Arial" panose="020B0604020202020204" pitchFamily="34" charset="0"/>
                <a:cs typeface="Arial" panose="020B0604020202020204" pitchFamily="34" charset="0"/>
              </a:rPr>
              <a:t>grow at 0.9% growth p.a between 2017 and 2023, three times as fast as England and the South East. The </a:t>
            </a:r>
            <a:r>
              <a:rPr lang="en-GB" sz="1000" dirty="0">
                <a:latin typeface="Arial" panose="020B0604020202020204" pitchFamily="34" charset="0"/>
                <a:cs typeface="Arial" panose="020B0604020202020204" pitchFamily="34" charset="0"/>
              </a:rPr>
              <a:t>number of working age individuals is forecast to </a:t>
            </a:r>
            <a:r>
              <a:rPr lang="en-GB" sz="1000" dirty="0" smtClean="0">
                <a:latin typeface="Arial" panose="020B0604020202020204" pitchFamily="34" charset="0"/>
                <a:cs typeface="Arial" panose="020B0604020202020204" pitchFamily="34" charset="0"/>
              </a:rPr>
              <a:t>increase </a:t>
            </a:r>
            <a:r>
              <a:rPr lang="en-GB" sz="1000" dirty="0">
                <a:latin typeface="Arial" panose="020B0604020202020204" pitchFamily="34" charset="0"/>
                <a:cs typeface="Arial" panose="020B0604020202020204" pitchFamily="34" charset="0"/>
              </a:rPr>
              <a:t>by </a:t>
            </a:r>
            <a:r>
              <a:rPr lang="en-GB" sz="1000" dirty="0" smtClean="0">
                <a:latin typeface="Arial" panose="020B0604020202020204" pitchFamily="34" charset="0"/>
                <a:cs typeface="Arial" panose="020B0604020202020204" pitchFamily="34" charset="0"/>
              </a:rPr>
              <a:t>1,810 to reach 39,470 by 2023.</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population aged </a:t>
            </a:r>
            <a:r>
              <a:rPr lang="en-GB" sz="1000" dirty="0" smtClean="0">
                <a:latin typeface="Arial" panose="020B0604020202020204" pitchFamily="34" charset="0"/>
                <a:cs typeface="Arial" panose="020B0604020202020204" pitchFamily="34" charset="0"/>
              </a:rPr>
              <a:t>65+ is </a:t>
            </a:r>
            <a:r>
              <a:rPr lang="en-GB" sz="1000" dirty="0">
                <a:latin typeface="Arial" panose="020B0604020202020204" pitchFamily="34" charset="0"/>
                <a:cs typeface="Arial" panose="020B0604020202020204" pitchFamily="34" charset="0"/>
              </a:rPr>
              <a:t>set to increase by </a:t>
            </a:r>
            <a:r>
              <a:rPr lang="en-GB" sz="1000" dirty="0" smtClean="0">
                <a:latin typeface="Arial" panose="020B0604020202020204" pitchFamily="34" charset="0"/>
                <a:cs typeface="Arial" panose="020B0604020202020204" pitchFamily="34" charset="0"/>
              </a:rPr>
              <a:t>1,920 </a:t>
            </a:r>
            <a:r>
              <a:rPr lang="en-GB" sz="1000" dirty="0">
                <a:latin typeface="Arial" panose="020B0604020202020204" pitchFamily="34" charset="0"/>
                <a:cs typeface="Arial" panose="020B0604020202020204" pitchFamily="34" charset="0"/>
              </a:rPr>
              <a:t>by 2023 at a rate of </a:t>
            </a:r>
            <a:r>
              <a:rPr lang="en-GB" sz="1000" dirty="0" smtClean="0">
                <a:latin typeface="Arial" panose="020B0604020202020204" pitchFamily="34" charset="0"/>
                <a:cs typeface="Arial" panose="020B0604020202020204" pitchFamily="34" charset="0"/>
              </a:rPr>
              <a:t>1.9% p. a, similar to the England average.102</a:t>
            </a:r>
            <a:endParaRPr lang="en-GB" sz="800" dirty="0" smtClean="0">
              <a:latin typeface="Arial" panose="020B0604020202020204" pitchFamily="34" charset="0"/>
              <a:cs typeface="Arial" panose="020B0604020202020204" pitchFamily="34" charset="0"/>
            </a:endParaRPr>
          </a:p>
        </p:txBody>
      </p:sp>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C0000"/>
              </a:solidFill>
            </a:endParaRPr>
          </a:p>
        </p:txBody>
      </p:sp>
      <p:sp>
        <p:nvSpPr>
          <p:cNvPr id="11" name="TextBox 10"/>
          <p:cNvSpPr txBox="1"/>
          <p:nvPr/>
        </p:nvSpPr>
        <p:spPr>
          <a:xfrm>
            <a:off x="211703" y="717372"/>
            <a:ext cx="5625864" cy="307777"/>
          </a:xfrm>
          <a:prstGeom prst="rect">
            <a:avLst/>
          </a:prstGeom>
          <a:noFill/>
        </p:spPr>
        <p:txBody>
          <a:bodyPr wrap="square" rtlCol="0">
            <a:spAutoFit/>
          </a:bodyPr>
          <a:lstStyle/>
          <a:p>
            <a:pPr algn="ctr"/>
            <a:r>
              <a:rPr lang="en-GB" sz="1400" b="1" dirty="0" smtClean="0">
                <a:solidFill>
                  <a:schemeClr val="tx2">
                    <a:lumMod val="60000"/>
                    <a:lumOff val="40000"/>
                  </a:schemeClr>
                </a:solidFill>
                <a:latin typeface="Arial" panose="020B0604020202020204" pitchFamily="34" charset="0"/>
                <a:cs typeface="Arial" panose="020B0604020202020204" pitchFamily="34" charset="0"/>
              </a:rPr>
              <a:t>Winchester South</a:t>
            </a:r>
            <a:endParaRPr lang="en-GB"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2" name="TextBox 11"/>
          <p:cNvSpPr txBox="1"/>
          <p:nvPr/>
        </p:nvSpPr>
        <p:spPr>
          <a:xfrm>
            <a:off x="294540" y="3767752"/>
            <a:ext cx="5625864" cy="307777"/>
          </a:xfrm>
          <a:prstGeom prst="rect">
            <a:avLst/>
          </a:prstGeom>
          <a:noFill/>
        </p:spPr>
        <p:txBody>
          <a:bodyPr wrap="square" rtlCol="0">
            <a:spAutoFit/>
          </a:bodyPr>
          <a:lstStyle/>
          <a:p>
            <a:pPr algn="ctr"/>
            <a:r>
              <a:rPr lang="en-GB" sz="1400" b="1" dirty="0" smtClean="0">
                <a:solidFill>
                  <a:schemeClr val="accent3">
                    <a:lumMod val="75000"/>
                  </a:schemeClr>
                </a:solidFill>
                <a:latin typeface="Arial" panose="020B0604020202020204" pitchFamily="34" charset="0"/>
                <a:cs typeface="Arial" panose="020B0604020202020204" pitchFamily="34" charset="0"/>
              </a:rPr>
              <a:t>Market Town and Rural</a:t>
            </a:r>
            <a:endParaRPr lang="en-GB" b="1" dirty="0">
              <a:solidFill>
                <a:schemeClr val="accent3">
                  <a:lumMod val="75000"/>
                </a:schemeClr>
              </a:solidFill>
              <a:latin typeface="Arial" panose="020B0604020202020204" pitchFamily="34" charset="0"/>
              <a:cs typeface="Arial" panose="020B0604020202020204" pitchFamily="34" charset="0"/>
            </a:endParaRPr>
          </a:p>
        </p:txBody>
      </p:sp>
      <p:sp>
        <p:nvSpPr>
          <p:cNvPr id="8" name="Rounded Rectangle 7"/>
          <p:cNvSpPr/>
          <p:nvPr/>
        </p:nvSpPr>
        <p:spPr>
          <a:xfrm>
            <a:off x="122702" y="691530"/>
            <a:ext cx="8913794" cy="288148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439639" y="2072887"/>
            <a:ext cx="546945" cy="246221"/>
          </a:xfrm>
          <a:prstGeom prst="rect">
            <a:avLst/>
          </a:prstGeom>
          <a:noFill/>
        </p:spPr>
        <p:txBody>
          <a:bodyPr wrap="none" rtlCol="0">
            <a:spAutoFit/>
          </a:bodyPr>
          <a:lstStyle/>
          <a:p>
            <a:r>
              <a:rPr lang="en-GB" sz="1000" b="1" dirty="0" smtClean="0">
                <a:solidFill>
                  <a:schemeClr val="tx2">
                    <a:lumMod val="60000"/>
                    <a:lumOff val="40000"/>
                  </a:schemeClr>
                </a:solidFill>
              </a:rPr>
              <a:t>20,750</a:t>
            </a:r>
            <a:endParaRPr lang="en-GB" sz="1000" b="1" dirty="0">
              <a:solidFill>
                <a:schemeClr val="tx2">
                  <a:lumMod val="60000"/>
                  <a:lumOff val="40000"/>
                </a:schemeClr>
              </a:solidFill>
            </a:endParaRPr>
          </a:p>
        </p:txBody>
      </p:sp>
      <p:sp>
        <p:nvSpPr>
          <p:cNvPr id="19" name="TextBox 18"/>
          <p:cNvSpPr txBox="1"/>
          <p:nvPr/>
        </p:nvSpPr>
        <p:spPr>
          <a:xfrm>
            <a:off x="994249" y="2009196"/>
            <a:ext cx="546945" cy="246221"/>
          </a:xfrm>
          <a:prstGeom prst="rect">
            <a:avLst/>
          </a:prstGeom>
          <a:noFill/>
        </p:spPr>
        <p:txBody>
          <a:bodyPr wrap="none" rtlCol="0">
            <a:spAutoFit/>
          </a:bodyPr>
          <a:lstStyle/>
          <a:p>
            <a:r>
              <a:rPr lang="en-GB" sz="1000" b="1" dirty="0" smtClean="0">
                <a:solidFill>
                  <a:schemeClr val="tx2">
                    <a:lumMod val="60000"/>
                    <a:lumOff val="40000"/>
                  </a:schemeClr>
                </a:solidFill>
              </a:rPr>
              <a:t>21,520</a:t>
            </a:r>
            <a:endParaRPr lang="en-GB" sz="1000" b="1" dirty="0">
              <a:solidFill>
                <a:schemeClr val="tx2">
                  <a:lumMod val="60000"/>
                  <a:lumOff val="40000"/>
                </a:schemeClr>
              </a:solidFill>
            </a:endParaRPr>
          </a:p>
        </p:txBody>
      </p:sp>
      <p:sp>
        <p:nvSpPr>
          <p:cNvPr id="20" name="TextBox 19"/>
          <p:cNvSpPr txBox="1"/>
          <p:nvPr/>
        </p:nvSpPr>
        <p:spPr>
          <a:xfrm>
            <a:off x="2637531" y="1679902"/>
            <a:ext cx="546945" cy="246221"/>
          </a:xfrm>
          <a:prstGeom prst="rect">
            <a:avLst/>
          </a:prstGeom>
          <a:noFill/>
        </p:spPr>
        <p:txBody>
          <a:bodyPr wrap="none" rtlCol="0">
            <a:spAutoFit/>
          </a:bodyPr>
          <a:lstStyle/>
          <a:p>
            <a:r>
              <a:rPr lang="en-GB" sz="1000" b="1" dirty="0" smtClean="0">
                <a:solidFill>
                  <a:schemeClr val="tx2">
                    <a:lumMod val="60000"/>
                    <a:lumOff val="40000"/>
                  </a:schemeClr>
                </a:solidFill>
              </a:rPr>
              <a:t>29,910</a:t>
            </a:r>
            <a:endParaRPr lang="en-GB" sz="1000" b="1" dirty="0">
              <a:solidFill>
                <a:schemeClr val="tx2">
                  <a:lumMod val="60000"/>
                  <a:lumOff val="40000"/>
                </a:schemeClr>
              </a:solidFill>
            </a:endParaRPr>
          </a:p>
        </p:txBody>
      </p:sp>
      <p:sp>
        <p:nvSpPr>
          <p:cNvPr id="21" name="TextBox 20"/>
          <p:cNvSpPr txBox="1"/>
          <p:nvPr/>
        </p:nvSpPr>
        <p:spPr>
          <a:xfrm>
            <a:off x="346508" y="5162579"/>
            <a:ext cx="546945" cy="246221"/>
          </a:xfrm>
          <a:prstGeom prst="rect">
            <a:avLst/>
          </a:prstGeom>
          <a:noFill/>
        </p:spPr>
        <p:txBody>
          <a:bodyPr wrap="none" rtlCol="0">
            <a:spAutoFit/>
          </a:bodyPr>
          <a:lstStyle/>
          <a:p>
            <a:r>
              <a:rPr lang="en-GB" sz="1000" b="1" dirty="0" smtClean="0">
                <a:solidFill>
                  <a:schemeClr val="accent3">
                    <a:lumMod val="75000"/>
                  </a:schemeClr>
                </a:solidFill>
              </a:rPr>
              <a:t>65,260</a:t>
            </a:r>
            <a:endParaRPr lang="en-GB" sz="1000" b="1" dirty="0">
              <a:solidFill>
                <a:schemeClr val="accent3">
                  <a:lumMod val="75000"/>
                </a:schemeClr>
              </a:solidFill>
            </a:endParaRPr>
          </a:p>
        </p:txBody>
      </p:sp>
      <p:sp>
        <p:nvSpPr>
          <p:cNvPr id="22" name="TextBox 21"/>
          <p:cNvSpPr txBox="1"/>
          <p:nvPr/>
        </p:nvSpPr>
        <p:spPr>
          <a:xfrm>
            <a:off x="913673" y="5151979"/>
            <a:ext cx="546945" cy="246221"/>
          </a:xfrm>
          <a:prstGeom prst="rect">
            <a:avLst/>
          </a:prstGeom>
          <a:noFill/>
        </p:spPr>
        <p:txBody>
          <a:bodyPr wrap="none" rtlCol="0">
            <a:spAutoFit/>
          </a:bodyPr>
          <a:lstStyle/>
          <a:p>
            <a:r>
              <a:rPr lang="en-GB" sz="1000" b="1" dirty="0" smtClean="0">
                <a:solidFill>
                  <a:schemeClr val="accent3">
                    <a:lumMod val="75000"/>
                  </a:schemeClr>
                </a:solidFill>
              </a:rPr>
              <a:t>65,720</a:t>
            </a:r>
            <a:endParaRPr lang="en-GB" sz="1000" b="1" dirty="0">
              <a:solidFill>
                <a:schemeClr val="accent3">
                  <a:lumMod val="75000"/>
                </a:schemeClr>
              </a:solidFill>
            </a:endParaRPr>
          </a:p>
        </p:txBody>
      </p:sp>
      <p:sp>
        <p:nvSpPr>
          <p:cNvPr id="23" name="TextBox 22"/>
          <p:cNvSpPr txBox="1"/>
          <p:nvPr/>
        </p:nvSpPr>
        <p:spPr>
          <a:xfrm>
            <a:off x="2560527" y="4599028"/>
            <a:ext cx="546945" cy="246221"/>
          </a:xfrm>
          <a:prstGeom prst="rect">
            <a:avLst/>
          </a:prstGeom>
          <a:noFill/>
        </p:spPr>
        <p:txBody>
          <a:bodyPr wrap="none" rtlCol="0">
            <a:spAutoFit/>
          </a:bodyPr>
          <a:lstStyle/>
          <a:p>
            <a:r>
              <a:rPr lang="en-GB" sz="1000" b="1" dirty="0" smtClean="0">
                <a:solidFill>
                  <a:schemeClr val="accent3">
                    <a:lumMod val="75000"/>
                  </a:schemeClr>
                </a:solidFill>
              </a:rPr>
              <a:t>70,920</a:t>
            </a:r>
            <a:endParaRPr lang="en-GB" sz="1000" b="1" dirty="0">
              <a:solidFill>
                <a:schemeClr val="accent3">
                  <a:lumMod val="75000"/>
                </a:schemeClr>
              </a:solidFill>
            </a:endParaRPr>
          </a:p>
        </p:txBody>
      </p:sp>
      <p:sp>
        <p:nvSpPr>
          <p:cNvPr id="24" name="TextBox 23"/>
          <p:cNvSpPr txBox="1"/>
          <p:nvPr/>
        </p:nvSpPr>
        <p:spPr>
          <a:xfrm>
            <a:off x="211348" y="147687"/>
            <a:ext cx="5093061" cy="369332"/>
          </a:xfrm>
          <a:prstGeom prst="rect">
            <a:avLst/>
          </a:prstGeom>
          <a:noFill/>
        </p:spPr>
        <p:txBody>
          <a:bodyPr wrap="none" rtlCol="0">
            <a:spAutoFit/>
          </a:bodyPr>
          <a:lstStyle/>
          <a:p>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Demography – population projections</a:t>
            </a:r>
            <a:endParaRPr lang="en-GB"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ounded Rectangle 24"/>
          <p:cNvSpPr/>
          <p:nvPr/>
        </p:nvSpPr>
        <p:spPr>
          <a:xfrm>
            <a:off x="111974" y="3634600"/>
            <a:ext cx="8913794" cy="3034759"/>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211348" y="1343662"/>
            <a:ext cx="2869749" cy="246221"/>
          </a:xfrm>
          <a:prstGeom prst="rect">
            <a:avLst/>
          </a:prstGeom>
          <a:noFill/>
        </p:spPr>
        <p:txBody>
          <a:bodyPr wrap="square" rtlCol="0">
            <a:spAutoFit/>
          </a:bodyPr>
          <a:lstStyle/>
          <a:p>
            <a:pPr algn="ctr"/>
            <a:r>
              <a:rPr lang="en-GB" sz="1000" b="1" dirty="0" smtClean="0">
                <a:solidFill>
                  <a:schemeClr val="tx2">
                    <a:lumMod val="60000"/>
                    <a:lumOff val="40000"/>
                  </a:schemeClr>
                </a:solidFill>
              </a:rPr>
              <a:t>Total Population</a:t>
            </a:r>
            <a:endParaRPr lang="en-GB" sz="1000" b="1" dirty="0">
              <a:solidFill>
                <a:schemeClr val="tx2">
                  <a:lumMod val="60000"/>
                  <a:lumOff val="40000"/>
                </a:schemeClr>
              </a:solidFill>
            </a:endParaRPr>
          </a:p>
        </p:txBody>
      </p:sp>
      <p:sp>
        <p:nvSpPr>
          <p:cNvPr id="27" name="TextBox 26"/>
          <p:cNvSpPr txBox="1"/>
          <p:nvPr/>
        </p:nvSpPr>
        <p:spPr>
          <a:xfrm>
            <a:off x="2927772" y="1343662"/>
            <a:ext cx="2885784" cy="246221"/>
          </a:xfrm>
          <a:prstGeom prst="rect">
            <a:avLst/>
          </a:prstGeom>
          <a:noFill/>
        </p:spPr>
        <p:txBody>
          <a:bodyPr wrap="square" rtlCol="0">
            <a:spAutoFit/>
          </a:bodyPr>
          <a:lstStyle/>
          <a:p>
            <a:pPr algn="ctr"/>
            <a:r>
              <a:rPr lang="en-GB" sz="1000" b="1" dirty="0" smtClean="0">
                <a:solidFill>
                  <a:schemeClr val="tx2">
                    <a:lumMod val="60000"/>
                    <a:lumOff val="40000"/>
                  </a:schemeClr>
                </a:solidFill>
              </a:rPr>
              <a:t>Growth p.a. Population Sub Groups</a:t>
            </a:r>
            <a:endParaRPr lang="en-GB" sz="1000" b="1" dirty="0">
              <a:solidFill>
                <a:schemeClr val="tx2">
                  <a:lumMod val="60000"/>
                  <a:lumOff val="40000"/>
                </a:schemeClr>
              </a:solidFill>
            </a:endParaRPr>
          </a:p>
        </p:txBody>
      </p:sp>
      <p:sp>
        <p:nvSpPr>
          <p:cNvPr id="28" name="TextBox 27"/>
          <p:cNvSpPr txBox="1"/>
          <p:nvPr/>
        </p:nvSpPr>
        <p:spPr>
          <a:xfrm>
            <a:off x="182665" y="4352807"/>
            <a:ext cx="2869749" cy="246221"/>
          </a:xfrm>
          <a:prstGeom prst="rect">
            <a:avLst/>
          </a:prstGeom>
          <a:noFill/>
        </p:spPr>
        <p:txBody>
          <a:bodyPr wrap="square" rtlCol="0">
            <a:spAutoFit/>
          </a:bodyPr>
          <a:lstStyle/>
          <a:p>
            <a:pPr algn="ctr"/>
            <a:r>
              <a:rPr lang="en-GB" sz="1000" b="1" dirty="0" smtClean="0">
                <a:solidFill>
                  <a:schemeClr val="accent3">
                    <a:lumMod val="75000"/>
                  </a:schemeClr>
                </a:solidFill>
              </a:rPr>
              <a:t>Total Population</a:t>
            </a:r>
            <a:endParaRPr lang="en-GB" sz="1000" b="1" dirty="0">
              <a:solidFill>
                <a:schemeClr val="accent3">
                  <a:lumMod val="75000"/>
                </a:schemeClr>
              </a:solidFill>
            </a:endParaRPr>
          </a:p>
        </p:txBody>
      </p:sp>
      <p:sp>
        <p:nvSpPr>
          <p:cNvPr id="29" name="TextBox 28"/>
          <p:cNvSpPr txBox="1"/>
          <p:nvPr/>
        </p:nvSpPr>
        <p:spPr>
          <a:xfrm>
            <a:off x="3184476" y="4352807"/>
            <a:ext cx="2885784" cy="246221"/>
          </a:xfrm>
          <a:prstGeom prst="rect">
            <a:avLst/>
          </a:prstGeom>
          <a:noFill/>
        </p:spPr>
        <p:txBody>
          <a:bodyPr wrap="square" rtlCol="0">
            <a:spAutoFit/>
          </a:bodyPr>
          <a:lstStyle/>
          <a:p>
            <a:pPr algn="ctr"/>
            <a:r>
              <a:rPr lang="en-GB" sz="1000" b="1" dirty="0" smtClean="0">
                <a:solidFill>
                  <a:schemeClr val="accent3">
                    <a:lumMod val="75000"/>
                  </a:schemeClr>
                </a:solidFill>
              </a:rPr>
              <a:t>Growth p.a. Population Sub Groups</a:t>
            </a:r>
            <a:endParaRPr lang="en-GB" sz="1000" b="1" dirty="0">
              <a:solidFill>
                <a:schemeClr val="accent3">
                  <a:lumMod val="75000"/>
                </a:schemeClr>
              </a:solidFill>
            </a:endParaRPr>
          </a:p>
        </p:txBody>
      </p:sp>
      <p:sp>
        <p:nvSpPr>
          <p:cNvPr id="30" name="TextBox 29"/>
          <p:cNvSpPr txBox="1"/>
          <p:nvPr/>
        </p:nvSpPr>
        <p:spPr>
          <a:xfrm>
            <a:off x="121825" y="6642556"/>
            <a:ext cx="3105396" cy="215444"/>
          </a:xfrm>
          <a:prstGeom prst="rect">
            <a:avLst/>
          </a:prstGeom>
          <a:noFill/>
        </p:spPr>
        <p:txBody>
          <a:bodyPr wrap="square" rtlCol="0">
            <a:spAutoFit/>
          </a:bodyPr>
          <a:lstStyle/>
          <a:p>
            <a:r>
              <a:rPr lang="en-GB" sz="800" dirty="0" smtClean="0">
                <a:solidFill>
                  <a:srgbClr val="C00000"/>
                </a:solidFill>
                <a:latin typeface="Arial" panose="020B0604020202020204" pitchFamily="34" charset="0"/>
                <a:cs typeface="Arial" panose="020B0604020202020204" pitchFamily="34" charset="0"/>
              </a:rPr>
              <a:t>Source: ONS 2015, HCC 2016 </a:t>
            </a:r>
            <a:endParaRPr lang="en-GB" sz="600" dirty="0" smtClean="0">
              <a:latin typeface="Arial" panose="020B0604020202020204" pitchFamily="34" charset="0"/>
              <a:cs typeface="Arial" panose="020B0604020202020204" pitchFamily="34" charset="0"/>
            </a:endParaRPr>
          </a:p>
        </p:txBody>
      </p:sp>
      <p:sp>
        <p:nvSpPr>
          <p:cNvPr id="33" name="TextBox 32"/>
          <p:cNvSpPr txBox="1"/>
          <p:nvPr/>
        </p:nvSpPr>
        <p:spPr>
          <a:xfrm>
            <a:off x="8612696" y="147687"/>
            <a:ext cx="332142"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5</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40503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61088"/>
            <a:ext cx="3763066"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929" y="2165239"/>
            <a:ext cx="2105643" cy="19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5101076"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Labour Market - resident employment</a:t>
            </a:r>
          </a:p>
        </p:txBody>
      </p:sp>
      <p:sp>
        <p:nvSpPr>
          <p:cNvPr id="32" name="TextBox 31"/>
          <p:cNvSpPr txBox="1"/>
          <p:nvPr/>
        </p:nvSpPr>
        <p:spPr>
          <a:xfrm>
            <a:off x="867776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6</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2016 the number of residents in employment in the Winchester District was 57,500 (76.5%), and approximately 9% of the Hampshire County Council total. By Winchester sub-area, the Market Town &amp; Rural sub-area accounts for just over two thirds of all resident workers (39,200). This followed much smaller resident populations in the Winchester Town (13,900) and Winchester South (4,400) sub-areas.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All three sub-area employment rates are above the national average. Winchester Town has the highest of all the comparison areas at 80.9%, and while marginally above the county average is over 5.9 percentage points above the Market Town &amp; Rural employment rate (75%). The South Winchester rate sits in the middle and marginally above the district average.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higher employment rate in Winchester Town reflects employment opportunities within the sub-area, and also good road and rail connections to other employment centres.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Comparable data against 2010 levels is not available at the sub-area, but nonetheless district employment rates have improved since 2010, although at a much slower pace in Winchester (+1.5 percentage points) when compared to the county and national average, although from a relatively high baseline..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Winchester Town sub-area employment rate would place it in the 25% highest local authority district/unitary rates in the UK. The Winchester South sub-area is above the median, while the Market Town &amp; Rural sub-area sit just below the median value. Southampton (71.4%) is the only authority in the Hampshire Economic Area with an employment rate in the lowest 25% nationally.</a:t>
            </a: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
        <p:nvSpPr>
          <p:cNvPr id="2" name="TextBox 1"/>
          <p:cNvSpPr txBox="1"/>
          <p:nvPr/>
        </p:nvSpPr>
        <p:spPr>
          <a:xfrm>
            <a:off x="1156330" y="1949795"/>
            <a:ext cx="1830949" cy="430887"/>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2016 Employment Rate </a:t>
            </a:r>
          </a:p>
          <a:p>
            <a:pPr algn="ctr"/>
            <a:r>
              <a:rPr lang="en-GB" sz="1000" dirty="0">
                <a:latin typeface="Arial" panose="020B0604020202020204" pitchFamily="34" charset="0"/>
                <a:cs typeface="Arial" panose="020B0604020202020204" pitchFamily="34" charset="0"/>
              </a:rPr>
              <a:t>(% 16-64yrs)</a:t>
            </a:r>
          </a:p>
        </p:txBody>
      </p:sp>
      <p:sp>
        <p:nvSpPr>
          <p:cNvPr id="13" name="TextBox 12"/>
          <p:cNvSpPr txBox="1"/>
          <p:nvPr/>
        </p:nvSpPr>
        <p:spPr>
          <a:xfrm>
            <a:off x="4108627" y="1949795"/>
            <a:ext cx="1756596"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Change on 2010</a:t>
            </a:r>
          </a:p>
          <a:p>
            <a:pPr algn="ctr"/>
            <a:r>
              <a:rPr lang="en-GB" sz="12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(percentage points)</a:t>
            </a:r>
          </a:p>
        </p:txBody>
      </p:sp>
      <p:sp>
        <p:nvSpPr>
          <p:cNvPr id="28" name="TextBox 27"/>
          <p:cNvSpPr txBox="1"/>
          <p:nvPr/>
        </p:nvSpPr>
        <p:spPr>
          <a:xfrm>
            <a:off x="102040" y="4343018"/>
            <a:ext cx="4868192"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2016 Employment Rate Distribution (Local Authority Districts/Unitary)</a:t>
            </a:r>
            <a:endParaRPr lang="en-GB" sz="1000" dirty="0">
              <a:latin typeface="Arial" panose="020B0604020202020204" pitchFamily="34" charset="0"/>
              <a:cs typeface="Arial" panose="020B0604020202020204" pitchFamily="34" charset="0"/>
            </a:endParaRPr>
          </a:p>
        </p:txBody>
      </p:sp>
      <p:grpSp>
        <p:nvGrpSpPr>
          <p:cNvPr id="47" name="Group 46"/>
          <p:cNvGrpSpPr/>
          <p:nvPr/>
        </p:nvGrpSpPr>
        <p:grpSpPr>
          <a:xfrm>
            <a:off x="303401" y="4768449"/>
            <a:ext cx="5492735" cy="1612879"/>
            <a:chOff x="303401" y="3779032"/>
            <a:chExt cx="5492735" cy="1612879"/>
          </a:xfrm>
        </p:grpSpPr>
        <p:grpSp>
          <p:nvGrpSpPr>
            <p:cNvPr id="30" name="Group 29"/>
            <p:cNvGrpSpPr/>
            <p:nvPr/>
          </p:nvGrpSpPr>
          <p:grpSpPr>
            <a:xfrm>
              <a:off x="303401" y="3779032"/>
              <a:ext cx="5492735" cy="1612879"/>
              <a:chOff x="303401" y="3779032"/>
              <a:chExt cx="5492735" cy="1612879"/>
            </a:xfrm>
          </p:grpSpPr>
          <p:grpSp>
            <p:nvGrpSpPr>
              <p:cNvPr id="9" name="Group 8"/>
              <p:cNvGrpSpPr/>
              <p:nvPr/>
            </p:nvGrpSpPr>
            <p:grpSpPr>
              <a:xfrm>
                <a:off x="303401" y="3779032"/>
                <a:ext cx="5492735" cy="586072"/>
                <a:chOff x="303401" y="3621011"/>
                <a:chExt cx="5492735" cy="586072"/>
              </a:xfrm>
            </p:grpSpPr>
            <p:cxnSp>
              <p:nvCxnSpPr>
                <p:cNvPr id="4" name="Straight Connector 3"/>
                <p:cNvCxnSpPr/>
                <p:nvPr/>
              </p:nvCxnSpPr>
              <p:spPr>
                <a:xfrm>
                  <a:off x="809040" y="4037806"/>
                  <a:ext cx="432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66280" y="3938719"/>
                  <a:ext cx="0" cy="2160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89040" y="3965806"/>
                  <a:ext cx="0" cy="144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9540" y="3965806"/>
                  <a:ext cx="0" cy="144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76056" y="3846665"/>
                  <a:ext cx="720080"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Highest 89.6%</a:t>
                  </a:r>
                </a:p>
              </p:txBody>
            </p:sp>
            <p:sp>
              <p:nvSpPr>
                <p:cNvPr id="23" name="TextBox 22"/>
                <p:cNvSpPr txBox="1"/>
                <p:nvPr/>
              </p:nvSpPr>
              <p:spPr>
                <a:xfrm>
                  <a:off x="303401" y="3868529"/>
                  <a:ext cx="545341" cy="338554"/>
                </a:xfrm>
                <a:prstGeom prst="rect">
                  <a:avLst/>
                </a:prstGeom>
                <a:noFill/>
              </p:spPr>
              <p:txBody>
                <a:bodyPr wrap="square" rtlCol="0">
                  <a:spAutoFit/>
                </a:bodyPr>
                <a:lstStyle/>
                <a:p>
                  <a:pPr algn="r"/>
                  <a:r>
                    <a:rPr lang="en-GB" sz="800" dirty="0">
                      <a:latin typeface="Arial" panose="020B0604020202020204" pitchFamily="34" charset="0"/>
                      <a:cs typeface="Arial" panose="020B0604020202020204" pitchFamily="34" charset="0"/>
                    </a:rPr>
                    <a:t>Lowest61.3%</a:t>
                  </a:r>
                </a:p>
              </p:txBody>
            </p:sp>
            <p:sp>
              <p:nvSpPr>
                <p:cNvPr id="24" name="TextBox 23"/>
                <p:cNvSpPr txBox="1"/>
                <p:nvPr/>
              </p:nvSpPr>
              <p:spPr>
                <a:xfrm>
                  <a:off x="1519197" y="3627252"/>
                  <a:ext cx="720080"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1</a:t>
                  </a:r>
                  <a:r>
                    <a:rPr lang="en-GB" sz="800" baseline="30000" dirty="0">
                      <a:latin typeface="Arial" panose="020B0604020202020204" pitchFamily="34" charset="0"/>
                      <a:cs typeface="Arial" panose="020B0604020202020204" pitchFamily="34" charset="0"/>
                    </a:rPr>
                    <a:t>st</a:t>
                  </a:r>
                  <a:r>
                    <a:rPr lang="en-GB" sz="800" dirty="0">
                      <a:latin typeface="Arial" panose="020B0604020202020204" pitchFamily="34" charset="0"/>
                      <a:cs typeface="Arial" panose="020B0604020202020204" pitchFamily="34" charset="0"/>
                    </a:rPr>
                    <a:t> Quartile 71.9%</a:t>
                  </a:r>
                </a:p>
              </p:txBody>
            </p:sp>
            <p:sp>
              <p:nvSpPr>
                <p:cNvPr id="25" name="TextBox 24"/>
                <p:cNvSpPr txBox="1"/>
                <p:nvPr/>
              </p:nvSpPr>
              <p:spPr>
                <a:xfrm>
                  <a:off x="2606240" y="3621011"/>
                  <a:ext cx="720080"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Median 75.5%</a:t>
                  </a:r>
                </a:p>
              </p:txBody>
            </p:sp>
            <p:sp>
              <p:nvSpPr>
                <p:cNvPr id="27" name="TextBox 26"/>
                <p:cNvSpPr txBox="1"/>
                <p:nvPr/>
              </p:nvSpPr>
              <p:spPr>
                <a:xfrm>
                  <a:off x="3679500" y="3627252"/>
                  <a:ext cx="720080"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3</a:t>
                  </a:r>
                  <a:r>
                    <a:rPr lang="en-GB" sz="800" baseline="30000" dirty="0">
                      <a:latin typeface="Arial" panose="020B0604020202020204" pitchFamily="34" charset="0"/>
                      <a:cs typeface="Arial" panose="020B0604020202020204" pitchFamily="34" charset="0"/>
                    </a:rPr>
                    <a:t>rd</a:t>
                  </a:r>
                  <a:r>
                    <a:rPr lang="en-GB" sz="800" dirty="0">
                      <a:latin typeface="Arial" panose="020B0604020202020204" pitchFamily="34" charset="0"/>
                      <a:cs typeface="Arial" panose="020B0604020202020204" pitchFamily="34" charset="0"/>
                    </a:rPr>
                    <a:t> Quartile 79.1%</a:t>
                  </a:r>
                </a:p>
              </p:txBody>
            </p:sp>
          </p:grpSp>
          <p:sp>
            <p:nvSpPr>
              <p:cNvPr id="14" name="TextBox 13"/>
              <p:cNvSpPr txBox="1"/>
              <p:nvPr/>
            </p:nvSpPr>
            <p:spPr>
              <a:xfrm>
                <a:off x="2255962" y="4397391"/>
                <a:ext cx="327334"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UK</a:t>
                </a:r>
              </a:p>
            </p:txBody>
          </p:sp>
          <p:sp>
            <p:nvSpPr>
              <p:cNvPr id="38" name="TextBox 37"/>
              <p:cNvSpPr txBox="1"/>
              <p:nvPr/>
            </p:nvSpPr>
            <p:spPr>
              <a:xfrm>
                <a:off x="2470440" y="4591692"/>
                <a:ext cx="808235"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Market Town </a:t>
                </a:r>
              </a:p>
              <a:p>
                <a:pPr algn="ctr"/>
                <a:r>
                  <a:rPr lang="en-GB" sz="800" dirty="0">
                    <a:latin typeface="Arial" panose="020B0604020202020204" pitchFamily="34" charset="0"/>
                    <a:cs typeface="Arial" panose="020B0604020202020204" pitchFamily="34" charset="0"/>
                  </a:rPr>
                  <a:t>&amp; Rural </a:t>
                </a:r>
              </a:p>
            </p:txBody>
          </p:sp>
          <p:sp>
            <p:nvSpPr>
              <p:cNvPr id="39" name="TextBox 38"/>
              <p:cNvSpPr txBox="1"/>
              <p:nvPr/>
            </p:nvSpPr>
            <p:spPr>
              <a:xfrm>
                <a:off x="3224698" y="4579632"/>
                <a:ext cx="699230"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Winchester</a:t>
                </a:r>
              </a:p>
              <a:p>
                <a:pPr algn="ctr"/>
                <a:r>
                  <a:rPr lang="en-GB" sz="800" dirty="0">
                    <a:latin typeface="Arial" panose="020B0604020202020204" pitchFamily="34" charset="0"/>
                    <a:cs typeface="Arial" panose="020B0604020202020204" pitchFamily="34" charset="0"/>
                  </a:rPr>
                  <a:t>District</a:t>
                </a:r>
              </a:p>
            </p:txBody>
          </p:sp>
          <p:sp>
            <p:nvSpPr>
              <p:cNvPr id="40" name="TextBox 39"/>
              <p:cNvSpPr txBox="1"/>
              <p:nvPr/>
            </p:nvSpPr>
            <p:spPr>
              <a:xfrm>
                <a:off x="2929059" y="5025831"/>
                <a:ext cx="699229"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Winchester</a:t>
                </a:r>
              </a:p>
              <a:p>
                <a:pPr algn="ctr"/>
                <a:r>
                  <a:rPr lang="en-GB" sz="800" dirty="0">
                    <a:latin typeface="Arial" panose="020B0604020202020204" pitchFamily="34" charset="0"/>
                    <a:cs typeface="Arial" panose="020B0604020202020204" pitchFamily="34" charset="0"/>
                  </a:rPr>
                  <a:t>South</a:t>
                </a:r>
              </a:p>
            </p:txBody>
          </p:sp>
          <p:sp>
            <p:nvSpPr>
              <p:cNvPr id="41" name="TextBox 40"/>
              <p:cNvSpPr txBox="1"/>
              <p:nvPr/>
            </p:nvSpPr>
            <p:spPr>
              <a:xfrm>
                <a:off x="3710988" y="4814388"/>
                <a:ext cx="857927"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Hampshire CC</a:t>
                </a:r>
              </a:p>
            </p:txBody>
          </p:sp>
          <p:grpSp>
            <p:nvGrpSpPr>
              <p:cNvPr id="29" name="Group 28"/>
              <p:cNvGrpSpPr/>
              <p:nvPr/>
            </p:nvGrpSpPr>
            <p:grpSpPr>
              <a:xfrm>
                <a:off x="2411760" y="4195826"/>
                <a:ext cx="2304256" cy="853301"/>
                <a:chOff x="2411760" y="4195826"/>
                <a:chExt cx="2304256" cy="853301"/>
              </a:xfrm>
            </p:grpSpPr>
            <p:cxnSp>
              <p:nvCxnSpPr>
                <p:cNvPr id="11" name="Straight Connector 10"/>
                <p:cNvCxnSpPr/>
                <p:nvPr/>
              </p:nvCxnSpPr>
              <p:spPr>
                <a:xfrm>
                  <a:off x="2874557" y="4195827"/>
                  <a:ext cx="0" cy="3600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11760" y="4204741"/>
                  <a:ext cx="0" cy="1800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75856" y="4204740"/>
                  <a:ext cx="0" cy="8280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563888" y="4195826"/>
                  <a:ext cx="0" cy="38530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139952" y="4204741"/>
                  <a:ext cx="0" cy="6120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11960" y="4204741"/>
                  <a:ext cx="0" cy="38530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11960" y="4581127"/>
                  <a:ext cx="504056"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16016" y="4581127"/>
                  <a:ext cx="0" cy="4680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4366840" y="5053357"/>
                <a:ext cx="723275"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Winchester</a:t>
                </a:r>
              </a:p>
              <a:p>
                <a:pPr algn="ctr"/>
                <a:r>
                  <a:rPr lang="en-GB" sz="800" dirty="0">
                    <a:latin typeface="Arial" panose="020B0604020202020204" pitchFamily="34" charset="0"/>
                    <a:cs typeface="Arial" panose="020B0604020202020204" pitchFamily="34" charset="0"/>
                  </a:rPr>
                  <a:t>Town</a:t>
                </a:r>
              </a:p>
            </p:txBody>
          </p:sp>
        </p:grpSp>
        <p:sp>
          <p:nvSpPr>
            <p:cNvPr id="31" name="Oval 30"/>
            <p:cNvSpPr>
              <a:spLocks noChangeAspect="1"/>
            </p:cNvSpPr>
            <p:nvPr/>
          </p:nvSpPr>
          <p:spPr>
            <a:xfrm>
              <a:off x="2339752" y="4149080"/>
              <a:ext cx="108000" cy="1080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p:cNvSpPr>
              <a:spLocks noChangeAspect="1"/>
            </p:cNvSpPr>
            <p:nvPr/>
          </p:nvSpPr>
          <p:spPr>
            <a:xfrm>
              <a:off x="2820557" y="4149080"/>
              <a:ext cx="108000" cy="1080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p:cNvSpPr>
              <a:spLocks noChangeAspect="1"/>
            </p:cNvSpPr>
            <p:nvPr/>
          </p:nvSpPr>
          <p:spPr>
            <a:xfrm>
              <a:off x="3224698" y="4149080"/>
              <a:ext cx="108000" cy="1080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a:spLocks noChangeAspect="1"/>
            </p:cNvSpPr>
            <p:nvPr/>
          </p:nvSpPr>
          <p:spPr>
            <a:xfrm>
              <a:off x="3509888" y="4149080"/>
              <a:ext cx="108000" cy="1080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p:cNvSpPr>
              <a:spLocks noChangeAspect="1"/>
            </p:cNvSpPr>
            <p:nvPr/>
          </p:nvSpPr>
          <p:spPr>
            <a:xfrm>
              <a:off x="4085951" y="4141826"/>
              <a:ext cx="108000" cy="1080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a:spLocks noChangeAspect="1"/>
            </p:cNvSpPr>
            <p:nvPr/>
          </p:nvSpPr>
          <p:spPr>
            <a:xfrm>
              <a:off x="4157960" y="4141826"/>
              <a:ext cx="108000" cy="10800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5" name="Group 44"/>
          <p:cNvGrpSpPr/>
          <p:nvPr/>
        </p:nvGrpSpPr>
        <p:grpSpPr>
          <a:xfrm>
            <a:off x="160865" y="737105"/>
            <a:ext cx="5807089" cy="1001397"/>
            <a:chOff x="147988" y="5445224"/>
            <a:chExt cx="5807089" cy="1001397"/>
          </a:xfrm>
        </p:grpSpPr>
        <p:sp>
          <p:nvSpPr>
            <p:cNvPr id="56" name="TextBox 55"/>
            <p:cNvSpPr txBox="1"/>
            <p:nvPr/>
          </p:nvSpPr>
          <p:spPr>
            <a:xfrm>
              <a:off x="147988" y="5445224"/>
              <a:ext cx="322876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Number of Residents in Employment in 2016</a:t>
              </a:r>
              <a:endParaRPr lang="en-GB" sz="1000" dirty="0">
                <a:latin typeface="Arial" panose="020B0604020202020204" pitchFamily="34" charset="0"/>
                <a:cs typeface="Arial" panose="020B0604020202020204" pitchFamily="34" charset="0"/>
              </a:endParaRPr>
            </a:p>
          </p:txBody>
        </p:sp>
        <p:sp>
          <p:nvSpPr>
            <p:cNvPr id="57" name="TextBox 56"/>
            <p:cNvSpPr txBox="1"/>
            <p:nvPr/>
          </p:nvSpPr>
          <p:spPr>
            <a:xfrm>
              <a:off x="419709" y="6103649"/>
              <a:ext cx="699229"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Winchester</a:t>
              </a:r>
            </a:p>
            <a:p>
              <a:pPr algn="ctr"/>
              <a:r>
                <a:rPr lang="en-GB" sz="800" dirty="0">
                  <a:latin typeface="Arial" panose="020B0604020202020204" pitchFamily="34" charset="0"/>
                  <a:cs typeface="Arial" panose="020B0604020202020204" pitchFamily="34" charset="0"/>
                </a:rPr>
                <a:t>South </a:t>
              </a:r>
            </a:p>
          </p:txBody>
        </p:sp>
        <p:sp>
          <p:nvSpPr>
            <p:cNvPr id="58" name="TextBox 57"/>
            <p:cNvSpPr txBox="1"/>
            <p:nvPr/>
          </p:nvSpPr>
          <p:spPr>
            <a:xfrm>
              <a:off x="2342283" y="6108067"/>
              <a:ext cx="814646"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Market Town </a:t>
              </a:r>
            </a:p>
            <a:p>
              <a:pPr algn="ctr"/>
              <a:r>
                <a:rPr lang="en-GB" sz="800" dirty="0">
                  <a:latin typeface="Arial" panose="020B0604020202020204" pitchFamily="34" charset="0"/>
                  <a:cs typeface="Arial" panose="020B0604020202020204" pitchFamily="34" charset="0"/>
                </a:rPr>
                <a:t>&amp; Rural</a:t>
              </a:r>
            </a:p>
          </p:txBody>
        </p:sp>
        <p:sp>
          <p:nvSpPr>
            <p:cNvPr id="59" name="TextBox 58"/>
            <p:cNvSpPr txBox="1"/>
            <p:nvPr/>
          </p:nvSpPr>
          <p:spPr>
            <a:xfrm>
              <a:off x="1431686" y="6102378"/>
              <a:ext cx="723275"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Winchester</a:t>
              </a:r>
            </a:p>
            <a:p>
              <a:pPr algn="ctr"/>
              <a:r>
                <a:rPr lang="en-GB" sz="800" dirty="0">
                  <a:latin typeface="Arial" panose="020B0604020202020204" pitchFamily="34" charset="0"/>
                  <a:cs typeface="Arial" panose="020B0604020202020204" pitchFamily="34" charset="0"/>
                </a:rPr>
                <a:t>Town </a:t>
              </a:r>
            </a:p>
          </p:txBody>
        </p:sp>
        <p:sp>
          <p:nvSpPr>
            <p:cNvPr id="60" name="TextBox 59"/>
            <p:cNvSpPr txBox="1"/>
            <p:nvPr/>
          </p:nvSpPr>
          <p:spPr>
            <a:xfrm>
              <a:off x="4067944" y="6097271"/>
              <a:ext cx="857927"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Hampshire CC</a:t>
              </a:r>
            </a:p>
          </p:txBody>
        </p:sp>
        <p:sp>
          <p:nvSpPr>
            <p:cNvPr id="61" name="TextBox 60"/>
            <p:cNvSpPr txBox="1"/>
            <p:nvPr/>
          </p:nvSpPr>
          <p:spPr>
            <a:xfrm>
              <a:off x="5272429" y="6103649"/>
              <a:ext cx="327334"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UK</a:t>
              </a:r>
            </a:p>
          </p:txBody>
        </p:sp>
        <p:sp>
          <p:nvSpPr>
            <p:cNvPr id="62" name="TextBox 61"/>
            <p:cNvSpPr txBox="1"/>
            <p:nvPr/>
          </p:nvSpPr>
          <p:spPr>
            <a:xfrm>
              <a:off x="3275856" y="6108067"/>
              <a:ext cx="699230" cy="338554"/>
            </a:xfrm>
            <a:prstGeom prst="rect">
              <a:avLst/>
            </a:prstGeom>
            <a:noFill/>
          </p:spPr>
          <p:txBody>
            <a:bodyPr wrap="none" rtlCol="0">
              <a:spAutoFit/>
            </a:bodyPr>
            <a:lstStyle/>
            <a:p>
              <a:pPr algn="ctr"/>
              <a:r>
                <a:rPr lang="en-GB" sz="800" dirty="0">
                  <a:latin typeface="Arial" panose="020B0604020202020204" pitchFamily="34" charset="0"/>
                  <a:cs typeface="Arial" panose="020B0604020202020204" pitchFamily="34" charset="0"/>
                </a:rPr>
                <a:t>Winchester</a:t>
              </a:r>
            </a:p>
            <a:p>
              <a:pPr algn="ctr"/>
              <a:r>
                <a:rPr lang="en-GB" sz="800" dirty="0">
                  <a:latin typeface="Arial" panose="020B0604020202020204" pitchFamily="34" charset="0"/>
                  <a:cs typeface="Arial" panose="020B0604020202020204" pitchFamily="34" charset="0"/>
                </a:rPr>
                <a:t>District</a:t>
              </a:r>
            </a:p>
          </p:txBody>
        </p:sp>
        <p:sp>
          <p:nvSpPr>
            <p:cNvPr id="44" name="TextBox 43"/>
            <p:cNvSpPr txBox="1"/>
            <p:nvPr/>
          </p:nvSpPr>
          <p:spPr>
            <a:xfrm>
              <a:off x="447887" y="5815432"/>
              <a:ext cx="567784"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4,400</a:t>
              </a:r>
            </a:p>
          </p:txBody>
        </p:sp>
        <p:sp>
          <p:nvSpPr>
            <p:cNvPr id="66" name="TextBox 65"/>
            <p:cNvSpPr txBox="1"/>
            <p:nvPr/>
          </p:nvSpPr>
          <p:spPr>
            <a:xfrm>
              <a:off x="1462779" y="5815428"/>
              <a:ext cx="652743"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13,900</a:t>
              </a:r>
            </a:p>
          </p:txBody>
        </p:sp>
        <p:sp>
          <p:nvSpPr>
            <p:cNvPr id="67" name="TextBox 66"/>
            <p:cNvSpPr txBox="1"/>
            <p:nvPr/>
          </p:nvSpPr>
          <p:spPr>
            <a:xfrm>
              <a:off x="2447752" y="5811085"/>
              <a:ext cx="652743"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39,200</a:t>
              </a:r>
            </a:p>
          </p:txBody>
        </p:sp>
        <p:sp>
          <p:nvSpPr>
            <p:cNvPr id="68" name="TextBox 67"/>
            <p:cNvSpPr txBox="1"/>
            <p:nvPr/>
          </p:nvSpPr>
          <p:spPr>
            <a:xfrm>
              <a:off x="3329124" y="5815431"/>
              <a:ext cx="652743"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57,500</a:t>
              </a:r>
            </a:p>
          </p:txBody>
        </p:sp>
        <p:sp>
          <p:nvSpPr>
            <p:cNvPr id="69" name="TextBox 68"/>
            <p:cNvSpPr txBox="1"/>
            <p:nvPr/>
          </p:nvSpPr>
          <p:spPr>
            <a:xfrm>
              <a:off x="4095750" y="5815430"/>
              <a:ext cx="73770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659,800</a:t>
              </a:r>
            </a:p>
          </p:txBody>
        </p:sp>
        <p:sp>
          <p:nvSpPr>
            <p:cNvPr id="70" name="TextBox 69"/>
            <p:cNvSpPr txBox="1"/>
            <p:nvPr/>
          </p:nvSpPr>
          <p:spPr>
            <a:xfrm>
              <a:off x="4932040" y="5815429"/>
              <a:ext cx="1023037"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30.30 </a:t>
              </a:r>
              <a:r>
                <a:rPr lang="en-GB" sz="1000" b="1" dirty="0">
                  <a:solidFill>
                    <a:schemeClr val="accent3">
                      <a:lumMod val="50000"/>
                    </a:schemeClr>
                  </a:solidFill>
                  <a:latin typeface="Arial" panose="020B0604020202020204" pitchFamily="34" charset="0"/>
                  <a:cs typeface="Arial" panose="020B0604020202020204" pitchFamily="34" charset="0"/>
                </a:rPr>
                <a:t>million</a:t>
              </a:r>
            </a:p>
          </p:txBody>
        </p:sp>
      </p:grpSp>
    </p:spTree>
    <p:extLst>
      <p:ext uri="{BB962C8B-B14F-4D97-AF65-F5344CB8AC3E}">
        <p14:creationId xmlns:p14="http://schemas.microsoft.com/office/powerpoint/2010/main" val="1444282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0728"/>
            <a:ext cx="3637631"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081" y="3717272"/>
            <a:ext cx="1985047"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638" y="1196752"/>
            <a:ext cx="2169984" cy="185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093335"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Labour Market - resident economic exclusion</a:t>
            </a:r>
          </a:p>
        </p:txBody>
      </p:sp>
      <p:sp>
        <p:nvSpPr>
          <p:cNvPr id="32" name="TextBox 31"/>
          <p:cNvSpPr txBox="1"/>
          <p:nvPr/>
        </p:nvSpPr>
        <p:spPr>
          <a:xfrm>
            <a:off x="867776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7</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economic inactivity rates in Winchester District  (20.7%) are lower than the national average (22.3%), but are above the county average (17.1%).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There is a large variation in economic inactivity across the sub-areas, ranging from 15.6% in Winchester Town to 22.1% and 22.5% in the market Town &amp; Rural and South Winchester sub-areas respectively.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At the district and higher geographies there are also differences in the reasons given for economic inactivity.  Winchester district has a higher proportion of economically inactive residents who are students or looking after children/family compared to Hampshire and UK, and in contrast proportionately fewer long term sick. Reasons at the sub-area are not available.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With a 1.6 percentage point increase between 2010 and 2016,  economic inactivity in Winchester District is proportionately higher now. This is in stark contrast to both Hampshire and the UK where economic inactivity is lower than in 2010.This could be due to the growth in student numbers or more people looking after families/household.</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Although a narrower measure of unemployment, the unemployed benefit claimant count shows very low levels of unemployment across all three sub-areas, although unsurprisingly it is highest in the urban Winchester Town sub-area where three wards have unemployment rates of 1.0% to 1.1% (St Barnabas, St Bartholomew and St John and All Saints). The steady low rates of unemployment in Winchester mean changes are smaller over time. </a:t>
            </a: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
        <p:nvSpPr>
          <p:cNvPr id="13" name="TextBox 12"/>
          <p:cNvSpPr txBox="1"/>
          <p:nvPr/>
        </p:nvSpPr>
        <p:spPr>
          <a:xfrm>
            <a:off x="719130" y="702030"/>
            <a:ext cx="2335897" cy="430887"/>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2016 Economic Inactivity Rate </a:t>
            </a:r>
          </a:p>
          <a:p>
            <a:pPr algn="ctr"/>
            <a:r>
              <a:rPr lang="en-GB" sz="1000" dirty="0">
                <a:latin typeface="Arial" panose="020B0604020202020204" pitchFamily="34" charset="0"/>
                <a:cs typeface="Arial" panose="020B0604020202020204" pitchFamily="34" charset="0"/>
              </a:rPr>
              <a:t>(% 16-64yrs)</a:t>
            </a:r>
          </a:p>
        </p:txBody>
      </p:sp>
      <p:sp>
        <p:nvSpPr>
          <p:cNvPr id="14" name="TextBox 13"/>
          <p:cNvSpPr txBox="1"/>
          <p:nvPr/>
        </p:nvSpPr>
        <p:spPr>
          <a:xfrm>
            <a:off x="3923897" y="702030"/>
            <a:ext cx="1756596"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Change on 2010</a:t>
            </a:r>
          </a:p>
          <a:p>
            <a:pPr algn="ctr"/>
            <a:r>
              <a:rPr lang="en-GB" sz="12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(percentage points)</a:t>
            </a:r>
          </a:p>
        </p:txBody>
      </p:sp>
      <p:sp>
        <p:nvSpPr>
          <p:cNvPr id="18" name="TextBox 17"/>
          <p:cNvSpPr txBox="1"/>
          <p:nvPr/>
        </p:nvSpPr>
        <p:spPr>
          <a:xfrm>
            <a:off x="886644" y="3255367"/>
            <a:ext cx="2000869" cy="430887"/>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May 2017 Claimant Count </a:t>
            </a:r>
          </a:p>
          <a:p>
            <a:pPr algn="ctr"/>
            <a:r>
              <a:rPr lang="en-GB" sz="1000" dirty="0">
                <a:latin typeface="Arial" panose="020B0604020202020204" pitchFamily="34" charset="0"/>
                <a:cs typeface="Arial" panose="020B0604020202020204" pitchFamily="34" charset="0"/>
              </a:rPr>
              <a:t>(% 16-64yrs)</a:t>
            </a:r>
          </a:p>
        </p:txBody>
      </p:sp>
      <p:sp>
        <p:nvSpPr>
          <p:cNvPr id="19" name="TextBox 18"/>
          <p:cNvSpPr txBox="1"/>
          <p:nvPr/>
        </p:nvSpPr>
        <p:spPr>
          <a:xfrm>
            <a:off x="3923897" y="3255367"/>
            <a:ext cx="1756596"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Change on May 2010</a:t>
            </a:r>
          </a:p>
          <a:p>
            <a:pPr algn="ctr"/>
            <a:r>
              <a:rPr lang="en-GB" sz="12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(percentage points)</a:t>
            </a:r>
          </a:p>
        </p:txBody>
      </p:sp>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062" y="4005064"/>
            <a:ext cx="3484850"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320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712368"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Labour Market - commuter flows and rural to urban flows</a:t>
            </a:r>
          </a:p>
        </p:txBody>
      </p:sp>
      <p:sp>
        <p:nvSpPr>
          <p:cNvPr id="32" name="TextBox 31"/>
          <p:cNvSpPr txBox="1"/>
          <p:nvPr/>
        </p:nvSpPr>
        <p:spPr>
          <a:xfrm>
            <a:off x="867776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8</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5632311"/>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Winchester district gains more workers through in-commuting than it loses to other areas via out-commuters, to give a net worker population of over 18,000. This differs to Hampshire which is a net exporter of over 30,000 workers; mostly to Berkshire, Surrey and London.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Eastleigh and Southampton are both the primary destination for Winchester out-commuters and also the point of origin for in-commuters. Easy access to the M3 via the M27 and good rail links facilitates this two way movement, albeit skewed inward to Winchester. This is different to Hampshire’s mostly outward and north facing flows.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large movements mean that Winchester is not a travel-to-work area where 75%</a:t>
            </a:r>
            <a:r>
              <a:rPr lang="en-GB" sz="1000" baseline="30000" dirty="0">
                <a:latin typeface="Arial" panose="020B0604020202020204" pitchFamily="34" charset="0"/>
                <a:cs typeface="Arial" panose="020B0604020202020204" pitchFamily="34" charset="0"/>
              </a:rPr>
              <a:t>1</a:t>
            </a:r>
            <a:r>
              <a:rPr lang="en-GB" sz="1000" dirty="0">
                <a:latin typeface="Arial" panose="020B0604020202020204" pitchFamily="34" charset="0"/>
                <a:cs typeface="Arial" panose="020B0604020202020204" pitchFamily="34" charset="0"/>
              </a:rPr>
              <a:t> of residents both live and work in the area as a ratio of the resident and workplace populations. The larger in-commuter flows gives a workplace self-containment of 45% and  relatively smaller out-commuter flows a resident self-containment of 59%.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Urban Winchester is effectively the Winchester Town sub-area, and the rural area (including market towns and villages) the other two sub-areas combined.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Although both the rural resident and workplace populations are larger than their urban counterpart, the latter has a much larger net worker population. However, this does mean that urban Winchester is more dependent on external labour pool to meet local demand. Furthermore, as only 21% of the rural population commutes to urban Winchester and 24% from urban to rural Winchester also mean that external flows are key to supplying labour.</a:t>
            </a:r>
          </a:p>
        </p:txBody>
      </p:sp>
      <p:sp>
        <p:nvSpPr>
          <p:cNvPr id="100" name="TextBox 99"/>
          <p:cNvSpPr txBox="1"/>
          <p:nvPr/>
        </p:nvSpPr>
        <p:spPr>
          <a:xfrm>
            <a:off x="122703" y="6479307"/>
            <a:ext cx="7833674" cy="369332"/>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2011 Census. </a:t>
            </a:r>
            <a:r>
              <a:rPr lang="en-GB" sz="800" dirty="0">
                <a:latin typeface="Arial" panose="020B0604020202020204" pitchFamily="34" charset="0"/>
                <a:cs typeface="Arial" panose="020B0604020202020204" pitchFamily="34" charset="0"/>
              </a:rPr>
              <a:t>*The sum of the sub-areas and rural/urban will differ to the district due to changes made by ONS disclosure procedures that randomly alters small area data. </a:t>
            </a:r>
            <a:r>
              <a:rPr lang="en-GB" sz="800" baseline="30000" dirty="0">
                <a:latin typeface="Arial" panose="020B0604020202020204" pitchFamily="34" charset="0"/>
                <a:cs typeface="Arial" panose="020B0604020202020204" pitchFamily="34" charset="0"/>
              </a:rPr>
              <a:t>1</a:t>
            </a:r>
            <a:r>
              <a:rPr lang="en-GB" sz="800" dirty="0">
                <a:latin typeface="Arial" panose="020B0604020202020204" pitchFamily="34" charset="0"/>
                <a:cs typeface="Arial" panose="020B0604020202020204" pitchFamily="34" charset="0"/>
              </a:rPr>
              <a:t> Can be lowered to 67% for larger urban areas.</a:t>
            </a:r>
          </a:p>
        </p:txBody>
      </p:sp>
      <p:sp>
        <p:nvSpPr>
          <p:cNvPr id="2" name="TextBox 1"/>
          <p:cNvSpPr txBox="1"/>
          <p:nvPr/>
        </p:nvSpPr>
        <p:spPr>
          <a:xfrm>
            <a:off x="1475656" y="3707159"/>
            <a:ext cx="1224136" cy="615553"/>
          </a:xfrm>
          <a:prstGeom prst="rect">
            <a:avLst/>
          </a:prstGeom>
          <a:noFill/>
        </p:spPr>
        <p:txBody>
          <a:bodyPr wrap="square" rtlCol="0">
            <a:spAutoFit/>
          </a:bodyPr>
          <a:lstStyle/>
          <a:p>
            <a:pPr algn="ctr"/>
            <a:r>
              <a:rPr lang="en-GB" sz="1400" b="1" dirty="0">
                <a:solidFill>
                  <a:schemeClr val="accent6">
                    <a:lumMod val="75000"/>
                  </a:schemeClr>
                </a:solidFill>
                <a:latin typeface="Arial" panose="020B0604020202020204" pitchFamily="34" charset="0"/>
                <a:cs typeface="Arial" panose="020B0604020202020204" pitchFamily="34" charset="0"/>
              </a:rPr>
              <a:t>15,703**</a:t>
            </a:r>
          </a:p>
          <a:p>
            <a:pPr algn="ctr"/>
            <a:r>
              <a:rPr lang="en-GB" sz="1000" dirty="0">
                <a:latin typeface="Arial" panose="020B0604020202020204" pitchFamily="34" charset="0"/>
                <a:cs typeface="Arial" panose="020B0604020202020204" pitchFamily="34" charset="0"/>
              </a:rPr>
              <a:t>Urban Resident Population</a:t>
            </a:r>
          </a:p>
        </p:txBody>
      </p:sp>
      <p:sp>
        <p:nvSpPr>
          <p:cNvPr id="63" name="TextBox 62"/>
          <p:cNvSpPr txBox="1"/>
          <p:nvPr/>
        </p:nvSpPr>
        <p:spPr>
          <a:xfrm>
            <a:off x="1403590" y="5539298"/>
            <a:ext cx="1224136" cy="615553"/>
          </a:xfrm>
          <a:prstGeom prst="rect">
            <a:avLst/>
          </a:prstGeom>
          <a:noFill/>
        </p:spPr>
        <p:txBody>
          <a:bodyPr wrap="square" rtlCol="0">
            <a:spAutoFit/>
          </a:bodyPr>
          <a:lstStyle/>
          <a:p>
            <a:pPr algn="ctr"/>
            <a:r>
              <a:rPr lang="en-GB" sz="1400" b="1" dirty="0">
                <a:solidFill>
                  <a:schemeClr val="accent3">
                    <a:lumMod val="50000"/>
                  </a:schemeClr>
                </a:solidFill>
                <a:latin typeface="Arial" panose="020B0604020202020204" pitchFamily="34" charset="0"/>
                <a:cs typeface="Arial" panose="020B0604020202020204" pitchFamily="34" charset="0"/>
              </a:rPr>
              <a:t>42,047</a:t>
            </a:r>
          </a:p>
          <a:p>
            <a:pPr algn="ctr"/>
            <a:r>
              <a:rPr lang="en-GB" sz="1000" dirty="0">
                <a:latin typeface="Arial" panose="020B0604020202020204" pitchFamily="34" charset="0"/>
                <a:cs typeface="Arial" panose="020B0604020202020204" pitchFamily="34" charset="0"/>
              </a:rPr>
              <a:t>Rural Resident Population</a:t>
            </a:r>
          </a:p>
        </p:txBody>
      </p:sp>
      <p:sp>
        <p:nvSpPr>
          <p:cNvPr id="71" name="TextBox 70"/>
          <p:cNvSpPr txBox="1"/>
          <p:nvPr/>
        </p:nvSpPr>
        <p:spPr>
          <a:xfrm>
            <a:off x="128750" y="6171641"/>
            <a:ext cx="5899125"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**excludes Badger’s Farm/Oliver’s Battery, Harestock and Littleton that for business and employment terms are classified as not urban.</a:t>
            </a:r>
          </a:p>
        </p:txBody>
      </p:sp>
      <p:sp>
        <p:nvSpPr>
          <p:cNvPr id="19" name="TextBox 18"/>
          <p:cNvSpPr txBox="1"/>
          <p:nvPr/>
        </p:nvSpPr>
        <p:spPr>
          <a:xfrm>
            <a:off x="1383057" y="1916712"/>
            <a:ext cx="1224136" cy="615553"/>
          </a:xfrm>
          <a:prstGeom prst="rect">
            <a:avLst/>
          </a:prstGeom>
          <a:noFill/>
        </p:spPr>
        <p:txBody>
          <a:bodyPr wrap="square" rtlCol="0">
            <a:spAutoFit/>
          </a:bodyPr>
          <a:lstStyle/>
          <a:p>
            <a:pPr algn="ctr"/>
            <a:r>
              <a:rPr lang="en-GB" sz="1400" b="1" dirty="0">
                <a:solidFill>
                  <a:schemeClr val="accent2">
                    <a:lumMod val="75000"/>
                  </a:schemeClr>
                </a:solidFill>
                <a:latin typeface="Arial" panose="020B0604020202020204" pitchFamily="34" charset="0"/>
                <a:cs typeface="Arial" panose="020B0604020202020204" pitchFamily="34" charset="0"/>
              </a:rPr>
              <a:t>57,793*</a:t>
            </a:r>
          </a:p>
          <a:p>
            <a:pPr algn="ctr"/>
            <a:r>
              <a:rPr lang="en-GB" sz="1000" dirty="0">
                <a:latin typeface="Arial" panose="020B0604020202020204" pitchFamily="34" charset="0"/>
                <a:cs typeface="Arial" panose="020B0604020202020204" pitchFamily="34" charset="0"/>
              </a:rPr>
              <a:t>Resident Worker  Population</a:t>
            </a:r>
          </a:p>
        </p:txBody>
      </p:sp>
      <p:sp>
        <p:nvSpPr>
          <p:cNvPr id="20" name="TextBox 19"/>
          <p:cNvSpPr txBox="1"/>
          <p:nvPr/>
        </p:nvSpPr>
        <p:spPr>
          <a:xfrm>
            <a:off x="2913325" y="1916712"/>
            <a:ext cx="1372369" cy="615553"/>
          </a:xfrm>
          <a:prstGeom prst="rect">
            <a:avLst/>
          </a:prstGeom>
          <a:noFill/>
        </p:spPr>
        <p:txBody>
          <a:bodyPr wrap="square" rtlCol="0">
            <a:spAutoFit/>
          </a:bodyPr>
          <a:lstStyle/>
          <a:p>
            <a:pPr algn="ctr"/>
            <a:r>
              <a:rPr lang="en-GB" sz="1400" b="1" dirty="0">
                <a:solidFill>
                  <a:schemeClr val="accent2">
                    <a:lumMod val="75000"/>
                  </a:schemeClr>
                </a:solidFill>
                <a:latin typeface="Arial" panose="020B0604020202020204" pitchFamily="34" charset="0"/>
                <a:cs typeface="Arial" panose="020B0604020202020204" pitchFamily="34" charset="0"/>
              </a:rPr>
              <a:t>76,154*</a:t>
            </a:r>
          </a:p>
          <a:p>
            <a:pPr algn="ctr"/>
            <a:r>
              <a:rPr lang="en-GB" sz="1000" dirty="0">
                <a:latin typeface="Arial" panose="020B0604020202020204" pitchFamily="34" charset="0"/>
                <a:cs typeface="Arial" panose="020B0604020202020204" pitchFamily="34" charset="0"/>
              </a:rPr>
              <a:t>Workplace Worker population</a:t>
            </a:r>
          </a:p>
        </p:txBody>
      </p:sp>
      <p:sp>
        <p:nvSpPr>
          <p:cNvPr id="22" name="TextBox 21"/>
          <p:cNvSpPr txBox="1"/>
          <p:nvPr/>
        </p:nvSpPr>
        <p:spPr>
          <a:xfrm>
            <a:off x="4384480" y="1301159"/>
            <a:ext cx="1372369" cy="615553"/>
          </a:xfrm>
          <a:prstGeom prst="rect">
            <a:avLst/>
          </a:prstGeom>
          <a:noFill/>
        </p:spPr>
        <p:txBody>
          <a:bodyPr wrap="square" rtlCol="0">
            <a:spAutoFit/>
          </a:bodyPr>
          <a:lstStyle/>
          <a:p>
            <a:pPr algn="ctr"/>
            <a:r>
              <a:rPr lang="en-GB" sz="1400" b="1" dirty="0">
                <a:solidFill>
                  <a:schemeClr val="accent2">
                    <a:lumMod val="75000"/>
                  </a:schemeClr>
                </a:solidFill>
                <a:latin typeface="Arial" panose="020B0604020202020204" pitchFamily="34" charset="0"/>
                <a:cs typeface="Arial" panose="020B0604020202020204" pitchFamily="34" charset="0"/>
              </a:rPr>
              <a:t>18,362*</a:t>
            </a:r>
          </a:p>
          <a:p>
            <a:pPr algn="ctr"/>
            <a:r>
              <a:rPr lang="en-GB" sz="1000" dirty="0">
                <a:latin typeface="Arial" panose="020B0604020202020204" pitchFamily="34" charset="0"/>
                <a:cs typeface="Arial" panose="020B0604020202020204" pitchFamily="34" charset="0"/>
              </a:rPr>
              <a:t>Net Worker population</a:t>
            </a:r>
          </a:p>
        </p:txBody>
      </p:sp>
      <p:sp>
        <p:nvSpPr>
          <p:cNvPr id="23" name="TextBox 22"/>
          <p:cNvSpPr txBox="1"/>
          <p:nvPr/>
        </p:nvSpPr>
        <p:spPr>
          <a:xfrm>
            <a:off x="2911599" y="3707159"/>
            <a:ext cx="1372369" cy="615553"/>
          </a:xfrm>
          <a:prstGeom prst="rect">
            <a:avLst/>
          </a:prstGeom>
          <a:noFill/>
        </p:spPr>
        <p:txBody>
          <a:bodyPr wrap="square" rtlCol="0">
            <a:spAutoFit/>
          </a:bodyPr>
          <a:lstStyle/>
          <a:p>
            <a:pPr algn="ctr"/>
            <a:r>
              <a:rPr lang="en-GB" sz="1400" b="1" dirty="0">
                <a:solidFill>
                  <a:schemeClr val="accent6">
                    <a:lumMod val="75000"/>
                  </a:schemeClr>
                </a:solidFill>
                <a:latin typeface="Arial" panose="020B0604020202020204" pitchFamily="34" charset="0"/>
                <a:cs typeface="Arial" panose="020B0604020202020204" pitchFamily="34" charset="0"/>
              </a:rPr>
              <a:t>28,705</a:t>
            </a:r>
          </a:p>
          <a:p>
            <a:pPr algn="ctr"/>
            <a:r>
              <a:rPr lang="en-GB" sz="1000" dirty="0">
                <a:latin typeface="Arial" panose="020B0604020202020204" pitchFamily="34" charset="0"/>
                <a:cs typeface="Arial" panose="020B0604020202020204" pitchFamily="34" charset="0"/>
              </a:rPr>
              <a:t>Urban Workplace Worker population</a:t>
            </a:r>
          </a:p>
        </p:txBody>
      </p:sp>
      <p:sp>
        <p:nvSpPr>
          <p:cNvPr id="24" name="TextBox 23"/>
          <p:cNvSpPr txBox="1"/>
          <p:nvPr/>
        </p:nvSpPr>
        <p:spPr>
          <a:xfrm>
            <a:off x="2913325" y="5532853"/>
            <a:ext cx="1372369" cy="615553"/>
          </a:xfrm>
          <a:prstGeom prst="rect">
            <a:avLst/>
          </a:prstGeom>
          <a:noFill/>
        </p:spPr>
        <p:txBody>
          <a:bodyPr wrap="square" rtlCol="0">
            <a:spAutoFit/>
          </a:bodyPr>
          <a:lstStyle/>
          <a:p>
            <a:pPr algn="ctr"/>
            <a:r>
              <a:rPr lang="en-GB" sz="1400" b="1" dirty="0">
                <a:solidFill>
                  <a:schemeClr val="accent3">
                    <a:lumMod val="50000"/>
                  </a:schemeClr>
                </a:solidFill>
                <a:latin typeface="Arial" panose="020B0604020202020204" pitchFamily="34" charset="0"/>
                <a:cs typeface="Arial" panose="020B0604020202020204" pitchFamily="34" charset="0"/>
              </a:rPr>
              <a:t>47,375</a:t>
            </a:r>
          </a:p>
          <a:p>
            <a:pPr algn="ctr"/>
            <a:r>
              <a:rPr lang="en-GB" sz="1000" dirty="0">
                <a:latin typeface="Arial" panose="020B0604020202020204" pitchFamily="34" charset="0"/>
                <a:cs typeface="Arial" panose="020B0604020202020204" pitchFamily="34" charset="0"/>
              </a:rPr>
              <a:t>Rural Workplace Worker population</a:t>
            </a:r>
          </a:p>
        </p:txBody>
      </p:sp>
      <p:sp>
        <p:nvSpPr>
          <p:cNvPr id="25" name="TextBox 24"/>
          <p:cNvSpPr txBox="1"/>
          <p:nvPr/>
        </p:nvSpPr>
        <p:spPr>
          <a:xfrm>
            <a:off x="4423767" y="3060992"/>
            <a:ext cx="1372369" cy="615553"/>
          </a:xfrm>
          <a:prstGeom prst="rect">
            <a:avLst/>
          </a:prstGeom>
          <a:noFill/>
        </p:spPr>
        <p:txBody>
          <a:bodyPr wrap="square" rtlCol="0">
            <a:spAutoFit/>
          </a:bodyPr>
          <a:lstStyle/>
          <a:p>
            <a:pPr algn="ctr"/>
            <a:r>
              <a:rPr lang="en-GB" sz="1400" b="1" dirty="0">
                <a:solidFill>
                  <a:schemeClr val="accent6">
                    <a:lumMod val="75000"/>
                  </a:schemeClr>
                </a:solidFill>
                <a:latin typeface="Arial" panose="020B0604020202020204" pitchFamily="34" charset="0"/>
                <a:cs typeface="Arial" panose="020B0604020202020204" pitchFamily="34" charset="0"/>
              </a:rPr>
              <a:t>13,002</a:t>
            </a:r>
          </a:p>
          <a:p>
            <a:pPr algn="ctr"/>
            <a:r>
              <a:rPr lang="en-GB" sz="1000" dirty="0">
                <a:latin typeface="Arial" panose="020B0604020202020204" pitchFamily="34" charset="0"/>
                <a:cs typeface="Arial" panose="020B0604020202020204" pitchFamily="34" charset="0"/>
              </a:rPr>
              <a:t>Urban Net Worker population</a:t>
            </a:r>
          </a:p>
        </p:txBody>
      </p:sp>
      <p:sp>
        <p:nvSpPr>
          <p:cNvPr id="26" name="TextBox 25"/>
          <p:cNvSpPr txBox="1"/>
          <p:nvPr/>
        </p:nvSpPr>
        <p:spPr>
          <a:xfrm>
            <a:off x="4384481" y="4916128"/>
            <a:ext cx="1372369" cy="615553"/>
          </a:xfrm>
          <a:prstGeom prst="rect">
            <a:avLst/>
          </a:prstGeom>
          <a:noFill/>
        </p:spPr>
        <p:txBody>
          <a:bodyPr wrap="square" rtlCol="0">
            <a:spAutoFit/>
          </a:bodyPr>
          <a:lstStyle/>
          <a:p>
            <a:pPr algn="ctr"/>
            <a:r>
              <a:rPr lang="en-GB" sz="1400" b="1" dirty="0">
                <a:solidFill>
                  <a:schemeClr val="accent3">
                    <a:lumMod val="50000"/>
                  </a:schemeClr>
                </a:solidFill>
                <a:latin typeface="Arial" panose="020B0604020202020204" pitchFamily="34" charset="0"/>
                <a:cs typeface="Arial" panose="020B0604020202020204" pitchFamily="34" charset="0"/>
              </a:rPr>
              <a:t>5,328</a:t>
            </a:r>
          </a:p>
          <a:p>
            <a:pPr algn="ctr"/>
            <a:r>
              <a:rPr lang="en-GB" sz="1000" dirty="0">
                <a:latin typeface="Arial" panose="020B0604020202020204" pitchFamily="34" charset="0"/>
                <a:cs typeface="Arial" panose="020B0604020202020204" pitchFamily="34" charset="0"/>
              </a:rPr>
              <a:t>Rural Net Worker population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7714" y="1016712"/>
            <a:ext cx="608379"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2697" y="2802773"/>
            <a:ext cx="60603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1469" y="4632853"/>
            <a:ext cx="608377"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2702" y="695335"/>
            <a:ext cx="1465466" cy="276999"/>
          </a:xfrm>
          <a:prstGeom prst="rect">
            <a:avLst/>
          </a:prstGeom>
          <a:noFill/>
        </p:spPr>
        <p:txBody>
          <a:bodyPr wrap="none" rtlCol="0">
            <a:spAutoFit/>
          </a:bodyPr>
          <a:lstStyle/>
          <a:p>
            <a:r>
              <a:rPr lang="en-GB" sz="1200" dirty="0">
                <a:solidFill>
                  <a:schemeClr val="accent2">
                    <a:lumMod val="75000"/>
                  </a:schemeClr>
                </a:solidFill>
                <a:latin typeface="Arial" panose="020B0604020202020204" pitchFamily="34" charset="0"/>
                <a:cs typeface="Arial" panose="020B0604020202020204" pitchFamily="34" charset="0"/>
              </a:rPr>
              <a:t>Winchester District</a:t>
            </a:r>
          </a:p>
        </p:txBody>
      </p:sp>
      <p:sp>
        <p:nvSpPr>
          <p:cNvPr id="38" name="TextBox 37"/>
          <p:cNvSpPr txBox="1"/>
          <p:nvPr/>
        </p:nvSpPr>
        <p:spPr>
          <a:xfrm>
            <a:off x="179512" y="2532265"/>
            <a:ext cx="1412566" cy="276999"/>
          </a:xfrm>
          <a:prstGeom prst="rect">
            <a:avLst/>
          </a:prstGeom>
          <a:noFill/>
        </p:spPr>
        <p:txBody>
          <a:bodyPr wrap="none" rtlCol="0">
            <a:spAutoFit/>
          </a:bodyPr>
          <a:lstStyle/>
          <a:p>
            <a:r>
              <a:rPr lang="en-GB" sz="1200" dirty="0">
                <a:solidFill>
                  <a:schemeClr val="accent6">
                    <a:lumMod val="75000"/>
                  </a:schemeClr>
                </a:solidFill>
                <a:latin typeface="Arial" panose="020B0604020202020204" pitchFamily="34" charset="0"/>
                <a:cs typeface="Arial" panose="020B0604020202020204" pitchFamily="34" charset="0"/>
              </a:rPr>
              <a:t>Urban Winchester</a:t>
            </a:r>
          </a:p>
        </p:txBody>
      </p:sp>
      <p:sp>
        <p:nvSpPr>
          <p:cNvPr id="39" name="TextBox 38"/>
          <p:cNvSpPr txBox="1"/>
          <p:nvPr/>
        </p:nvSpPr>
        <p:spPr>
          <a:xfrm>
            <a:off x="179512" y="4304129"/>
            <a:ext cx="1361270" cy="276999"/>
          </a:xfrm>
          <a:prstGeom prst="rect">
            <a:avLst/>
          </a:prstGeom>
          <a:noFill/>
        </p:spPr>
        <p:txBody>
          <a:bodyPr wrap="none" rtlCol="0">
            <a:spAutoFit/>
          </a:bodyPr>
          <a:lstStyle/>
          <a:p>
            <a:r>
              <a:rPr lang="en-GB" sz="1200" dirty="0">
                <a:solidFill>
                  <a:schemeClr val="accent3">
                    <a:lumMod val="75000"/>
                  </a:schemeClr>
                </a:solidFill>
                <a:latin typeface="Arial" panose="020B0604020202020204" pitchFamily="34" charset="0"/>
                <a:cs typeface="Arial" panose="020B0604020202020204" pitchFamily="34" charset="0"/>
              </a:rPr>
              <a:t>Rural Winchester</a:t>
            </a:r>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4110" y="1016712"/>
            <a:ext cx="61079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6970" y="2807159"/>
            <a:ext cx="61079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6970" y="4639298"/>
            <a:ext cx="61079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alf Frame 8"/>
          <p:cNvSpPr>
            <a:spLocks noChangeAspect="1"/>
          </p:cNvSpPr>
          <p:nvPr/>
        </p:nvSpPr>
        <p:spPr>
          <a:xfrm rot="-2700000">
            <a:off x="2692074" y="1425855"/>
            <a:ext cx="324000" cy="324000"/>
          </a:xfrm>
          <a:prstGeom prst="halfFrame">
            <a:avLst>
              <a:gd name="adj1" fmla="val 9987"/>
              <a:gd name="adj2" fmla="val 998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0" name="Half Frame 49"/>
          <p:cNvSpPr>
            <a:spLocks noChangeAspect="1"/>
          </p:cNvSpPr>
          <p:nvPr/>
        </p:nvSpPr>
        <p:spPr>
          <a:xfrm rot="-2700000">
            <a:off x="2684024" y="3184075"/>
            <a:ext cx="324000" cy="324000"/>
          </a:xfrm>
          <a:prstGeom prst="halfFrame">
            <a:avLst>
              <a:gd name="adj1" fmla="val 9987"/>
              <a:gd name="adj2" fmla="val 998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2" name="Half Frame 51"/>
          <p:cNvSpPr>
            <a:spLocks noChangeAspect="1"/>
          </p:cNvSpPr>
          <p:nvPr/>
        </p:nvSpPr>
        <p:spPr>
          <a:xfrm rot="-2700000">
            <a:off x="2684024" y="5008271"/>
            <a:ext cx="324000" cy="324000"/>
          </a:xfrm>
          <a:prstGeom prst="halfFrame">
            <a:avLst>
              <a:gd name="adj1" fmla="val 9987"/>
              <a:gd name="adj2" fmla="val 998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 name="Equal 9"/>
          <p:cNvSpPr/>
          <p:nvPr/>
        </p:nvSpPr>
        <p:spPr>
          <a:xfrm>
            <a:off x="3954775" y="1412732"/>
            <a:ext cx="499849" cy="350246"/>
          </a:xfrm>
          <a:prstGeom prst="mathEqual">
            <a:avLst>
              <a:gd name="adj1" fmla="val 12269"/>
              <a:gd name="adj2" fmla="val 21071"/>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3" name="Equal 52"/>
          <p:cNvSpPr/>
          <p:nvPr/>
        </p:nvSpPr>
        <p:spPr>
          <a:xfrm>
            <a:off x="3954775" y="3170952"/>
            <a:ext cx="499849" cy="350246"/>
          </a:xfrm>
          <a:prstGeom prst="mathEqual">
            <a:avLst>
              <a:gd name="adj1" fmla="val 12269"/>
              <a:gd name="adj2" fmla="val 2107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Equal 53"/>
          <p:cNvSpPr/>
          <p:nvPr/>
        </p:nvSpPr>
        <p:spPr>
          <a:xfrm>
            <a:off x="3954775" y="4995148"/>
            <a:ext cx="499849" cy="350246"/>
          </a:xfrm>
          <a:prstGeom prst="mathEqual">
            <a:avLst>
              <a:gd name="adj1" fmla="val 12269"/>
              <a:gd name="adj2" fmla="val 21071"/>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5987" t="10138" r="3680" b="10009"/>
          <a:stretch/>
        </p:blipFill>
        <p:spPr>
          <a:xfrm>
            <a:off x="358616" y="2827441"/>
            <a:ext cx="720460" cy="900000"/>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5987" t="10083" r="5054" b="10253"/>
          <a:stretch/>
        </p:blipFill>
        <p:spPr>
          <a:xfrm>
            <a:off x="312937" y="1016712"/>
            <a:ext cx="711188" cy="900000"/>
          </a:xfrm>
          <a:prstGeom prst="rect">
            <a:avLst/>
          </a:prstGeom>
        </p:spPr>
      </p:pic>
      <p:pic>
        <p:nvPicPr>
          <p:cNvPr id="16" name="Picture 15"/>
          <p:cNvPicPr>
            <a:picLocks noChangeAspect="1"/>
          </p:cNvPicPr>
          <p:nvPr/>
        </p:nvPicPr>
        <p:blipFill rotWithShape="1">
          <a:blip r:embed="rId12" cstate="print">
            <a:extLst>
              <a:ext uri="{28A0092B-C50C-407E-A947-70E740481C1C}">
                <a14:useLocalDpi xmlns:a14="http://schemas.microsoft.com/office/drawing/2010/main" val="0"/>
              </a:ext>
            </a:extLst>
          </a:blip>
          <a:srcRect l="5987" t="10139" r="4662" b="10253"/>
          <a:stretch/>
        </p:blipFill>
        <p:spPr>
          <a:xfrm>
            <a:off x="380201" y="4639298"/>
            <a:ext cx="714824" cy="900000"/>
          </a:xfrm>
          <a:prstGeom prst="rect">
            <a:avLst/>
          </a:prstGeom>
        </p:spPr>
      </p:pic>
    </p:spTree>
    <p:extLst>
      <p:ext uri="{BB962C8B-B14F-4D97-AF65-F5344CB8AC3E}">
        <p14:creationId xmlns:p14="http://schemas.microsoft.com/office/powerpoint/2010/main" val="777404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101624"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Labour Market - commuter flows (Winchester Town)</a:t>
            </a:r>
          </a:p>
        </p:txBody>
      </p:sp>
      <p:sp>
        <p:nvSpPr>
          <p:cNvPr id="48" name="TextBox 47"/>
          <p:cNvSpPr txBox="1"/>
          <p:nvPr/>
        </p:nvSpPr>
        <p:spPr>
          <a:xfrm>
            <a:off x="6048823" y="717933"/>
            <a:ext cx="3014667" cy="5509200"/>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As the primary district employment centre, the Winchester Town sub-area has a strong pull factor for labour, with a net inflow of around 13,000 workers. This reflects significant private and especially public sector workplaces.</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Winchester Town has a resident worker population of 15,700, of which just under 7,000 out-commute. The largest out-flow is to the Market Town &amp; Rural sub-area, although a proportion of this will be from adjacent residential areas outside the sub-area definition. While there are northward flows to Basingstoke &amp; Deane and to London, the flows are mostly southwards. Within the local area the main method of travel is by foot. The main method of travel outside the sub-area is by car.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Winchester Town sub-area has a workplace based population of over 28,700, of which close to 20,000 are in-commuters. The largest in-flow is from the Market Town &amp; Rural sub-area, although a proportion of this will be from adjacent residential areas. Eastleigh, Southampton and Test Valley are also significant places of origin. The main method of travel is by car (M27/M3), although there is a sizeable proportion that travel from Eastleigh and Southampton by train.</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terms of self-containment the resident ratio is  0.57 as there are more sub-area resident workers relative to out-commuters. The workplace ratio of 0.31 reflects far more in-commuters to the sub-area workforce than locals i.e. close to two thirds are in-commuters.</a:t>
            </a:r>
          </a:p>
        </p:txBody>
      </p:sp>
      <p:sp>
        <p:nvSpPr>
          <p:cNvPr id="32" name="TextBox 31"/>
          <p:cNvSpPr txBox="1"/>
          <p:nvPr/>
        </p:nvSpPr>
        <p:spPr>
          <a:xfrm>
            <a:off x="8677766" y="147687"/>
            <a:ext cx="3321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9</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120" t="27916" r="15456" b="28472"/>
          <a:stretch/>
        </p:blipFill>
        <p:spPr>
          <a:xfrm>
            <a:off x="3434340" y="4193808"/>
            <a:ext cx="1396091" cy="1188000"/>
          </a:xfrm>
          <a:prstGeom prst="rect">
            <a:avLst/>
          </a:prstGeom>
          <a:ln cap="rnd">
            <a:noFill/>
          </a:ln>
        </p:spPr>
      </p:pic>
      <p:sp>
        <p:nvSpPr>
          <p:cNvPr id="7" name="Freeform 6"/>
          <p:cNvSpPr/>
          <p:nvPr/>
        </p:nvSpPr>
        <p:spPr>
          <a:xfrm>
            <a:off x="4436649" y="4472547"/>
            <a:ext cx="407350" cy="200055"/>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4986"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857929" y="5312623"/>
            <a:ext cx="1011387" cy="461665"/>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Market Town &amp; Rural </a:t>
            </a:r>
          </a:p>
          <a:p>
            <a:pPr algn="ctr"/>
            <a:r>
              <a:rPr lang="en-GB" sz="800" dirty="0">
                <a:latin typeface="Arial" panose="020B0604020202020204" pitchFamily="34" charset="0"/>
                <a:cs typeface="Arial" panose="020B0604020202020204" pitchFamily="34" charset="0"/>
              </a:rPr>
              <a:t>(5,000)</a:t>
            </a:r>
          </a:p>
        </p:txBody>
      </p:sp>
      <p:sp>
        <p:nvSpPr>
          <p:cNvPr id="14" name="Freeform 13"/>
          <p:cNvSpPr/>
          <p:nvPr/>
        </p:nvSpPr>
        <p:spPr>
          <a:xfrm>
            <a:off x="4230198" y="5041161"/>
            <a:ext cx="45719" cy="542925"/>
          </a:xfrm>
          <a:custGeom>
            <a:avLst/>
            <a:gdLst>
              <a:gd name="connsiteX0" fmla="*/ 0 w 57150"/>
              <a:gd name="connsiteY0" fmla="*/ 0 h 942975"/>
              <a:gd name="connsiteX1" fmla="*/ 57150 w 57150"/>
              <a:gd name="connsiteY1" fmla="*/ 942975 h 942975"/>
            </a:gdLst>
            <a:ahLst/>
            <a:cxnLst>
              <a:cxn ang="0">
                <a:pos x="connsiteX0" y="connsiteY0"/>
              </a:cxn>
              <a:cxn ang="0">
                <a:pos x="connsiteX1" y="connsiteY1"/>
              </a:cxn>
            </a:cxnLst>
            <a:rect l="l" t="t" r="r" b="b"/>
            <a:pathLst>
              <a:path w="57150" h="942975">
                <a:moveTo>
                  <a:pt x="0" y="0"/>
                </a:moveTo>
                <a:lnTo>
                  <a:pt x="57150" y="942975"/>
                </a:lnTo>
              </a:path>
            </a:pathLst>
          </a:custGeom>
          <a:noFill/>
          <a:ln w="105791"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Freeform 14"/>
          <p:cNvSpPr/>
          <p:nvPr/>
        </p:nvSpPr>
        <p:spPr>
          <a:xfrm>
            <a:off x="3951093" y="5012586"/>
            <a:ext cx="145755" cy="976783"/>
          </a:xfrm>
          <a:custGeom>
            <a:avLst/>
            <a:gdLst>
              <a:gd name="connsiteX0" fmla="*/ 191193 w 191193"/>
              <a:gd name="connsiteY0" fmla="*/ 0 h 1143000"/>
              <a:gd name="connsiteX1" fmla="*/ 29268 w 191193"/>
              <a:gd name="connsiteY1" fmla="*/ 923925 h 1143000"/>
              <a:gd name="connsiteX2" fmla="*/ 693 w 191193"/>
              <a:gd name="connsiteY2" fmla="*/ 1143000 h 1143000"/>
            </a:gdLst>
            <a:ahLst/>
            <a:cxnLst>
              <a:cxn ang="0">
                <a:pos x="connsiteX0" y="connsiteY0"/>
              </a:cxn>
              <a:cxn ang="0">
                <a:pos x="connsiteX1" y="connsiteY1"/>
              </a:cxn>
              <a:cxn ang="0">
                <a:pos x="connsiteX2" y="connsiteY2"/>
              </a:cxn>
            </a:cxnLst>
            <a:rect l="l" t="t" r="r" b="b"/>
            <a:pathLst>
              <a:path w="191193" h="1143000">
                <a:moveTo>
                  <a:pt x="191193" y="0"/>
                </a:moveTo>
                <a:cubicBezTo>
                  <a:pt x="126105" y="366712"/>
                  <a:pt x="61018" y="733425"/>
                  <a:pt x="29268" y="923925"/>
                </a:cubicBezTo>
                <a:cubicBezTo>
                  <a:pt x="-2482" y="1114425"/>
                  <a:pt x="-895" y="1128712"/>
                  <a:pt x="693" y="1143000"/>
                </a:cubicBezTo>
              </a:path>
            </a:pathLst>
          </a:custGeom>
          <a:noFill/>
          <a:ln w="56007"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16"/>
          <p:cNvSpPr/>
          <p:nvPr/>
        </p:nvSpPr>
        <p:spPr>
          <a:xfrm>
            <a:off x="4218747" y="3902917"/>
            <a:ext cx="268009" cy="665971"/>
          </a:xfrm>
          <a:custGeom>
            <a:avLst/>
            <a:gdLst>
              <a:gd name="connsiteX0" fmla="*/ 0 w 333375"/>
              <a:gd name="connsiteY0" fmla="*/ 752475 h 752475"/>
              <a:gd name="connsiteX1" fmla="*/ 85725 w 333375"/>
              <a:gd name="connsiteY1" fmla="*/ 361950 h 752475"/>
              <a:gd name="connsiteX2" fmla="*/ 333375 w 333375"/>
              <a:gd name="connsiteY2" fmla="*/ 0 h 752475"/>
            </a:gdLst>
            <a:ahLst/>
            <a:cxnLst>
              <a:cxn ang="0">
                <a:pos x="connsiteX0" y="connsiteY0"/>
              </a:cxn>
              <a:cxn ang="0">
                <a:pos x="connsiteX1" y="connsiteY1"/>
              </a:cxn>
              <a:cxn ang="0">
                <a:pos x="connsiteX2" y="connsiteY2"/>
              </a:cxn>
            </a:cxnLst>
            <a:rect l="l" t="t" r="r" b="b"/>
            <a:pathLst>
              <a:path w="333375" h="752475">
                <a:moveTo>
                  <a:pt x="0" y="752475"/>
                </a:moveTo>
                <a:cubicBezTo>
                  <a:pt x="15081" y="619918"/>
                  <a:pt x="30163" y="487362"/>
                  <a:pt x="85725" y="361950"/>
                </a:cubicBezTo>
                <a:cubicBezTo>
                  <a:pt x="141287" y="236538"/>
                  <a:pt x="237331" y="118269"/>
                  <a:pt x="333375" y="0"/>
                </a:cubicBezTo>
              </a:path>
            </a:pathLst>
          </a:custGeom>
          <a:noFill/>
          <a:ln w="31750"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4439748" y="4907811"/>
            <a:ext cx="705718" cy="362333"/>
          </a:xfrm>
          <a:custGeom>
            <a:avLst/>
            <a:gdLst>
              <a:gd name="connsiteX0" fmla="*/ 0 w 400050"/>
              <a:gd name="connsiteY0" fmla="*/ 0 h 295275"/>
              <a:gd name="connsiteX1" fmla="*/ 400050 w 400050"/>
              <a:gd name="connsiteY1" fmla="*/ 295275 h 295275"/>
            </a:gdLst>
            <a:ahLst/>
            <a:cxnLst>
              <a:cxn ang="0">
                <a:pos x="connsiteX0" y="connsiteY0"/>
              </a:cxn>
              <a:cxn ang="0">
                <a:pos x="connsiteX1" y="connsiteY1"/>
              </a:cxn>
            </a:cxnLst>
            <a:rect l="l" t="t" r="r" b="b"/>
            <a:pathLst>
              <a:path w="400050" h="295275">
                <a:moveTo>
                  <a:pt x="0" y="0"/>
                </a:moveTo>
                <a:lnTo>
                  <a:pt x="400050" y="295275"/>
                </a:lnTo>
              </a:path>
            </a:pathLst>
          </a:custGeom>
          <a:noFill/>
          <a:ln w="127000"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4639773" y="4111096"/>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 </a:t>
            </a:r>
          </a:p>
          <a:p>
            <a:pPr algn="ctr"/>
            <a:r>
              <a:rPr lang="en-GB" sz="800" dirty="0">
                <a:latin typeface="Arial" panose="020B0604020202020204" pitchFamily="34" charset="0"/>
                <a:cs typeface="Arial" panose="020B0604020202020204" pitchFamily="34" charset="0"/>
              </a:rPr>
              <a:t>Hampshire (589)</a:t>
            </a:r>
          </a:p>
        </p:txBody>
      </p:sp>
      <p:sp>
        <p:nvSpPr>
          <p:cNvPr id="26" name="TextBox 25"/>
          <p:cNvSpPr txBox="1"/>
          <p:nvPr/>
        </p:nvSpPr>
        <p:spPr>
          <a:xfrm>
            <a:off x="4387988" y="3630347"/>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Basingstoke &amp; Deane (750)</a:t>
            </a:r>
          </a:p>
        </p:txBody>
      </p:sp>
      <p:sp>
        <p:nvSpPr>
          <p:cNvPr id="27" name="TextBox 26"/>
          <p:cNvSpPr txBox="1"/>
          <p:nvPr/>
        </p:nvSpPr>
        <p:spPr>
          <a:xfrm>
            <a:off x="4349547" y="6183108"/>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Fareham (791)</a:t>
            </a:r>
          </a:p>
        </p:txBody>
      </p:sp>
      <p:sp>
        <p:nvSpPr>
          <p:cNvPr id="28" name="TextBox 27"/>
          <p:cNvSpPr txBox="1"/>
          <p:nvPr/>
        </p:nvSpPr>
        <p:spPr>
          <a:xfrm>
            <a:off x="3951094" y="5589259"/>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Eastleigh (4,167)</a:t>
            </a:r>
          </a:p>
        </p:txBody>
      </p:sp>
      <p:sp>
        <p:nvSpPr>
          <p:cNvPr id="20" name="Freeform 19"/>
          <p:cNvSpPr/>
          <p:nvPr/>
        </p:nvSpPr>
        <p:spPr>
          <a:xfrm>
            <a:off x="4364283" y="5041161"/>
            <a:ext cx="504825" cy="1157788"/>
          </a:xfrm>
          <a:custGeom>
            <a:avLst/>
            <a:gdLst>
              <a:gd name="connsiteX0" fmla="*/ 0 w 476250"/>
              <a:gd name="connsiteY0" fmla="*/ 0 h 1019175"/>
              <a:gd name="connsiteX1" fmla="*/ 114300 w 476250"/>
              <a:gd name="connsiteY1" fmla="*/ 342900 h 1019175"/>
              <a:gd name="connsiteX2" fmla="*/ 266700 w 476250"/>
              <a:gd name="connsiteY2" fmla="*/ 676275 h 1019175"/>
              <a:gd name="connsiteX3" fmla="*/ 476250 w 476250"/>
              <a:gd name="connsiteY3" fmla="*/ 1019175 h 1019175"/>
            </a:gdLst>
            <a:ahLst/>
            <a:cxnLst>
              <a:cxn ang="0">
                <a:pos x="connsiteX0" y="connsiteY0"/>
              </a:cxn>
              <a:cxn ang="0">
                <a:pos x="connsiteX1" y="connsiteY1"/>
              </a:cxn>
              <a:cxn ang="0">
                <a:pos x="connsiteX2" y="connsiteY2"/>
              </a:cxn>
              <a:cxn ang="0">
                <a:pos x="connsiteX3" y="connsiteY3"/>
              </a:cxn>
            </a:cxnLst>
            <a:rect l="l" t="t" r="r" b="b"/>
            <a:pathLst>
              <a:path w="476250" h="1019175">
                <a:moveTo>
                  <a:pt x="0" y="0"/>
                </a:moveTo>
                <a:cubicBezTo>
                  <a:pt x="34925" y="115094"/>
                  <a:pt x="69850" y="230188"/>
                  <a:pt x="114300" y="342900"/>
                </a:cubicBezTo>
                <a:cubicBezTo>
                  <a:pt x="158750" y="455612"/>
                  <a:pt x="206375" y="563563"/>
                  <a:pt x="266700" y="676275"/>
                </a:cubicBezTo>
                <a:cubicBezTo>
                  <a:pt x="327025" y="788988"/>
                  <a:pt x="401637" y="904081"/>
                  <a:pt x="476250" y="1019175"/>
                </a:cubicBezTo>
              </a:path>
            </a:pathLst>
          </a:custGeom>
          <a:noFill/>
          <a:ln w="20066">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3450827" y="5989369"/>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Southampton (2,206)</a:t>
            </a:r>
          </a:p>
        </p:txBody>
      </p:sp>
      <p:sp>
        <p:nvSpPr>
          <p:cNvPr id="31" name="TextBox 30"/>
          <p:cNvSpPr txBox="1"/>
          <p:nvPr/>
        </p:nvSpPr>
        <p:spPr>
          <a:xfrm>
            <a:off x="2699792" y="5741659"/>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New Forest (834)</a:t>
            </a:r>
          </a:p>
        </p:txBody>
      </p:sp>
      <p:sp>
        <p:nvSpPr>
          <p:cNvPr id="33" name="TextBox 32"/>
          <p:cNvSpPr txBox="1"/>
          <p:nvPr/>
        </p:nvSpPr>
        <p:spPr>
          <a:xfrm>
            <a:off x="2745774" y="4855393"/>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Test Valley (2,075)</a:t>
            </a:r>
          </a:p>
        </p:txBody>
      </p:sp>
      <p:sp>
        <p:nvSpPr>
          <p:cNvPr id="22" name="Freeform 21"/>
          <p:cNvSpPr/>
          <p:nvPr/>
        </p:nvSpPr>
        <p:spPr>
          <a:xfrm>
            <a:off x="3572973" y="4888761"/>
            <a:ext cx="428625" cy="114300"/>
          </a:xfrm>
          <a:custGeom>
            <a:avLst/>
            <a:gdLst>
              <a:gd name="connsiteX0" fmla="*/ 428625 w 428625"/>
              <a:gd name="connsiteY0" fmla="*/ 0 h 114300"/>
              <a:gd name="connsiteX1" fmla="*/ 114300 w 428625"/>
              <a:gd name="connsiteY1" fmla="*/ 76200 h 114300"/>
              <a:gd name="connsiteX2" fmla="*/ 0 w 428625"/>
              <a:gd name="connsiteY2" fmla="*/ 114300 h 114300"/>
            </a:gdLst>
            <a:ahLst/>
            <a:cxnLst>
              <a:cxn ang="0">
                <a:pos x="connsiteX0" y="connsiteY0"/>
              </a:cxn>
              <a:cxn ang="0">
                <a:pos x="connsiteX1" y="connsiteY1"/>
              </a:cxn>
              <a:cxn ang="0">
                <a:pos x="connsiteX2" y="connsiteY2"/>
              </a:cxn>
            </a:cxnLst>
            <a:rect l="l" t="t" r="r" b="b"/>
            <a:pathLst>
              <a:path w="428625" h="114300">
                <a:moveTo>
                  <a:pt x="428625" y="0"/>
                </a:moveTo>
                <a:lnTo>
                  <a:pt x="114300" y="76200"/>
                </a:lnTo>
                <a:cubicBezTo>
                  <a:pt x="42862" y="95250"/>
                  <a:pt x="21431" y="104775"/>
                  <a:pt x="0" y="114300"/>
                </a:cubicBezTo>
              </a:path>
            </a:pathLst>
          </a:custGeom>
          <a:noFill/>
          <a:ln w="52705"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reeform 22"/>
          <p:cNvSpPr/>
          <p:nvPr/>
        </p:nvSpPr>
        <p:spPr>
          <a:xfrm>
            <a:off x="3180232" y="4985901"/>
            <a:ext cx="843738" cy="786223"/>
          </a:xfrm>
          <a:custGeom>
            <a:avLst/>
            <a:gdLst>
              <a:gd name="connsiteX0" fmla="*/ 504825 w 504825"/>
              <a:gd name="connsiteY0" fmla="*/ 0 h 523875"/>
              <a:gd name="connsiteX1" fmla="*/ 0 w 504825"/>
              <a:gd name="connsiteY1" fmla="*/ 523875 h 523875"/>
            </a:gdLst>
            <a:ahLst/>
            <a:cxnLst>
              <a:cxn ang="0">
                <a:pos x="connsiteX0" y="connsiteY0"/>
              </a:cxn>
              <a:cxn ang="0">
                <a:pos x="connsiteX1" y="connsiteY1"/>
              </a:cxn>
            </a:cxnLst>
            <a:rect l="l" t="t" r="r" b="b"/>
            <a:pathLst>
              <a:path w="504825" h="523875">
                <a:moveTo>
                  <a:pt x="504825" y="0"/>
                </a:moveTo>
                <a:lnTo>
                  <a:pt x="0" y="523875"/>
                </a:lnTo>
              </a:path>
            </a:pathLst>
          </a:custGeom>
          <a:noFill/>
          <a:ln w="21209"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258173" y="5436750"/>
            <a:ext cx="2066332" cy="961802"/>
          </a:xfrm>
          <a:prstGeom prst="rect">
            <a:avLst/>
          </a:prstGeom>
          <a:noFill/>
        </p:spPr>
        <p:txBody>
          <a:bodyPr wrap="square" rtlCol="0">
            <a:spAutoFit/>
          </a:bodyPr>
          <a:lstStyle/>
          <a:p>
            <a:pPr>
              <a:spcAft>
                <a:spcPts val="300"/>
              </a:spcAft>
            </a:pPr>
            <a:r>
              <a:rPr lang="en-GB" sz="900" dirty="0">
                <a:latin typeface="Arial" panose="020B0604020202020204" pitchFamily="34" charset="0"/>
                <a:cs typeface="Arial" panose="020B0604020202020204" pitchFamily="34" charset="0"/>
              </a:rPr>
              <a:t>Key: </a:t>
            </a:r>
          </a:p>
          <a:p>
            <a:pPr>
              <a:spcAft>
                <a:spcPts val="300"/>
              </a:spcAft>
            </a:pPr>
            <a:r>
              <a:rPr lang="en-GB" sz="900" dirty="0">
                <a:latin typeface="Arial" panose="020B0604020202020204" pitchFamily="34" charset="0"/>
                <a:cs typeface="Arial" panose="020B0604020202020204" pitchFamily="34" charset="0"/>
              </a:rPr>
              <a:t>The map shows in-commuter flows from the sub-areas and origins with 400+ in-commuters. The sum of origins shown accounts for 16,412 in-commuters (83% of the total).</a:t>
            </a:r>
          </a:p>
        </p:txBody>
      </p:sp>
      <p:sp>
        <p:nvSpPr>
          <p:cNvPr id="29" name="TextBox 28"/>
          <p:cNvSpPr txBox="1"/>
          <p:nvPr/>
        </p:nvSpPr>
        <p:spPr>
          <a:xfrm>
            <a:off x="263556" y="3687978"/>
            <a:ext cx="1128835" cy="307777"/>
          </a:xfrm>
          <a:prstGeom prst="rect">
            <a:avLst/>
          </a:prstGeom>
          <a:noFill/>
        </p:spPr>
        <p:txBody>
          <a:bodyPr wrap="none" rtlCol="0">
            <a:spAutoFit/>
          </a:bodyPr>
          <a:lstStyle/>
          <a:p>
            <a:r>
              <a:rPr lang="en-GB" sz="1400" dirty="0">
                <a:solidFill>
                  <a:schemeClr val="accent4">
                    <a:lumMod val="75000"/>
                  </a:schemeClr>
                </a:solidFill>
                <a:latin typeface="Arial" panose="020B0604020202020204" pitchFamily="34" charset="0"/>
                <a:cs typeface="Arial" panose="020B0604020202020204" pitchFamily="34" charset="0"/>
              </a:rPr>
              <a:t>In-commute</a:t>
            </a:r>
          </a:p>
        </p:txBody>
      </p:sp>
      <p:sp>
        <p:nvSpPr>
          <p:cNvPr id="4" name="Oval 3"/>
          <p:cNvSpPr>
            <a:spLocks noChangeAspect="1"/>
          </p:cNvSpPr>
          <p:nvPr/>
        </p:nvSpPr>
        <p:spPr>
          <a:xfrm>
            <a:off x="3982756" y="4576796"/>
            <a:ext cx="504000" cy="504056"/>
          </a:xfrm>
          <a:prstGeom prst="ellipse">
            <a:avLst/>
          </a:prstGeom>
          <a:solidFill>
            <a:schemeClr val="accent4">
              <a:lumMod val="40000"/>
              <a:lumOff val="60000"/>
            </a:schemeClr>
          </a:solidFill>
          <a:ln cap="rnd">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3935829" y="4719240"/>
            <a:ext cx="61587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19,745</a:t>
            </a: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12120" t="27916" r="15456" b="28472"/>
          <a:stretch/>
        </p:blipFill>
        <p:spPr>
          <a:xfrm>
            <a:off x="3419296" y="1328846"/>
            <a:ext cx="1396091" cy="1188000"/>
          </a:xfrm>
          <a:prstGeom prst="rect">
            <a:avLst/>
          </a:prstGeom>
          <a:ln cap="rnd">
            <a:noFill/>
          </a:ln>
        </p:spPr>
      </p:pic>
      <p:sp>
        <p:nvSpPr>
          <p:cNvPr id="38" name="Freeform 37"/>
          <p:cNvSpPr/>
          <p:nvPr/>
        </p:nvSpPr>
        <p:spPr>
          <a:xfrm>
            <a:off x="4265215" y="1307469"/>
            <a:ext cx="318978" cy="392873"/>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2192"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p:cNvSpPr txBox="1"/>
          <p:nvPr/>
        </p:nvSpPr>
        <p:spPr>
          <a:xfrm>
            <a:off x="4681645" y="2313649"/>
            <a:ext cx="1011387" cy="461665"/>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Market Town &amp; Rural </a:t>
            </a:r>
          </a:p>
          <a:p>
            <a:pPr algn="ctr"/>
            <a:r>
              <a:rPr lang="en-GB" sz="800" dirty="0">
                <a:latin typeface="Arial" panose="020B0604020202020204" pitchFamily="34" charset="0"/>
                <a:cs typeface="Arial" panose="020B0604020202020204" pitchFamily="34" charset="0"/>
              </a:rPr>
              <a:t>(1,514)</a:t>
            </a:r>
          </a:p>
        </p:txBody>
      </p:sp>
      <p:sp>
        <p:nvSpPr>
          <p:cNvPr id="40" name="Freeform 39"/>
          <p:cNvSpPr/>
          <p:nvPr/>
        </p:nvSpPr>
        <p:spPr>
          <a:xfrm>
            <a:off x="4215154" y="2176199"/>
            <a:ext cx="45719" cy="542925"/>
          </a:xfrm>
          <a:custGeom>
            <a:avLst/>
            <a:gdLst>
              <a:gd name="connsiteX0" fmla="*/ 0 w 57150"/>
              <a:gd name="connsiteY0" fmla="*/ 0 h 942975"/>
              <a:gd name="connsiteX1" fmla="*/ 57150 w 57150"/>
              <a:gd name="connsiteY1" fmla="*/ 942975 h 942975"/>
            </a:gdLst>
            <a:ahLst/>
            <a:cxnLst>
              <a:cxn ang="0">
                <a:pos x="connsiteX0" y="connsiteY0"/>
              </a:cxn>
              <a:cxn ang="0">
                <a:pos x="connsiteX1" y="connsiteY1"/>
              </a:cxn>
            </a:cxnLst>
            <a:rect l="l" t="t" r="r" b="b"/>
            <a:pathLst>
              <a:path w="57150" h="942975">
                <a:moveTo>
                  <a:pt x="0" y="0"/>
                </a:moveTo>
                <a:lnTo>
                  <a:pt x="57150" y="942975"/>
                </a:lnTo>
              </a:path>
            </a:pathLst>
          </a:custGeom>
          <a:noFill/>
          <a:ln w="13843"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Freeform 40"/>
          <p:cNvSpPr/>
          <p:nvPr/>
        </p:nvSpPr>
        <p:spPr>
          <a:xfrm>
            <a:off x="4196105" y="980358"/>
            <a:ext cx="290652" cy="681491"/>
          </a:xfrm>
          <a:custGeom>
            <a:avLst/>
            <a:gdLst>
              <a:gd name="connsiteX0" fmla="*/ 0 w 333375"/>
              <a:gd name="connsiteY0" fmla="*/ 752475 h 752475"/>
              <a:gd name="connsiteX1" fmla="*/ 85725 w 333375"/>
              <a:gd name="connsiteY1" fmla="*/ 361950 h 752475"/>
              <a:gd name="connsiteX2" fmla="*/ 333375 w 333375"/>
              <a:gd name="connsiteY2" fmla="*/ 0 h 752475"/>
            </a:gdLst>
            <a:ahLst/>
            <a:cxnLst>
              <a:cxn ang="0">
                <a:pos x="connsiteX0" y="connsiteY0"/>
              </a:cxn>
              <a:cxn ang="0">
                <a:pos x="connsiteX1" y="connsiteY1"/>
              </a:cxn>
              <a:cxn ang="0">
                <a:pos x="connsiteX2" y="connsiteY2"/>
              </a:cxn>
            </a:cxnLst>
            <a:rect l="l" t="t" r="r" b="b"/>
            <a:pathLst>
              <a:path w="333375" h="752475">
                <a:moveTo>
                  <a:pt x="0" y="752475"/>
                </a:moveTo>
                <a:cubicBezTo>
                  <a:pt x="15081" y="619918"/>
                  <a:pt x="30163" y="487362"/>
                  <a:pt x="85725" y="361950"/>
                </a:cubicBezTo>
                <a:cubicBezTo>
                  <a:pt x="141287" y="236538"/>
                  <a:pt x="237331" y="118269"/>
                  <a:pt x="333375" y="0"/>
                </a:cubicBezTo>
              </a:path>
            </a:pathLst>
          </a:custGeom>
          <a:noFill/>
          <a:ln w="11811"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Freeform 41"/>
          <p:cNvSpPr/>
          <p:nvPr/>
        </p:nvSpPr>
        <p:spPr>
          <a:xfrm>
            <a:off x="4424704" y="2042849"/>
            <a:ext cx="400050" cy="295275"/>
          </a:xfrm>
          <a:custGeom>
            <a:avLst/>
            <a:gdLst>
              <a:gd name="connsiteX0" fmla="*/ 0 w 400050"/>
              <a:gd name="connsiteY0" fmla="*/ 0 h 295275"/>
              <a:gd name="connsiteX1" fmla="*/ 400050 w 400050"/>
              <a:gd name="connsiteY1" fmla="*/ 295275 h 295275"/>
            </a:gdLst>
            <a:ahLst/>
            <a:cxnLst>
              <a:cxn ang="0">
                <a:pos x="connsiteX0" y="connsiteY0"/>
              </a:cxn>
              <a:cxn ang="0">
                <a:pos x="connsiteX1" y="connsiteY1"/>
              </a:cxn>
            </a:cxnLst>
            <a:rect l="l" t="t" r="r" b="b"/>
            <a:pathLst>
              <a:path w="400050" h="295275">
                <a:moveTo>
                  <a:pt x="0" y="0"/>
                </a:moveTo>
                <a:lnTo>
                  <a:pt x="400050" y="295275"/>
                </a:lnTo>
              </a:path>
            </a:pathLst>
          </a:custGeom>
          <a:noFill/>
          <a:ln w="38481"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p:cNvSpPr txBox="1"/>
          <p:nvPr/>
        </p:nvSpPr>
        <p:spPr>
          <a:xfrm>
            <a:off x="4584193" y="1062241"/>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Westminster, City of London (480)</a:t>
            </a:r>
          </a:p>
        </p:txBody>
      </p:sp>
      <p:sp>
        <p:nvSpPr>
          <p:cNvPr id="44" name="TextBox 43"/>
          <p:cNvSpPr txBox="1"/>
          <p:nvPr/>
        </p:nvSpPr>
        <p:spPr>
          <a:xfrm>
            <a:off x="4383649" y="754714"/>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Basingstoke &amp; Deane (467)</a:t>
            </a:r>
          </a:p>
        </p:txBody>
      </p:sp>
      <p:sp>
        <p:nvSpPr>
          <p:cNvPr id="46" name="TextBox 45"/>
          <p:cNvSpPr txBox="1"/>
          <p:nvPr/>
        </p:nvSpPr>
        <p:spPr>
          <a:xfrm>
            <a:off x="3936050" y="2775314"/>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Eastleigh (547)</a:t>
            </a:r>
          </a:p>
        </p:txBody>
      </p:sp>
      <p:sp>
        <p:nvSpPr>
          <p:cNvPr id="50" name="TextBox 49"/>
          <p:cNvSpPr txBox="1"/>
          <p:nvPr/>
        </p:nvSpPr>
        <p:spPr>
          <a:xfrm>
            <a:off x="3324005" y="3063035"/>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Southampton (749)</a:t>
            </a:r>
          </a:p>
        </p:txBody>
      </p:sp>
      <p:sp>
        <p:nvSpPr>
          <p:cNvPr id="52" name="TextBox 51"/>
          <p:cNvSpPr txBox="1"/>
          <p:nvPr/>
        </p:nvSpPr>
        <p:spPr>
          <a:xfrm>
            <a:off x="2838779" y="2079204"/>
            <a:ext cx="881581"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Test Valley (407)</a:t>
            </a:r>
          </a:p>
        </p:txBody>
      </p:sp>
      <p:sp>
        <p:nvSpPr>
          <p:cNvPr id="53" name="Freeform 52"/>
          <p:cNvSpPr/>
          <p:nvPr/>
        </p:nvSpPr>
        <p:spPr>
          <a:xfrm>
            <a:off x="3557929" y="2074816"/>
            <a:ext cx="428625" cy="114300"/>
          </a:xfrm>
          <a:custGeom>
            <a:avLst/>
            <a:gdLst>
              <a:gd name="connsiteX0" fmla="*/ 428625 w 428625"/>
              <a:gd name="connsiteY0" fmla="*/ 0 h 114300"/>
              <a:gd name="connsiteX1" fmla="*/ 114300 w 428625"/>
              <a:gd name="connsiteY1" fmla="*/ 76200 h 114300"/>
              <a:gd name="connsiteX2" fmla="*/ 0 w 428625"/>
              <a:gd name="connsiteY2" fmla="*/ 114300 h 114300"/>
            </a:gdLst>
            <a:ahLst/>
            <a:cxnLst>
              <a:cxn ang="0">
                <a:pos x="connsiteX0" y="connsiteY0"/>
              </a:cxn>
              <a:cxn ang="0">
                <a:pos x="connsiteX1" y="connsiteY1"/>
              </a:cxn>
              <a:cxn ang="0">
                <a:pos x="connsiteX2" y="connsiteY2"/>
              </a:cxn>
            </a:cxnLst>
            <a:rect l="l" t="t" r="r" b="b"/>
            <a:pathLst>
              <a:path w="428625" h="114300">
                <a:moveTo>
                  <a:pt x="428625" y="0"/>
                </a:moveTo>
                <a:lnTo>
                  <a:pt x="114300" y="76200"/>
                </a:lnTo>
                <a:cubicBezTo>
                  <a:pt x="42862" y="95250"/>
                  <a:pt x="21431" y="104775"/>
                  <a:pt x="0" y="114300"/>
                </a:cubicBezTo>
              </a:path>
            </a:pathLst>
          </a:custGeom>
          <a:noFill/>
          <a:ln w="10287"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p:cNvSpPr txBox="1"/>
          <p:nvPr/>
        </p:nvSpPr>
        <p:spPr>
          <a:xfrm>
            <a:off x="272186" y="2453054"/>
            <a:ext cx="2172055" cy="961802"/>
          </a:xfrm>
          <a:prstGeom prst="rect">
            <a:avLst/>
          </a:prstGeom>
          <a:noFill/>
        </p:spPr>
        <p:txBody>
          <a:bodyPr wrap="square" rtlCol="0">
            <a:spAutoFit/>
          </a:bodyPr>
          <a:lstStyle/>
          <a:p>
            <a:pPr>
              <a:spcAft>
                <a:spcPts val="300"/>
              </a:spcAft>
            </a:pPr>
            <a:r>
              <a:rPr lang="en-GB" sz="900" dirty="0">
                <a:latin typeface="Arial" panose="020B0604020202020204" pitchFamily="34" charset="0"/>
                <a:cs typeface="Arial" panose="020B0604020202020204" pitchFamily="34" charset="0"/>
              </a:rPr>
              <a:t>Key:</a:t>
            </a:r>
          </a:p>
          <a:p>
            <a:pPr>
              <a:spcAft>
                <a:spcPts val="300"/>
              </a:spcAft>
            </a:pPr>
            <a:r>
              <a:rPr lang="en-GB" sz="900" dirty="0">
                <a:latin typeface="Arial" panose="020B0604020202020204" pitchFamily="34" charset="0"/>
                <a:cs typeface="Arial" panose="020B0604020202020204" pitchFamily="34" charset="0"/>
              </a:rPr>
              <a:t>The map shows out-commuter flows to the sub-areas and to destinations with 400+ Out-commuters. The sum of destinations shown accounts for 4,683 out-commuters (70% of  the total).</a:t>
            </a:r>
          </a:p>
        </p:txBody>
      </p:sp>
      <p:sp>
        <p:nvSpPr>
          <p:cNvPr id="56" name="TextBox 55"/>
          <p:cNvSpPr txBox="1"/>
          <p:nvPr/>
        </p:nvSpPr>
        <p:spPr>
          <a:xfrm>
            <a:off x="263556" y="836712"/>
            <a:ext cx="1268296" cy="307777"/>
          </a:xfrm>
          <a:prstGeom prst="rect">
            <a:avLst/>
          </a:prstGeom>
          <a:noFill/>
        </p:spPr>
        <p:txBody>
          <a:bodyPr wrap="none" rtlCol="0">
            <a:spAutoFit/>
          </a:bodyPr>
          <a:lstStyle/>
          <a:p>
            <a:r>
              <a:rPr lang="en-GB" sz="1400" dirty="0">
                <a:solidFill>
                  <a:schemeClr val="accent6">
                    <a:lumMod val="75000"/>
                  </a:schemeClr>
                </a:solidFill>
                <a:latin typeface="Arial" panose="020B0604020202020204" pitchFamily="34" charset="0"/>
                <a:cs typeface="Arial" panose="020B0604020202020204" pitchFamily="34" charset="0"/>
              </a:rPr>
              <a:t>Out-commute</a:t>
            </a:r>
          </a:p>
        </p:txBody>
      </p:sp>
      <p:sp>
        <p:nvSpPr>
          <p:cNvPr id="59" name="TextBox 58"/>
          <p:cNvSpPr txBox="1"/>
          <p:nvPr/>
        </p:nvSpPr>
        <p:spPr>
          <a:xfrm>
            <a:off x="4758451" y="1487284"/>
            <a:ext cx="85777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Rest of London (519)</a:t>
            </a:r>
          </a:p>
        </p:txBody>
      </p:sp>
      <p:sp>
        <p:nvSpPr>
          <p:cNvPr id="60" name="Freeform 59"/>
          <p:cNvSpPr/>
          <p:nvPr/>
        </p:nvSpPr>
        <p:spPr>
          <a:xfrm>
            <a:off x="3858385" y="2160201"/>
            <a:ext cx="238371" cy="908760"/>
          </a:xfrm>
          <a:custGeom>
            <a:avLst/>
            <a:gdLst>
              <a:gd name="connsiteX0" fmla="*/ 191193 w 191193"/>
              <a:gd name="connsiteY0" fmla="*/ 0 h 1143000"/>
              <a:gd name="connsiteX1" fmla="*/ 29268 w 191193"/>
              <a:gd name="connsiteY1" fmla="*/ 923925 h 1143000"/>
              <a:gd name="connsiteX2" fmla="*/ 693 w 191193"/>
              <a:gd name="connsiteY2" fmla="*/ 1143000 h 1143000"/>
            </a:gdLst>
            <a:ahLst/>
            <a:cxnLst>
              <a:cxn ang="0">
                <a:pos x="connsiteX0" y="connsiteY0"/>
              </a:cxn>
              <a:cxn ang="0">
                <a:pos x="connsiteX1" y="connsiteY1"/>
              </a:cxn>
              <a:cxn ang="0">
                <a:pos x="connsiteX2" y="connsiteY2"/>
              </a:cxn>
            </a:cxnLst>
            <a:rect l="l" t="t" r="r" b="b"/>
            <a:pathLst>
              <a:path w="191193" h="1143000">
                <a:moveTo>
                  <a:pt x="191193" y="0"/>
                </a:moveTo>
                <a:cubicBezTo>
                  <a:pt x="126105" y="366712"/>
                  <a:pt x="61018" y="733425"/>
                  <a:pt x="29268" y="923925"/>
                </a:cubicBezTo>
                <a:cubicBezTo>
                  <a:pt x="-2482" y="1114425"/>
                  <a:pt x="-895" y="1128712"/>
                  <a:pt x="693" y="1143000"/>
                </a:cubicBezTo>
              </a:path>
            </a:pathLst>
          </a:custGeom>
          <a:noFill/>
          <a:ln w="19050"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a:spLocks noChangeAspect="1"/>
          </p:cNvSpPr>
          <p:nvPr/>
        </p:nvSpPr>
        <p:spPr>
          <a:xfrm>
            <a:off x="3954144" y="1670818"/>
            <a:ext cx="504000" cy="504056"/>
          </a:xfrm>
          <a:prstGeom prst="ellipse">
            <a:avLst/>
          </a:prstGeom>
          <a:solidFill>
            <a:schemeClr val="accent6">
              <a:lumMod val="60000"/>
              <a:lumOff val="40000"/>
            </a:schemeClr>
          </a:solidFill>
          <a:ln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3945415" y="1813206"/>
            <a:ext cx="53732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6,692</a:t>
            </a:r>
          </a:p>
        </p:txBody>
      </p:sp>
      <p:sp>
        <p:nvSpPr>
          <p:cNvPr id="61" name="Freeform 60"/>
          <p:cNvSpPr/>
          <p:nvPr/>
        </p:nvSpPr>
        <p:spPr>
          <a:xfrm>
            <a:off x="4422618" y="1614455"/>
            <a:ext cx="466725" cy="211383"/>
          </a:xfrm>
          <a:custGeom>
            <a:avLst/>
            <a:gdLst>
              <a:gd name="connsiteX0" fmla="*/ 0 w 466725"/>
              <a:gd name="connsiteY0" fmla="*/ 211383 h 211383"/>
              <a:gd name="connsiteX1" fmla="*/ 228600 w 466725"/>
              <a:gd name="connsiteY1" fmla="*/ 30408 h 211383"/>
              <a:gd name="connsiteX2" fmla="*/ 466725 w 466725"/>
              <a:gd name="connsiteY2" fmla="*/ 1833 h 211383"/>
            </a:gdLst>
            <a:ahLst/>
            <a:cxnLst>
              <a:cxn ang="0">
                <a:pos x="connsiteX0" y="connsiteY0"/>
              </a:cxn>
              <a:cxn ang="0">
                <a:pos x="connsiteX1" y="connsiteY1"/>
              </a:cxn>
              <a:cxn ang="0">
                <a:pos x="connsiteX2" y="connsiteY2"/>
              </a:cxn>
            </a:cxnLst>
            <a:rect l="l" t="t" r="r" b="b"/>
            <a:pathLst>
              <a:path w="466725" h="211383">
                <a:moveTo>
                  <a:pt x="0" y="211383"/>
                </a:moveTo>
                <a:cubicBezTo>
                  <a:pt x="75406" y="138358"/>
                  <a:pt x="150813" y="65333"/>
                  <a:pt x="228600" y="30408"/>
                </a:cubicBezTo>
                <a:cubicBezTo>
                  <a:pt x="306387" y="-4517"/>
                  <a:pt x="386556" y="-1342"/>
                  <a:pt x="466725" y="1833"/>
                </a:cubicBezTo>
              </a:path>
            </a:pathLst>
          </a:custGeom>
          <a:noFill/>
          <a:ln w="13208">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p:cNvSpPr txBox="1"/>
          <p:nvPr/>
        </p:nvSpPr>
        <p:spPr>
          <a:xfrm>
            <a:off x="270092" y="1266389"/>
            <a:ext cx="2645724" cy="984885"/>
          </a:xfrm>
          <a:prstGeom prst="rect">
            <a:avLst/>
          </a:prstGeom>
          <a:noFill/>
        </p:spPr>
        <p:txBody>
          <a:bodyPr wrap="none" rtlCol="0">
            <a:spAutoFit/>
          </a:bodyPr>
          <a:lstStyle/>
          <a:p>
            <a:pPr>
              <a:spcAft>
                <a:spcPts val="300"/>
              </a:spcAft>
            </a:pPr>
            <a:r>
              <a:rPr lang="en-GB" sz="1200" dirty="0">
                <a:solidFill>
                  <a:schemeClr val="accent6">
                    <a:lumMod val="75000"/>
                  </a:schemeClr>
                </a:solidFill>
                <a:latin typeface="Arial" panose="020B0604020202020204" pitchFamily="34" charset="0"/>
                <a:cs typeface="Arial" panose="020B0604020202020204" pitchFamily="34" charset="0"/>
              </a:rPr>
              <a:t>Resident Worker Population: 15,703</a:t>
            </a:r>
          </a:p>
          <a:p>
            <a:pPr>
              <a:spcAft>
                <a:spcPts val="300"/>
              </a:spcAft>
            </a:pPr>
            <a:r>
              <a:rPr lang="en-GB" sz="900" dirty="0">
                <a:latin typeface="Arial" panose="020B0604020202020204" pitchFamily="34" charset="0"/>
                <a:cs typeface="Arial" panose="020B0604020202020204" pitchFamily="34" charset="0"/>
              </a:rPr>
              <a:t>Live &amp; Work Locally: 7,900</a:t>
            </a:r>
          </a:p>
          <a:p>
            <a:pPr>
              <a:spcAft>
                <a:spcPts val="300"/>
              </a:spcAft>
            </a:pPr>
            <a:r>
              <a:rPr lang="en-GB" sz="900" dirty="0">
                <a:latin typeface="Arial" panose="020B0604020202020204" pitchFamily="34" charset="0"/>
                <a:cs typeface="Arial" panose="020B0604020202020204" pitchFamily="34" charset="0"/>
              </a:rPr>
              <a:t>No fixed place: 1,060</a:t>
            </a:r>
          </a:p>
          <a:p>
            <a:pPr>
              <a:spcAft>
                <a:spcPts val="300"/>
              </a:spcAft>
            </a:pPr>
            <a:r>
              <a:rPr lang="en-GB" sz="900" dirty="0">
                <a:latin typeface="Arial" panose="020B0604020202020204" pitchFamily="34" charset="0"/>
                <a:cs typeface="Arial" panose="020B0604020202020204" pitchFamily="34" charset="0"/>
              </a:rPr>
              <a:t>Out-commute: 6,692</a:t>
            </a:r>
          </a:p>
          <a:p>
            <a:pPr>
              <a:spcAft>
                <a:spcPts val="300"/>
              </a:spcAft>
            </a:pPr>
            <a:r>
              <a:rPr lang="en-GB" sz="900" dirty="0">
                <a:latin typeface="Arial" panose="020B0604020202020204" pitchFamily="34" charset="0"/>
                <a:cs typeface="Arial" panose="020B0604020202020204" pitchFamily="34" charset="0"/>
              </a:rPr>
              <a:t>Resident Self-Containment Ratio: 0.57</a:t>
            </a:r>
          </a:p>
        </p:txBody>
      </p:sp>
      <p:sp>
        <p:nvSpPr>
          <p:cNvPr id="67" name="TextBox 66"/>
          <p:cNvSpPr txBox="1"/>
          <p:nvPr/>
        </p:nvSpPr>
        <p:spPr>
          <a:xfrm>
            <a:off x="246240" y="4111096"/>
            <a:ext cx="2227341" cy="984885"/>
          </a:xfrm>
          <a:prstGeom prst="rect">
            <a:avLst/>
          </a:prstGeom>
          <a:noFill/>
        </p:spPr>
        <p:txBody>
          <a:bodyPr wrap="none" rtlCol="0">
            <a:spAutoFit/>
          </a:bodyPr>
          <a:lstStyle/>
          <a:p>
            <a:pPr>
              <a:spcAft>
                <a:spcPts val="300"/>
              </a:spcAft>
            </a:pPr>
            <a:r>
              <a:rPr lang="en-GB" sz="1200" dirty="0">
                <a:solidFill>
                  <a:schemeClr val="accent4">
                    <a:lumMod val="75000"/>
                  </a:schemeClr>
                </a:solidFill>
                <a:latin typeface="Arial" panose="020B0604020202020204" pitchFamily="34" charset="0"/>
                <a:cs typeface="Arial" panose="020B0604020202020204" pitchFamily="34" charset="0"/>
              </a:rPr>
              <a:t>Workplace Population: 28,705</a:t>
            </a:r>
          </a:p>
          <a:p>
            <a:pPr>
              <a:spcAft>
                <a:spcPts val="300"/>
              </a:spcAft>
            </a:pPr>
            <a:r>
              <a:rPr lang="en-GB" sz="900" dirty="0">
                <a:latin typeface="Arial" panose="020B0604020202020204" pitchFamily="34" charset="0"/>
                <a:cs typeface="Arial" panose="020B0604020202020204" pitchFamily="34" charset="0"/>
              </a:rPr>
              <a:t>Live &amp; Work Locally: 7,900</a:t>
            </a:r>
          </a:p>
          <a:p>
            <a:pPr>
              <a:spcAft>
                <a:spcPts val="300"/>
              </a:spcAft>
            </a:pPr>
            <a:r>
              <a:rPr lang="en-GB" sz="900" dirty="0">
                <a:latin typeface="Arial" panose="020B0604020202020204" pitchFamily="34" charset="0"/>
                <a:cs typeface="Arial" panose="020B0604020202020204" pitchFamily="34" charset="0"/>
              </a:rPr>
              <a:t>No fixed place: 1,060</a:t>
            </a:r>
          </a:p>
          <a:p>
            <a:pPr>
              <a:spcAft>
                <a:spcPts val="300"/>
              </a:spcAft>
            </a:pPr>
            <a:r>
              <a:rPr lang="en-GB" sz="900" dirty="0">
                <a:latin typeface="Arial" panose="020B0604020202020204" pitchFamily="34" charset="0"/>
                <a:cs typeface="Arial" panose="020B0604020202020204" pitchFamily="34" charset="0"/>
              </a:rPr>
              <a:t>In-commute: 19,745</a:t>
            </a:r>
          </a:p>
          <a:p>
            <a:pPr>
              <a:spcAft>
                <a:spcPts val="300"/>
              </a:spcAft>
            </a:pPr>
            <a:r>
              <a:rPr lang="en-GB" sz="900" dirty="0">
                <a:latin typeface="Arial" panose="020B0604020202020204" pitchFamily="34" charset="0"/>
                <a:cs typeface="Arial" panose="020B0604020202020204" pitchFamily="34" charset="0"/>
              </a:rPr>
              <a:t>Workplace Self-Containment Ratio: 0.31</a:t>
            </a:r>
          </a:p>
        </p:txBody>
      </p:sp>
      <p:cxnSp>
        <p:nvCxnSpPr>
          <p:cNvPr id="76" name="Straight Connector 75"/>
          <p:cNvCxnSpPr/>
          <p:nvPr/>
        </p:nvCxnSpPr>
        <p:spPr>
          <a:xfrm>
            <a:off x="683568" y="3548172"/>
            <a:ext cx="4680000"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sp>
        <p:nvSpPr>
          <p:cNvPr id="80" name="Notched Right Arrow 79"/>
          <p:cNvSpPr/>
          <p:nvPr/>
        </p:nvSpPr>
        <p:spPr>
          <a:xfrm>
            <a:off x="1529858" y="836712"/>
            <a:ext cx="665878" cy="331189"/>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Notched Right Arrow 80"/>
          <p:cNvSpPr/>
          <p:nvPr/>
        </p:nvSpPr>
        <p:spPr>
          <a:xfrm rot="10800000">
            <a:off x="1400062" y="3697102"/>
            <a:ext cx="665878" cy="331189"/>
          </a:xfrm>
          <a:prstGeom prst="notch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reeform 82"/>
          <p:cNvSpPr/>
          <p:nvPr/>
        </p:nvSpPr>
        <p:spPr>
          <a:xfrm>
            <a:off x="4324350" y="2143126"/>
            <a:ext cx="461004" cy="801466"/>
          </a:xfrm>
          <a:custGeom>
            <a:avLst/>
            <a:gdLst>
              <a:gd name="connsiteX0" fmla="*/ 0 w 495300"/>
              <a:gd name="connsiteY0" fmla="*/ 0 h 904875"/>
              <a:gd name="connsiteX1" fmla="*/ 285750 w 495300"/>
              <a:gd name="connsiteY1" fmla="*/ 457200 h 904875"/>
              <a:gd name="connsiteX2" fmla="*/ 495300 w 495300"/>
              <a:gd name="connsiteY2" fmla="*/ 904875 h 904875"/>
            </a:gdLst>
            <a:ahLst/>
            <a:cxnLst>
              <a:cxn ang="0">
                <a:pos x="connsiteX0" y="connsiteY0"/>
              </a:cxn>
              <a:cxn ang="0">
                <a:pos x="connsiteX1" y="connsiteY1"/>
              </a:cxn>
              <a:cxn ang="0">
                <a:pos x="connsiteX2" y="connsiteY2"/>
              </a:cxn>
            </a:cxnLst>
            <a:rect l="l" t="t" r="r" b="b"/>
            <a:pathLst>
              <a:path w="495300" h="904875">
                <a:moveTo>
                  <a:pt x="0" y="0"/>
                </a:moveTo>
                <a:cubicBezTo>
                  <a:pt x="101600" y="153194"/>
                  <a:pt x="203200" y="306388"/>
                  <a:pt x="285750" y="457200"/>
                </a:cubicBezTo>
                <a:cubicBezTo>
                  <a:pt x="368300" y="608012"/>
                  <a:pt x="431800" y="756443"/>
                  <a:pt x="495300" y="904875"/>
                </a:cubicBezTo>
              </a:path>
            </a:pathLst>
          </a:custGeom>
          <a:noFill/>
          <a:ln w="3048"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Box 83"/>
          <p:cNvSpPr txBox="1"/>
          <p:nvPr/>
        </p:nvSpPr>
        <p:spPr>
          <a:xfrm>
            <a:off x="4819634" y="5811941"/>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 Winchester </a:t>
            </a:r>
          </a:p>
          <a:p>
            <a:pPr algn="ctr"/>
            <a:r>
              <a:rPr lang="en-GB" sz="800" dirty="0">
                <a:latin typeface="Arial" panose="020B0604020202020204" pitchFamily="34" charset="0"/>
                <a:cs typeface="Arial" panose="020B0604020202020204" pitchFamily="34" charset="0"/>
              </a:rPr>
              <a:t>(309)</a:t>
            </a:r>
          </a:p>
        </p:txBody>
      </p:sp>
      <p:sp>
        <p:nvSpPr>
          <p:cNvPr id="85" name="Freeform 84"/>
          <p:cNvSpPr/>
          <p:nvPr/>
        </p:nvSpPr>
        <p:spPr>
          <a:xfrm>
            <a:off x="4428984" y="5012586"/>
            <a:ext cx="490961" cy="817745"/>
          </a:xfrm>
          <a:custGeom>
            <a:avLst/>
            <a:gdLst>
              <a:gd name="connsiteX0" fmla="*/ 0 w 495300"/>
              <a:gd name="connsiteY0" fmla="*/ 0 h 904875"/>
              <a:gd name="connsiteX1" fmla="*/ 285750 w 495300"/>
              <a:gd name="connsiteY1" fmla="*/ 457200 h 904875"/>
              <a:gd name="connsiteX2" fmla="*/ 495300 w 495300"/>
              <a:gd name="connsiteY2" fmla="*/ 904875 h 904875"/>
            </a:gdLst>
            <a:ahLst/>
            <a:cxnLst>
              <a:cxn ang="0">
                <a:pos x="connsiteX0" y="connsiteY0"/>
              </a:cxn>
              <a:cxn ang="0">
                <a:pos x="connsiteX1" y="connsiteY1"/>
              </a:cxn>
              <a:cxn ang="0">
                <a:pos x="connsiteX2" y="connsiteY2"/>
              </a:cxn>
            </a:cxnLst>
            <a:rect l="l" t="t" r="r" b="b"/>
            <a:pathLst>
              <a:path w="495300" h="904875">
                <a:moveTo>
                  <a:pt x="0" y="0"/>
                </a:moveTo>
                <a:cubicBezTo>
                  <a:pt x="101600" y="153194"/>
                  <a:pt x="203200" y="306388"/>
                  <a:pt x="285750" y="457200"/>
                </a:cubicBezTo>
                <a:cubicBezTo>
                  <a:pt x="368300" y="608012"/>
                  <a:pt x="431800" y="756443"/>
                  <a:pt x="495300" y="904875"/>
                </a:cubicBezTo>
              </a:path>
            </a:pathLst>
          </a:custGeom>
          <a:noFill/>
          <a:ln w="7874" cap="rnd">
            <a:solidFill>
              <a:schemeClr val="accent4">
                <a:lumMod val="75000"/>
              </a:schemeClr>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TextBox 85"/>
          <p:cNvSpPr txBox="1"/>
          <p:nvPr/>
        </p:nvSpPr>
        <p:spPr>
          <a:xfrm>
            <a:off x="4643861" y="2944592"/>
            <a:ext cx="1011387" cy="461665"/>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 Winchester sub-area</a:t>
            </a:r>
          </a:p>
          <a:p>
            <a:pPr algn="ctr"/>
            <a:r>
              <a:rPr lang="en-GB" sz="800" dirty="0">
                <a:latin typeface="Arial" panose="020B0604020202020204" pitchFamily="34" charset="0"/>
                <a:cs typeface="Arial" panose="020B0604020202020204" pitchFamily="34" charset="0"/>
              </a:rPr>
              <a:t>(122)</a:t>
            </a:r>
          </a:p>
        </p:txBody>
      </p:sp>
      <p:sp>
        <p:nvSpPr>
          <p:cNvPr id="90" name="TextBox 89"/>
          <p:cNvSpPr txBox="1"/>
          <p:nvPr/>
        </p:nvSpPr>
        <p:spPr>
          <a:xfrm>
            <a:off x="2061131" y="3703366"/>
            <a:ext cx="1369286" cy="276999"/>
          </a:xfrm>
          <a:prstGeom prst="rect">
            <a:avLst/>
          </a:prstGeom>
          <a:noFill/>
        </p:spPr>
        <p:txBody>
          <a:bodyPr wrap="none" rtlCol="0">
            <a:spAutoFit/>
          </a:bodyPr>
          <a:lstStyle/>
          <a:p>
            <a:r>
              <a:rPr lang="en-GB" sz="1200" dirty="0">
                <a:solidFill>
                  <a:schemeClr val="accent4">
                    <a:lumMod val="75000"/>
                  </a:schemeClr>
                </a:solidFill>
                <a:latin typeface="Arial" panose="020B0604020202020204" pitchFamily="34" charset="0"/>
                <a:cs typeface="Arial" panose="020B0604020202020204" pitchFamily="34" charset="0"/>
              </a:rPr>
              <a:t>Net inflow 13,002</a:t>
            </a:r>
          </a:p>
        </p:txBody>
      </p:sp>
      <p:sp>
        <p:nvSpPr>
          <p:cNvPr id="91" name="TextBox 90"/>
          <p:cNvSpPr txBox="1"/>
          <p:nvPr/>
        </p:nvSpPr>
        <p:spPr>
          <a:xfrm>
            <a:off x="140851" y="6534910"/>
            <a:ext cx="1721946"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Source: ONS 2011 Census</a:t>
            </a:r>
          </a:p>
        </p:txBody>
      </p:sp>
    </p:spTree>
    <p:extLst>
      <p:ext uri="{BB962C8B-B14F-4D97-AF65-F5344CB8AC3E}">
        <p14:creationId xmlns:p14="http://schemas.microsoft.com/office/powerpoint/2010/main" val="3462973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rotWithShape="1">
          <a:blip r:embed="rId3" cstate="print">
            <a:extLst>
              <a:ext uri="{28A0092B-C50C-407E-A947-70E740481C1C}">
                <a14:useLocalDpi xmlns:a14="http://schemas.microsoft.com/office/drawing/2010/main" val="0"/>
              </a:ext>
            </a:extLst>
          </a:blip>
          <a:srcRect l="6156" t="10139" r="5643" b="19788"/>
          <a:stretch/>
        </p:blipFill>
        <p:spPr>
          <a:xfrm>
            <a:off x="3446394" y="3918411"/>
            <a:ext cx="1442948" cy="1620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56" t="10139" r="5643" b="19788"/>
          <a:stretch/>
        </p:blipFill>
        <p:spPr>
          <a:xfrm>
            <a:off x="3452096" y="1093268"/>
            <a:ext cx="1442948" cy="1620000"/>
          </a:xfrm>
          <a:prstGeom prst="rect">
            <a:avLst/>
          </a:prstGeom>
        </p:spPr>
      </p:pic>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584127"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Labour Market - commuter flows (Market Town &amp; Rural)</a:t>
            </a:r>
          </a:p>
        </p:txBody>
      </p:sp>
      <p:sp>
        <p:nvSpPr>
          <p:cNvPr id="32" name="TextBox 31"/>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10</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4436649" y="4472547"/>
            <a:ext cx="407350" cy="200055"/>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8161"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13"/>
          <p:cNvSpPr/>
          <p:nvPr/>
        </p:nvSpPr>
        <p:spPr>
          <a:xfrm>
            <a:off x="4230198" y="5041161"/>
            <a:ext cx="45719" cy="542925"/>
          </a:xfrm>
          <a:custGeom>
            <a:avLst/>
            <a:gdLst>
              <a:gd name="connsiteX0" fmla="*/ 0 w 57150"/>
              <a:gd name="connsiteY0" fmla="*/ 0 h 942975"/>
              <a:gd name="connsiteX1" fmla="*/ 57150 w 57150"/>
              <a:gd name="connsiteY1" fmla="*/ 942975 h 942975"/>
            </a:gdLst>
            <a:ahLst/>
            <a:cxnLst>
              <a:cxn ang="0">
                <a:pos x="connsiteX0" y="connsiteY0"/>
              </a:cxn>
              <a:cxn ang="0">
                <a:pos x="connsiteX1" y="connsiteY1"/>
              </a:cxn>
            </a:cxnLst>
            <a:rect l="l" t="t" r="r" b="b"/>
            <a:pathLst>
              <a:path w="57150" h="942975">
                <a:moveTo>
                  <a:pt x="0" y="0"/>
                </a:moveTo>
                <a:lnTo>
                  <a:pt x="57150" y="942975"/>
                </a:lnTo>
              </a:path>
            </a:pathLst>
          </a:custGeom>
          <a:noFill/>
          <a:ln w="79883"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Freeform 14"/>
          <p:cNvSpPr/>
          <p:nvPr/>
        </p:nvSpPr>
        <p:spPr>
          <a:xfrm>
            <a:off x="3951093" y="5012586"/>
            <a:ext cx="145755" cy="976783"/>
          </a:xfrm>
          <a:custGeom>
            <a:avLst/>
            <a:gdLst>
              <a:gd name="connsiteX0" fmla="*/ 191193 w 191193"/>
              <a:gd name="connsiteY0" fmla="*/ 0 h 1143000"/>
              <a:gd name="connsiteX1" fmla="*/ 29268 w 191193"/>
              <a:gd name="connsiteY1" fmla="*/ 923925 h 1143000"/>
              <a:gd name="connsiteX2" fmla="*/ 693 w 191193"/>
              <a:gd name="connsiteY2" fmla="*/ 1143000 h 1143000"/>
            </a:gdLst>
            <a:ahLst/>
            <a:cxnLst>
              <a:cxn ang="0">
                <a:pos x="connsiteX0" y="connsiteY0"/>
              </a:cxn>
              <a:cxn ang="0">
                <a:pos x="connsiteX1" y="connsiteY1"/>
              </a:cxn>
              <a:cxn ang="0">
                <a:pos x="connsiteX2" y="connsiteY2"/>
              </a:cxn>
            </a:cxnLst>
            <a:rect l="l" t="t" r="r" b="b"/>
            <a:pathLst>
              <a:path w="191193" h="1143000">
                <a:moveTo>
                  <a:pt x="191193" y="0"/>
                </a:moveTo>
                <a:cubicBezTo>
                  <a:pt x="126105" y="366712"/>
                  <a:pt x="61018" y="733425"/>
                  <a:pt x="29268" y="923925"/>
                </a:cubicBezTo>
                <a:cubicBezTo>
                  <a:pt x="-2482" y="1114425"/>
                  <a:pt x="-895" y="1128712"/>
                  <a:pt x="693" y="1143000"/>
                </a:cubicBezTo>
              </a:path>
            </a:pathLst>
          </a:custGeom>
          <a:noFill/>
          <a:ln w="42418"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16"/>
          <p:cNvSpPr/>
          <p:nvPr/>
        </p:nvSpPr>
        <p:spPr>
          <a:xfrm>
            <a:off x="4218747" y="3902917"/>
            <a:ext cx="268009" cy="665971"/>
          </a:xfrm>
          <a:custGeom>
            <a:avLst/>
            <a:gdLst>
              <a:gd name="connsiteX0" fmla="*/ 0 w 333375"/>
              <a:gd name="connsiteY0" fmla="*/ 752475 h 752475"/>
              <a:gd name="connsiteX1" fmla="*/ 85725 w 333375"/>
              <a:gd name="connsiteY1" fmla="*/ 361950 h 752475"/>
              <a:gd name="connsiteX2" fmla="*/ 333375 w 333375"/>
              <a:gd name="connsiteY2" fmla="*/ 0 h 752475"/>
            </a:gdLst>
            <a:ahLst/>
            <a:cxnLst>
              <a:cxn ang="0">
                <a:pos x="connsiteX0" y="connsiteY0"/>
              </a:cxn>
              <a:cxn ang="0">
                <a:pos x="connsiteX1" y="connsiteY1"/>
              </a:cxn>
              <a:cxn ang="0">
                <a:pos x="connsiteX2" y="connsiteY2"/>
              </a:cxn>
            </a:cxnLst>
            <a:rect l="l" t="t" r="r" b="b"/>
            <a:pathLst>
              <a:path w="333375" h="752475">
                <a:moveTo>
                  <a:pt x="0" y="752475"/>
                </a:moveTo>
                <a:cubicBezTo>
                  <a:pt x="15081" y="619918"/>
                  <a:pt x="30163" y="487362"/>
                  <a:pt x="85725" y="361950"/>
                </a:cubicBezTo>
                <a:cubicBezTo>
                  <a:pt x="141287" y="236538"/>
                  <a:pt x="237331" y="118269"/>
                  <a:pt x="333375" y="0"/>
                </a:cubicBezTo>
              </a:path>
            </a:pathLst>
          </a:custGeom>
          <a:noFill/>
          <a:ln w="14605"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4758451" y="4271786"/>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 </a:t>
            </a:r>
          </a:p>
          <a:p>
            <a:pPr algn="ctr"/>
            <a:r>
              <a:rPr lang="en-GB" sz="800" dirty="0">
                <a:latin typeface="Arial" panose="020B0604020202020204" pitchFamily="34" charset="0"/>
                <a:cs typeface="Arial" panose="020B0604020202020204" pitchFamily="34" charset="0"/>
              </a:rPr>
              <a:t>Hampshire (716)</a:t>
            </a:r>
          </a:p>
        </p:txBody>
      </p:sp>
      <p:sp>
        <p:nvSpPr>
          <p:cNvPr id="26" name="TextBox 25"/>
          <p:cNvSpPr txBox="1"/>
          <p:nvPr/>
        </p:nvSpPr>
        <p:spPr>
          <a:xfrm>
            <a:off x="4387988" y="3630347"/>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Basingstoke &amp; Deane (576)</a:t>
            </a:r>
          </a:p>
        </p:txBody>
      </p:sp>
      <p:sp>
        <p:nvSpPr>
          <p:cNvPr id="27" name="TextBox 26"/>
          <p:cNvSpPr txBox="1"/>
          <p:nvPr/>
        </p:nvSpPr>
        <p:spPr>
          <a:xfrm>
            <a:off x="4349547" y="6183108"/>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Fareham (753)</a:t>
            </a:r>
          </a:p>
        </p:txBody>
      </p:sp>
      <p:sp>
        <p:nvSpPr>
          <p:cNvPr id="28" name="TextBox 27"/>
          <p:cNvSpPr txBox="1"/>
          <p:nvPr/>
        </p:nvSpPr>
        <p:spPr>
          <a:xfrm>
            <a:off x="3951094" y="5589259"/>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Eastleigh (3,147)</a:t>
            </a:r>
          </a:p>
        </p:txBody>
      </p:sp>
      <p:sp>
        <p:nvSpPr>
          <p:cNvPr id="20" name="Freeform 19"/>
          <p:cNvSpPr/>
          <p:nvPr/>
        </p:nvSpPr>
        <p:spPr>
          <a:xfrm>
            <a:off x="4362757" y="5065263"/>
            <a:ext cx="504825" cy="1157788"/>
          </a:xfrm>
          <a:custGeom>
            <a:avLst/>
            <a:gdLst>
              <a:gd name="connsiteX0" fmla="*/ 0 w 476250"/>
              <a:gd name="connsiteY0" fmla="*/ 0 h 1019175"/>
              <a:gd name="connsiteX1" fmla="*/ 114300 w 476250"/>
              <a:gd name="connsiteY1" fmla="*/ 342900 h 1019175"/>
              <a:gd name="connsiteX2" fmla="*/ 266700 w 476250"/>
              <a:gd name="connsiteY2" fmla="*/ 676275 h 1019175"/>
              <a:gd name="connsiteX3" fmla="*/ 476250 w 476250"/>
              <a:gd name="connsiteY3" fmla="*/ 1019175 h 1019175"/>
            </a:gdLst>
            <a:ahLst/>
            <a:cxnLst>
              <a:cxn ang="0">
                <a:pos x="connsiteX0" y="connsiteY0"/>
              </a:cxn>
              <a:cxn ang="0">
                <a:pos x="connsiteX1" y="connsiteY1"/>
              </a:cxn>
              <a:cxn ang="0">
                <a:pos x="connsiteX2" y="connsiteY2"/>
              </a:cxn>
              <a:cxn ang="0">
                <a:pos x="connsiteX3" y="connsiteY3"/>
              </a:cxn>
            </a:cxnLst>
            <a:rect l="l" t="t" r="r" b="b"/>
            <a:pathLst>
              <a:path w="476250" h="1019175">
                <a:moveTo>
                  <a:pt x="0" y="0"/>
                </a:moveTo>
                <a:cubicBezTo>
                  <a:pt x="34925" y="115094"/>
                  <a:pt x="69850" y="230188"/>
                  <a:pt x="114300" y="342900"/>
                </a:cubicBezTo>
                <a:cubicBezTo>
                  <a:pt x="158750" y="455612"/>
                  <a:pt x="206375" y="563563"/>
                  <a:pt x="266700" y="676275"/>
                </a:cubicBezTo>
                <a:cubicBezTo>
                  <a:pt x="327025" y="788988"/>
                  <a:pt x="401637" y="904081"/>
                  <a:pt x="476250" y="1019175"/>
                </a:cubicBezTo>
              </a:path>
            </a:pathLst>
          </a:custGeom>
          <a:noFill/>
          <a:ln w="19177">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p:cNvSpPr txBox="1"/>
          <p:nvPr/>
        </p:nvSpPr>
        <p:spPr>
          <a:xfrm>
            <a:off x="3450827" y="5989369"/>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Southampton (1,670)</a:t>
            </a:r>
          </a:p>
        </p:txBody>
      </p:sp>
      <p:sp>
        <p:nvSpPr>
          <p:cNvPr id="31" name="TextBox 30"/>
          <p:cNvSpPr txBox="1"/>
          <p:nvPr/>
        </p:nvSpPr>
        <p:spPr>
          <a:xfrm>
            <a:off x="2699792" y="5741659"/>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New Forest (547)</a:t>
            </a:r>
          </a:p>
        </p:txBody>
      </p:sp>
      <p:sp>
        <p:nvSpPr>
          <p:cNvPr id="33" name="TextBox 32"/>
          <p:cNvSpPr txBox="1"/>
          <p:nvPr/>
        </p:nvSpPr>
        <p:spPr>
          <a:xfrm>
            <a:off x="2745774" y="4855393"/>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Test Valley (1,662)</a:t>
            </a:r>
          </a:p>
        </p:txBody>
      </p:sp>
      <p:sp>
        <p:nvSpPr>
          <p:cNvPr id="22" name="Freeform 21"/>
          <p:cNvSpPr/>
          <p:nvPr/>
        </p:nvSpPr>
        <p:spPr>
          <a:xfrm>
            <a:off x="3572973" y="4888761"/>
            <a:ext cx="428625" cy="114300"/>
          </a:xfrm>
          <a:custGeom>
            <a:avLst/>
            <a:gdLst>
              <a:gd name="connsiteX0" fmla="*/ 428625 w 428625"/>
              <a:gd name="connsiteY0" fmla="*/ 0 h 114300"/>
              <a:gd name="connsiteX1" fmla="*/ 114300 w 428625"/>
              <a:gd name="connsiteY1" fmla="*/ 76200 h 114300"/>
              <a:gd name="connsiteX2" fmla="*/ 0 w 428625"/>
              <a:gd name="connsiteY2" fmla="*/ 114300 h 114300"/>
            </a:gdLst>
            <a:ahLst/>
            <a:cxnLst>
              <a:cxn ang="0">
                <a:pos x="connsiteX0" y="connsiteY0"/>
              </a:cxn>
              <a:cxn ang="0">
                <a:pos x="connsiteX1" y="connsiteY1"/>
              </a:cxn>
              <a:cxn ang="0">
                <a:pos x="connsiteX2" y="connsiteY2"/>
              </a:cxn>
            </a:cxnLst>
            <a:rect l="l" t="t" r="r" b="b"/>
            <a:pathLst>
              <a:path w="428625" h="114300">
                <a:moveTo>
                  <a:pt x="428625" y="0"/>
                </a:moveTo>
                <a:lnTo>
                  <a:pt x="114300" y="76200"/>
                </a:lnTo>
                <a:cubicBezTo>
                  <a:pt x="42862" y="95250"/>
                  <a:pt x="21431" y="104775"/>
                  <a:pt x="0" y="114300"/>
                </a:cubicBezTo>
              </a:path>
            </a:pathLst>
          </a:custGeom>
          <a:noFill/>
          <a:ln w="42164"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reeform 22"/>
          <p:cNvSpPr/>
          <p:nvPr/>
        </p:nvSpPr>
        <p:spPr>
          <a:xfrm>
            <a:off x="3168111" y="4991209"/>
            <a:ext cx="843738" cy="786223"/>
          </a:xfrm>
          <a:custGeom>
            <a:avLst/>
            <a:gdLst>
              <a:gd name="connsiteX0" fmla="*/ 504825 w 504825"/>
              <a:gd name="connsiteY0" fmla="*/ 0 h 523875"/>
              <a:gd name="connsiteX1" fmla="*/ 0 w 504825"/>
              <a:gd name="connsiteY1" fmla="*/ 523875 h 523875"/>
            </a:gdLst>
            <a:ahLst/>
            <a:cxnLst>
              <a:cxn ang="0">
                <a:pos x="connsiteX0" y="connsiteY0"/>
              </a:cxn>
              <a:cxn ang="0">
                <a:pos x="connsiteX1" y="connsiteY1"/>
              </a:cxn>
            </a:cxnLst>
            <a:rect l="l" t="t" r="r" b="b"/>
            <a:pathLst>
              <a:path w="504825" h="523875">
                <a:moveTo>
                  <a:pt x="504825" y="0"/>
                </a:moveTo>
                <a:lnTo>
                  <a:pt x="0" y="523875"/>
                </a:lnTo>
              </a:path>
            </a:pathLst>
          </a:custGeom>
          <a:noFill/>
          <a:ln w="13843"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241114" y="5173304"/>
            <a:ext cx="2066332" cy="1277273"/>
          </a:xfrm>
          <a:prstGeom prst="rect">
            <a:avLst/>
          </a:prstGeom>
          <a:noFill/>
        </p:spPr>
        <p:txBody>
          <a:bodyPr wrap="square" rtlCol="0">
            <a:spAutoFit/>
          </a:bodyPr>
          <a:lstStyle/>
          <a:p>
            <a:pPr>
              <a:spcAft>
                <a:spcPts val="300"/>
              </a:spcAft>
            </a:pPr>
            <a:r>
              <a:rPr lang="en-GB" sz="900" dirty="0">
                <a:latin typeface="Arial" panose="020B0604020202020204" pitchFamily="34" charset="0"/>
                <a:cs typeface="Arial" panose="020B0604020202020204" pitchFamily="34" charset="0"/>
              </a:rPr>
              <a:t>Key: </a:t>
            </a:r>
          </a:p>
          <a:p>
            <a:pPr>
              <a:spcAft>
                <a:spcPts val="300"/>
              </a:spcAft>
            </a:pPr>
            <a:r>
              <a:rPr lang="en-GB" sz="900" dirty="0">
                <a:latin typeface="Arial" panose="020B0604020202020204" pitchFamily="34" charset="0"/>
                <a:cs typeface="Arial" panose="020B0604020202020204" pitchFamily="34" charset="0"/>
              </a:rPr>
              <a:t>The map shows in-commuter flows from the sub-areas and origins with 400+ in-commuters. The sum of origins shown accounts for 13,108 in-commuters (82% of  the total).</a:t>
            </a:r>
          </a:p>
          <a:p>
            <a:pPr>
              <a:spcAft>
                <a:spcPts val="300"/>
              </a:spcAft>
            </a:pPr>
            <a:r>
              <a:rPr lang="en-GB" sz="900" dirty="0">
                <a:latin typeface="Arial" panose="020B0604020202020204" pitchFamily="34" charset="0"/>
                <a:cs typeface="Arial" panose="020B0604020202020204" pitchFamily="34" charset="0"/>
              </a:rPr>
              <a:t>*A degree of uncertainty over the validity of this figure.</a:t>
            </a:r>
          </a:p>
        </p:txBody>
      </p:sp>
      <p:sp>
        <p:nvSpPr>
          <p:cNvPr id="29" name="TextBox 28"/>
          <p:cNvSpPr txBox="1"/>
          <p:nvPr/>
        </p:nvSpPr>
        <p:spPr>
          <a:xfrm>
            <a:off x="263556" y="3687978"/>
            <a:ext cx="1128835" cy="307777"/>
          </a:xfrm>
          <a:prstGeom prst="rect">
            <a:avLst/>
          </a:prstGeom>
          <a:noFill/>
        </p:spPr>
        <p:txBody>
          <a:bodyPr wrap="none" rtlCol="0">
            <a:spAutoFit/>
          </a:bodyPr>
          <a:lstStyle/>
          <a:p>
            <a:r>
              <a:rPr lang="en-GB" sz="1400" dirty="0">
                <a:solidFill>
                  <a:schemeClr val="accent4">
                    <a:lumMod val="75000"/>
                  </a:schemeClr>
                </a:solidFill>
                <a:latin typeface="Arial" panose="020B0604020202020204" pitchFamily="34" charset="0"/>
                <a:cs typeface="Arial" panose="020B0604020202020204" pitchFamily="34" charset="0"/>
              </a:rPr>
              <a:t>In-commute</a:t>
            </a:r>
          </a:p>
        </p:txBody>
      </p:sp>
      <p:sp>
        <p:nvSpPr>
          <p:cNvPr id="38" name="Freeform 37"/>
          <p:cNvSpPr/>
          <p:nvPr/>
        </p:nvSpPr>
        <p:spPr>
          <a:xfrm>
            <a:off x="4265215" y="1307469"/>
            <a:ext cx="318978" cy="392873"/>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6637"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p:cNvSpPr txBox="1"/>
          <p:nvPr/>
        </p:nvSpPr>
        <p:spPr>
          <a:xfrm>
            <a:off x="2473581" y="1582373"/>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Winchester Town</a:t>
            </a:r>
          </a:p>
          <a:p>
            <a:pPr algn="ctr"/>
            <a:r>
              <a:rPr lang="en-GB" sz="800" dirty="0">
                <a:latin typeface="Arial" panose="020B0604020202020204" pitchFamily="34" charset="0"/>
                <a:cs typeface="Arial" panose="020B0604020202020204" pitchFamily="34" charset="0"/>
              </a:rPr>
              <a:t>(5,000)</a:t>
            </a:r>
          </a:p>
        </p:txBody>
      </p:sp>
      <p:sp>
        <p:nvSpPr>
          <p:cNvPr id="40" name="Freeform 39"/>
          <p:cNvSpPr/>
          <p:nvPr/>
        </p:nvSpPr>
        <p:spPr>
          <a:xfrm>
            <a:off x="4215154" y="2176199"/>
            <a:ext cx="45719" cy="542925"/>
          </a:xfrm>
          <a:custGeom>
            <a:avLst/>
            <a:gdLst>
              <a:gd name="connsiteX0" fmla="*/ 0 w 57150"/>
              <a:gd name="connsiteY0" fmla="*/ 0 h 942975"/>
              <a:gd name="connsiteX1" fmla="*/ 57150 w 57150"/>
              <a:gd name="connsiteY1" fmla="*/ 942975 h 942975"/>
            </a:gdLst>
            <a:ahLst/>
            <a:cxnLst>
              <a:cxn ang="0">
                <a:pos x="connsiteX0" y="connsiteY0"/>
              </a:cxn>
              <a:cxn ang="0">
                <a:pos x="connsiteX1" y="connsiteY1"/>
              </a:cxn>
            </a:cxnLst>
            <a:rect l="l" t="t" r="r" b="b"/>
            <a:pathLst>
              <a:path w="57150" h="942975">
                <a:moveTo>
                  <a:pt x="0" y="0"/>
                </a:moveTo>
                <a:lnTo>
                  <a:pt x="57150" y="942975"/>
                </a:lnTo>
              </a:path>
            </a:pathLst>
          </a:custGeom>
          <a:noFill/>
          <a:ln w="48006"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Freeform 40"/>
          <p:cNvSpPr/>
          <p:nvPr/>
        </p:nvSpPr>
        <p:spPr>
          <a:xfrm>
            <a:off x="4196105" y="980358"/>
            <a:ext cx="290652" cy="681491"/>
          </a:xfrm>
          <a:custGeom>
            <a:avLst/>
            <a:gdLst>
              <a:gd name="connsiteX0" fmla="*/ 0 w 333375"/>
              <a:gd name="connsiteY0" fmla="*/ 752475 h 752475"/>
              <a:gd name="connsiteX1" fmla="*/ 85725 w 333375"/>
              <a:gd name="connsiteY1" fmla="*/ 361950 h 752475"/>
              <a:gd name="connsiteX2" fmla="*/ 333375 w 333375"/>
              <a:gd name="connsiteY2" fmla="*/ 0 h 752475"/>
            </a:gdLst>
            <a:ahLst/>
            <a:cxnLst>
              <a:cxn ang="0">
                <a:pos x="connsiteX0" y="connsiteY0"/>
              </a:cxn>
              <a:cxn ang="0">
                <a:pos x="connsiteX1" y="connsiteY1"/>
              </a:cxn>
              <a:cxn ang="0">
                <a:pos x="connsiteX2" y="connsiteY2"/>
              </a:cxn>
            </a:cxnLst>
            <a:rect l="l" t="t" r="r" b="b"/>
            <a:pathLst>
              <a:path w="333375" h="752475">
                <a:moveTo>
                  <a:pt x="0" y="752475"/>
                </a:moveTo>
                <a:cubicBezTo>
                  <a:pt x="15081" y="619918"/>
                  <a:pt x="30163" y="487362"/>
                  <a:pt x="85725" y="361950"/>
                </a:cubicBezTo>
                <a:cubicBezTo>
                  <a:pt x="141287" y="236538"/>
                  <a:pt x="237331" y="118269"/>
                  <a:pt x="333375" y="0"/>
                </a:cubicBezTo>
              </a:path>
            </a:pathLst>
          </a:custGeom>
          <a:noFill/>
          <a:ln w="26543"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p:cNvSpPr txBox="1"/>
          <p:nvPr/>
        </p:nvSpPr>
        <p:spPr>
          <a:xfrm>
            <a:off x="4584193" y="1062241"/>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Westminster, City of London (654)</a:t>
            </a:r>
          </a:p>
        </p:txBody>
      </p:sp>
      <p:sp>
        <p:nvSpPr>
          <p:cNvPr id="44" name="TextBox 43"/>
          <p:cNvSpPr txBox="1"/>
          <p:nvPr/>
        </p:nvSpPr>
        <p:spPr>
          <a:xfrm>
            <a:off x="4383649" y="754714"/>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Basingstoke &amp; Deane (1,044)</a:t>
            </a:r>
          </a:p>
        </p:txBody>
      </p:sp>
      <p:sp>
        <p:nvSpPr>
          <p:cNvPr id="46" name="TextBox 45"/>
          <p:cNvSpPr txBox="1"/>
          <p:nvPr/>
        </p:nvSpPr>
        <p:spPr>
          <a:xfrm>
            <a:off x="3936050" y="2775314"/>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Eastleigh (1,891)</a:t>
            </a:r>
          </a:p>
        </p:txBody>
      </p:sp>
      <p:sp>
        <p:nvSpPr>
          <p:cNvPr id="50" name="TextBox 49"/>
          <p:cNvSpPr txBox="1"/>
          <p:nvPr/>
        </p:nvSpPr>
        <p:spPr>
          <a:xfrm>
            <a:off x="3324005" y="3063035"/>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Southampton (1,661)</a:t>
            </a:r>
          </a:p>
        </p:txBody>
      </p:sp>
      <p:sp>
        <p:nvSpPr>
          <p:cNvPr id="52" name="TextBox 51"/>
          <p:cNvSpPr txBox="1"/>
          <p:nvPr/>
        </p:nvSpPr>
        <p:spPr>
          <a:xfrm>
            <a:off x="2838779" y="2079204"/>
            <a:ext cx="881581"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Test Valley (1,039)</a:t>
            </a:r>
          </a:p>
        </p:txBody>
      </p:sp>
      <p:sp>
        <p:nvSpPr>
          <p:cNvPr id="53" name="Freeform 52"/>
          <p:cNvSpPr/>
          <p:nvPr/>
        </p:nvSpPr>
        <p:spPr>
          <a:xfrm>
            <a:off x="3557929" y="2074816"/>
            <a:ext cx="428625" cy="114300"/>
          </a:xfrm>
          <a:custGeom>
            <a:avLst/>
            <a:gdLst>
              <a:gd name="connsiteX0" fmla="*/ 428625 w 428625"/>
              <a:gd name="connsiteY0" fmla="*/ 0 h 114300"/>
              <a:gd name="connsiteX1" fmla="*/ 114300 w 428625"/>
              <a:gd name="connsiteY1" fmla="*/ 76200 h 114300"/>
              <a:gd name="connsiteX2" fmla="*/ 0 w 428625"/>
              <a:gd name="connsiteY2" fmla="*/ 114300 h 114300"/>
            </a:gdLst>
            <a:ahLst/>
            <a:cxnLst>
              <a:cxn ang="0">
                <a:pos x="connsiteX0" y="connsiteY0"/>
              </a:cxn>
              <a:cxn ang="0">
                <a:pos x="connsiteX1" y="connsiteY1"/>
              </a:cxn>
              <a:cxn ang="0">
                <a:pos x="connsiteX2" y="connsiteY2"/>
              </a:cxn>
            </a:cxnLst>
            <a:rect l="l" t="t" r="r" b="b"/>
            <a:pathLst>
              <a:path w="428625" h="114300">
                <a:moveTo>
                  <a:pt x="428625" y="0"/>
                </a:moveTo>
                <a:lnTo>
                  <a:pt x="114300" y="76200"/>
                </a:lnTo>
                <a:cubicBezTo>
                  <a:pt x="42862" y="95250"/>
                  <a:pt x="21431" y="104775"/>
                  <a:pt x="0" y="114300"/>
                </a:cubicBezTo>
              </a:path>
            </a:pathLst>
          </a:custGeom>
          <a:noFill/>
          <a:ln w="26416"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p:cNvSpPr txBox="1"/>
          <p:nvPr/>
        </p:nvSpPr>
        <p:spPr>
          <a:xfrm>
            <a:off x="272186" y="2453054"/>
            <a:ext cx="2201395" cy="961802"/>
          </a:xfrm>
          <a:prstGeom prst="rect">
            <a:avLst/>
          </a:prstGeom>
          <a:noFill/>
        </p:spPr>
        <p:txBody>
          <a:bodyPr wrap="square" rtlCol="0">
            <a:spAutoFit/>
          </a:bodyPr>
          <a:lstStyle/>
          <a:p>
            <a:pPr>
              <a:spcAft>
                <a:spcPts val="300"/>
              </a:spcAft>
            </a:pPr>
            <a:r>
              <a:rPr lang="en-GB" sz="900" dirty="0">
                <a:latin typeface="Arial" panose="020B0604020202020204" pitchFamily="34" charset="0"/>
                <a:cs typeface="Arial" panose="020B0604020202020204" pitchFamily="34" charset="0"/>
              </a:rPr>
              <a:t>Key:</a:t>
            </a:r>
          </a:p>
          <a:p>
            <a:pPr>
              <a:spcAft>
                <a:spcPts val="300"/>
              </a:spcAft>
            </a:pPr>
            <a:r>
              <a:rPr lang="en-GB" sz="900" dirty="0">
                <a:latin typeface="Arial" panose="020B0604020202020204" pitchFamily="34" charset="0"/>
                <a:cs typeface="Arial" panose="020B0604020202020204" pitchFamily="34" charset="0"/>
              </a:rPr>
              <a:t>The map shows out-commuter flows to the sub-areas and to destinations with 400+ Out-commuters. The sum of destinations shown accounts for 14,818 out-commuters (81% of the total).</a:t>
            </a:r>
          </a:p>
        </p:txBody>
      </p:sp>
      <p:sp>
        <p:nvSpPr>
          <p:cNvPr id="56" name="TextBox 55"/>
          <p:cNvSpPr txBox="1"/>
          <p:nvPr/>
        </p:nvSpPr>
        <p:spPr>
          <a:xfrm>
            <a:off x="263556" y="836712"/>
            <a:ext cx="1268296" cy="307777"/>
          </a:xfrm>
          <a:prstGeom prst="rect">
            <a:avLst/>
          </a:prstGeom>
          <a:noFill/>
        </p:spPr>
        <p:txBody>
          <a:bodyPr wrap="none" rtlCol="0">
            <a:spAutoFit/>
          </a:bodyPr>
          <a:lstStyle/>
          <a:p>
            <a:r>
              <a:rPr lang="en-GB" sz="1400" dirty="0">
                <a:solidFill>
                  <a:schemeClr val="accent6">
                    <a:lumMod val="75000"/>
                  </a:schemeClr>
                </a:solidFill>
                <a:latin typeface="Arial" panose="020B0604020202020204" pitchFamily="34" charset="0"/>
                <a:cs typeface="Arial" panose="020B0604020202020204" pitchFamily="34" charset="0"/>
              </a:rPr>
              <a:t>Out-commute</a:t>
            </a:r>
          </a:p>
        </p:txBody>
      </p:sp>
      <p:sp>
        <p:nvSpPr>
          <p:cNvPr id="59" name="TextBox 58"/>
          <p:cNvSpPr txBox="1"/>
          <p:nvPr/>
        </p:nvSpPr>
        <p:spPr>
          <a:xfrm>
            <a:off x="4758451" y="1487284"/>
            <a:ext cx="85777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Rest of London (524)</a:t>
            </a:r>
          </a:p>
        </p:txBody>
      </p:sp>
      <p:sp>
        <p:nvSpPr>
          <p:cNvPr id="60" name="Freeform 59"/>
          <p:cNvSpPr/>
          <p:nvPr/>
        </p:nvSpPr>
        <p:spPr>
          <a:xfrm>
            <a:off x="3858385" y="2160201"/>
            <a:ext cx="238371" cy="908760"/>
          </a:xfrm>
          <a:custGeom>
            <a:avLst/>
            <a:gdLst>
              <a:gd name="connsiteX0" fmla="*/ 191193 w 191193"/>
              <a:gd name="connsiteY0" fmla="*/ 0 h 1143000"/>
              <a:gd name="connsiteX1" fmla="*/ 29268 w 191193"/>
              <a:gd name="connsiteY1" fmla="*/ 923925 h 1143000"/>
              <a:gd name="connsiteX2" fmla="*/ 693 w 191193"/>
              <a:gd name="connsiteY2" fmla="*/ 1143000 h 1143000"/>
            </a:gdLst>
            <a:ahLst/>
            <a:cxnLst>
              <a:cxn ang="0">
                <a:pos x="connsiteX0" y="connsiteY0"/>
              </a:cxn>
              <a:cxn ang="0">
                <a:pos x="connsiteX1" y="connsiteY1"/>
              </a:cxn>
              <a:cxn ang="0">
                <a:pos x="connsiteX2" y="connsiteY2"/>
              </a:cxn>
            </a:cxnLst>
            <a:rect l="l" t="t" r="r" b="b"/>
            <a:pathLst>
              <a:path w="191193" h="1143000">
                <a:moveTo>
                  <a:pt x="191193" y="0"/>
                </a:moveTo>
                <a:cubicBezTo>
                  <a:pt x="126105" y="366712"/>
                  <a:pt x="61018" y="733425"/>
                  <a:pt x="29268" y="923925"/>
                </a:cubicBezTo>
                <a:cubicBezTo>
                  <a:pt x="-2482" y="1114425"/>
                  <a:pt x="-895" y="1128712"/>
                  <a:pt x="693" y="1143000"/>
                </a:cubicBezTo>
              </a:path>
            </a:pathLst>
          </a:custGeom>
          <a:noFill/>
          <a:ln w="42164"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Freeform 60"/>
          <p:cNvSpPr/>
          <p:nvPr/>
        </p:nvSpPr>
        <p:spPr>
          <a:xfrm>
            <a:off x="4422618" y="1614455"/>
            <a:ext cx="466725" cy="211383"/>
          </a:xfrm>
          <a:custGeom>
            <a:avLst/>
            <a:gdLst>
              <a:gd name="connsiteX0" fmla="*/ 0 w 466725"/>
              <a:gd name="connsiteY0" fmla="*/ 211383 h 211383"/>
              <a:gd name="connsiteX1" fmla="*/ 228600 w 466725"/>
              <a:gd name="connsiteY1" fmla="*/ 30408 h 211383"/>
              <a:gd name="connsiteX2" fmla="*/ 466725 w 466725"/>
              <a:gd name="connsiteY2" fmla="*/ 1833 h 211383"/>
            </a:gdLst>
            <a:ahLst/>
            <a:cxnLst>
              <a:cxn ang="0">
                <a:pos x="connsiteX0" y="connsiteY0"/>
              </a:cxn>
              <a:cxn ang="0">
                <a:pos x="connsiteX1" y="connsiteY1"/>
              </a:cxn>
              <a:cxn ang="0">
                <a:pos x="connsiteX2" y="connsiteY2"/>
              </a:cxn>
            </a:cxnLst>
            <a:rect l="l" t="t" r="r" b="b"/>
            <a:pathLst>
              <a:path w="466725" h="211383">
                <a:moveTo>
                  <a:pt x="0" y="211383"/>
                </a:moveTo>
                <a:cubicBezTo>
                  <a:pt x="75406" y="138358"/>
                  <a:pt x="150813" y="65333"/>
                  <a:pt x="228600" y="30408"/>
                </a:cubicBezTo>
                <a:cubicBezTo>
                  <a:pt x="306387" y="-4517"/>
                  <a:pt x="386556" y="-1342"/>
                  <a:pt x="466725" y="1833"/>
                </a:cubicBezTo>
              </a:path>
            </a:pathLst>
          </a:custGeom>
          <a:noFill/>
          <a:ln w="13335">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p:cNvSpPr txBox="1"/>
          <p:nvPr/>
        </p:nvSpPr>
        <p:spPr>
          <a:xfrm>
            <a:off x="270092" y="1266389"/>
            <a:ext cx="2645724" cy="984885"/>
          </a:xfrm>
          <a:prstGeom prst="rect">
            <a:avLst/>
          </a:prstGeom>
          <a:noFill/>
        </p:spPr>
        <p:txBody>
          <a:bodyPr wrap="none" rtlCol="0">
            <a:spAutoFit/>
          </a:bodyPr>
          <a:lstStyle/>
          <a:p>
            <a:pPr>
              <a:spcAft>
                <a:spcPts val="300"/>
              </a:spcAft>
            </a:pPr>
            <a:r>
              <a:rPr lang="en-GB" sz="1200" dirty="0">
                <a:solidFill>
                  <a:schemeClr val="accent6">
                    <a:lumMod val="75000"/>
                  </a:schemeClr>
                </a:solidFill>
                <a:latin typeface="Arial" panose="020B0604020202020204" pitchFamily="34" charset="0"/>
                <a:cs typeface="Arial" panose="020B0604020202020204" pitchFamily="34" charset="0"/>
              </a:rPr>
              <a:t>Resident Worker Population: 31,853</a:t>
            </a:r>
          </a:p>
          <a:p>
            <a:pPr>
              <a:spcAft>
                <a:spcPts val="300"/>
              </a:spcAft>
            </a:pPr>
            <a:r>
              <a:rPr lang="en-GB" sz="900" dirty="0">
                <a:latin typeface="Arial" panose="020B0604020202020204" pitchFamily="34" charset="0"/>
                <a:cs typeface="Arial" panose="020B0604020202020204" pitchFamily="34" charset="0"/>
              </a:rPr>
              <a:t>Live &amp; Work Locally: 10,999</a:t>
            </a:r>
          </a:p>
          <a:p>
            <a:pPr>
              <a:spcAft>
                <a:spcPts val="300"/>
              </a:spcAft>
            </a:pPr>
            <a:r>
              <a:rPr lang="en-GB" sz="900" dirty="0">
                <a:latin typeface="Arial" panose="020B0604020202020204" pitchFamily="34" charset="0"/>
                <a:cs typeface="Arial" panose="020B0604020202020204" pitchFamily="34" charset="0"/>
              </a:rPr>
              <a:t>No fixed place: 2,472</a:t>
            </a:r>
          </a:p>
          <a:p>
            <a:pPr>
              <a:spcAft>
                <a:spcPts val="300"/>
              </a:spcAft>
            </a:pPr>
            <a:r>
              <a:rPr lang="en-GB" sz="900" dirty="0">
                <a:latin typeface="Arial" panose="020B0604020202020204" pitchFamily="34" charset="0"/>
                <a:cs typeface="Arial" panose="020B0604020202020204" pitchFamily="34" charset="0"/>
              </a:rPr>
              <a:t>Out-commute: 18,382</a:t>
            </a:r>
          </a:p>
          <a:p>
            <a:pPr>
              <a:spcAft>
                <a:spcPts val="300"/>
              </a:spcAft>
            </a:pPr>
            <a:r>
              <a:rPr lang="en-GB" sz="900" dirty="0">
                <a:latin typeface="Arial" panose="020B0604020202020204" pitchFamily="34" charset="0"/>
                <a:cs typeface="Arial" panose="020B0604020202020204" pitchFamily="34" charset="0"/>
              </a:rPr>
              <a:t>Resident Self-Containment Ratio: 0.42</a:t>
            </a:r>
          </a:p>
        </p:txBody>
      </p:sp>
      <p:sp>
        <p:nvSpPr>
          <p:cNvPr id="67" name="TextBox 66"/>
          <p:cNvSpPr txBox="1"/>
          <p:nvPr/>
        </p:nvSpPr>
        <p:spPr>
          <a:xfrm>
            <a:off x="246240" y="4111096"/>
            <a:ext cx="2227341" cy="984885"/>
          </a:xfrm>
          <a:prstGeom prst="rect">
            <a:avLst/>
          </a:prstGeom>
          <a:noFill/>
        </p:spPr>
        <p:txBody>
          <a:bodyPr wrap="none" rtlCol="0">
            <a:spAutoFit/>
          </a:bodyPr>
          <a:lstStyle/>
          <a:p>
            <a:pPr>
              <a:spcAft>
                <a:spcPts val="300"/>
              </a:spcAft>
            </a:pPr>
            <a:r>
              <a:rPr lang="en-GB" sz="1200" dirty="0">
                <a:solidFill>
                  <a:schemeClr val="accent4">
                    <a:lumMod val="75000"/>
                  </a:schemeClr>
                </a:solidFill>
                <a:latin typeface="Arial" panose="020B0604020202020204" pitchFamily="34" charset="0"/>
                <a:cs typeface="Arial" panose="020B0604020202020204" pitchFamily="34" charset="0"/>
              </a:rPr>
              <a:t>Workplace Population: 29,441</a:t>
            </a:r>
          </a:p>
          <a:p>
            <a:pPr>
              <a:spcAft>
                <a:spcPts val="300"/>
              </a:spcAft>
            </a:pPr>
            <a:r>
              <a:rPr lang="en-GB" sz="900" dirty="0">
                <a:latin typeface="Arial" panose="020B0604020202020204" pitchFamily="34" charset="0"/>
                <a:cs typeface="Arial" panose="020B0604020202020204" pitchFamily="34" charset="0"/>
              </a:rPr>
              <a:t>Live &amp; Work Locally: 10,999</a:t>
            </a:r>
          </a:p>
          <a:p>
            <a:pPr>
              <a:spcAft>
                <a:spcPts val="300"/>
              </a:spcAft>
            </a:pPr>
            <a:r>
              <a:rPr lang="en-GB" sz="900" dirty="0">
                <a:latin typeface="Arial" panose="020B0604020202020204" pitchFamily="34" charset="0"/>
                <a:cs typeface="Arial" panose="020B0604020202020204" pitchFamily="34" charset="0"/>
              </a:rPr>
              <a:t>No fixed place: 2,472</a:t>
            </a:r>
          </a:p>
          <a:p>
            <a:pPr>
              <a:spcAft>
                <a:spcPts val="300"/>
              </a:spcAft>
            </a:pPr>
            <a:r>
              <a:rPr lang="en-GB" sz="900" dirty="0">
                <a:latin typeface="Arial" panose="020B0604020202020204" pitchFamily="34" charset="0"/>
                <a:cs typeface="Arial" panose="020B0604020202020204" pitchFamily="34" charset="0"/>
              </a:rPr>
              <a:t>In-commute: 15,970</a:t>
            </a:r>
          </a:p>
          <a:p>
            <a:pPr>
              <a:spcAft>
                <a:spcPts val="300"/>
              </a:spcAft>
            </a:pPr>
            <a:r>
              <a:rPr lang="en-GB" sz="900" dirty="0">
                <a:latin typeface="Arial" panose="020B0604020202020204" pitchFamily="34" charset="0"/>
                <a:cs typeface="Arial" panose="020B0604020202020204" pitchFamily="34" charset="0"/>
              </a:rPr>
              <a:t>Workplace Self-Containment Ratio: 0.46</a:t>
            </a:r>
          </a:p>
        </p:txBody>
      </p:sp>
      <p:cxnSp>
        <p:nvCxnSpPr>
          <p:cNvPr id="76" name="Straight Connector 75"/>
          <p:cNvCxnSpPr/>
          <p:nvPr/>
        </p:nvCxnSpPr>
        <p:spPr>
          <a:xfrm>
            <a:off x="683568" y="3548172"/>
            <a:ext cx="4680000"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sp>
        <p:nvSpPr>
          <p:cNvPr id="80" name="Notched Right Arrow 79"/>
          <p:cNvSpPr/>
          <p:nvPr/>
        </p:nvSpPr>
        <p:spPr>
          <a:xfrm>
            <a:off x="1529858" y="836712"/>
            <a:ext cx="665878" cy="331189"/>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Notched Right Arrow 80"/>
          <p:cNvSpPr/>
          <p:nvPr/>
        </p:nvSpPr>
        <p:spPr>
          <a:xfrm rot="10800000">
            <a:off x="1400062" y="3697102"/>
            <a:ext cx="665878" cy="331189"/>
          </a:xfrm>
          <a:prstGeom prst="notch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reeform 82"/>
          <p:cNvSpPr/>
          <p:nvPr/>
        </p:nvSpPr>
        <p:spPr>
          <a:xfrm>
            <a:off x="4381723" y="2074816"/>
            <a:ext cx="570694" cy="400733"/>
          </a:xfrm>
          <a:custGeom>
            <a:avLst/>
            <a:gdLst>
              <a:gd name="connsiteX0" fmla="*/ 0 w 495300"/>
              <a:gd name="connsiteY0" fmla="*/ 0 h 904875"/>
              <a:gd name="connsiteX1" fmla="*/ 285750 w 495300"/>
              <a:gd name="connsiteY1" fmla="*/ 457200 h 904875"/>
              <a:gd name="connsiteX2" fmla="*/ 495300 w 495300"/>
              <a:gd name="connsiteY2" fmla="*/ 904875 h 904875"/>
            </a:gdLst>
            <a:ahLst/>
            <a:cxnLst>
              <a:cxn ang="0">
                <a:pos x="connsiteX0" y="connsiteY0"/>
              </a:cxn>
              <a:cxn ang="0">
                <a:pos x="connsiteX1" y="connsiteY1"/>
              </a:cxn>
              <a:cxn ang="0">
                <a:pos x="connsiteX2" y="connsiteY2"/>
              </a:cxn>
            </a:cxnLst>
            <a:rect l="l" t="t" r="r" b="b"/>
            <a:pathLst>
              <a:path w="495300" h="904875">
                <a:moveTo>
                  <a:pt x="0" y="0"/>
                </a:moveTo>
                <a:cubicBezTo>
                  <a:pt x="101600" y="153194"/>
                  <a:pt x="203200" y="306388"/>
                  <a:pt x="285750" y="457200"/>
                </a:cubicBezTo>
                <a:cubicBezTo>
                  <a:pt x="368300" y="608012"/>
                  <a:pt x="431800" y="756443"/>
                  <a:pt x="495300" y="904875"/>
                </a:cubicBezTo>
              </a:path>
            </a:pathLst>
          </a:custGeom>
          <a:noFill/>
          <a:ln w="18669"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Box 83"/>
          <p:cNvSpPr txBox="1"/>
          <p:nvPr/>
        </p:nvSpPr>
        <p:spPr>
          <a:xfrm>
            <a:off x="4819634" y="5811941"/>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 Winchester </a:t>
            </a:r>
          </a:p>
          <a:p>
            <a:pPr algn="ctr"/>
            <a:r>
              <a:rPr lang="en-GB" sz="800" dirty="0">
                <a:latin typeface="Arial" panose="020B0604020202020204" pitchFamily="34" charset="0"/>
                <a:cs typeface="Arial" panose="020B0604020202020204" pitchFamily="34" charset="0"/>
              </a:rPr>
              <a:t>(419)</a:t>
            </a:r>
          </a:p>
        </p:txBody>
      </p:sp>
      <p:sp>
        <p:nvSpPr>
          <p:cNvPr id="85" name="Freeform 84"/>
          <p:cNvSpPr/>
          <p:nvPr/>
        </p:nvSpPr>
        <p:spPr>
          <a:xfrm>
            <a:off x="4398381" y="5031636"/>
            <a:ext cx="490961" cy="817745"/>
          </a:xfrm>
          <a:custGeom>
            <a:avLst/>
            <a:gdLst>
              <a:gd name="connsiteX0" fmla="*/ 0 w 495300"/>
              <a:gd name="connsiteY0" fmla="*/ 0 h 904875"/>
              <a:gd name="connsiteX1" fmla="*/ 285750 w 495300"/>
              <a:gd name="connsiteY1" fmla="*/ 457200 h 904875"/>
              <a:gd name="connsiteX2" fmla="*/ 495300 w 495300"/>
              <a:gd name="connsiteY2" fmla="*/ 904875 h 904875"/>
            </a:gdLst>
            <a:ahLst/>
            <a:cxnLst>
              <a:cxn ang="0">
                <a:pos x="connsiteX0" y="connsiteY0"/>
              </a:cxn>
              <a:cxn ang="0">
                <a:pos x="connsiteX1" y="connsiteY1"/>
              </a:cxn>
              <a:cxn ang="0">
                <a:pos x="connsiteX2" y="connsiteY2"/>
              </a:cxn>
            </a:cxnLst>
            <a:rect l="l" t="t" r="r" b="b"/>
            <a:pathLst>
              <a:path w="495300" h="904875">
                <a:moveTo>
                  <a:pt x="0" y="0"/>
                </a:moveTo>
                <a:cubicBezTo>
                  <a:pt x="101600" y="153194"/>
                  <a:pt x="203200" y="306388"/>
                  <a:pt x="285750" y="457200"/>
                </a:cubicBezTo>
                <a:cubicBezTo>
                  <a:pt x="368300" y="608012"/>
                  <a:pt x="431800" y="756443"/>
                  <a:pt x="495300" y="904875"/>
                </a:cubicBezTo>
              </a:path>
            </a:pathLst>
          </a:custGeom>
          <a:noFill/>
          <a:ln w="7874"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TextBox 85"/>
          <p:cNvSpPr txBox="1"/>
          <p:nvPr/>
        </p:nvSpPr>
        <p:spPr>
          <a:xfrm>
            <a:off x="4917154" y="2427019"/>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 Winchester </a:t>
            </a:r>
          </a:p>
          <a:p>
            <a:pPr algn="ctr"/>
            <a:r>
              <a:rPr lang="en-GB" sz="800" dirty="0">
                <a:latin typeface="Arial" panose="020B0604020202020204" pitchFamily="34" charset="0"/>
                <a:cs typeface="Arial" panose="020B0604020202020204" pitchFamily="34" charset="0"/>
              </a:rPr>
              <a:t>(734)</a:t>
            </a:r>
          </a:p>
        </p:txBody>
      </p:sp>
      <p:sp>
        <p:nvSpPr>
          <p:cNvPr id="90" name="TextBox 89"/>
          <p:cNvSpPr txBox="1"/>
          <p:nvPr/>
        </p:nvSpPr>
        <p:spPr>
          <a:xfrm>
            <a:off x="2203687" y="863806"/>
            <a:ext cx="1378904" cy="276999"/>
          </a:xfrm>
          <a:prstGeom prst="rect">
            <a:avLst/>
          </a:prstGeom>
          <a:noFill/>
        </p:spPr>
        <p:txBody>
          <a:bodyPr wrap="none" rtlCol="0">
            <a:spAutoFit/>
          </a:bodyPr>
          <a:lstStyle/>
          <a:p>
            <a:r>
              <a:rPr lang="en-GB" sz="1200" dirty="0">
                <a:solidFill>
                  <a:schemeClr val="accent6">
                    <a:lumMod val="75000"/>
                  </a:schemeClr>
                </a:solidFill>
                <a:latin typeface="Arial" panose="020B0604020202020204" pitchFamily="34" charset="0"/>
                <a:cs typeface="Arial" panose="020B0604020202020204" pitchFamily="34" charset="0"/>
              </a:rPr>
              <a:t>Net outflow 2,412</a:t>
            </a:r>
          </a:p>
        </p:txBody>
      </p:sp>
      <p:sp>
        <p:nvSpPr>
          <p:cNvPr id="64" name="TextBox 63"/>
          <p:cNvSpPr txBox="1"/>
          <p:nvPr/>
        </p:nvSpPr>
        <p:spPr>
          <a:xfrm>
            <a:off x="4795886" y="1837645"/>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 </a:t>
            </a:r>
          </a:p>
          <a:p>
            <a:pPr algn="ctr"/>
            <a:r>
              <a:rPr lang="en-GB" sz="800" dirty="0">
                <a:latin typeface="Arial" panose="020B0604020202020204" pitchFamily="34" charset="0"/>
                <a:cs typeface="Arial" panose="020B0604020202020204" pitchFamily="34" charset="0"/>
              </a:rPr>
              <a:t>Hampshire (709)</a:t>
            </a:r>
          </a:p>
        </p:txBody>
      </p:sp>
      <p:sp>
        <p:nvSpPr>
          <p:cNvPr id="65" name="TextBox 64"/>
          <p:cNvSpPr txBox="1"/>
          <p:nvPr/>
        </p:nvSpPr>
        <p:spPr>
          <a:xfrm>
            <a:off x="5005021" y="2921423"/>
            <a:ext cx="835654"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Portsmouth (746)</a:t>
            </a:r>
          </a:p>
        </p:txBody>
      </p:sp>
      <p:sp>
        <p:nvSpPr>
          <p:cNvPr id="66" name="TextBox 65"/>
          <p:cNvSpPr txBox="1"/>
          <p:nvPr/>
        </p:nvSpPr>
        <p:spPr>
          <a:xfrm>
            <a:off x="4284595" y="3102811"/>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Fareham (816)</a:t>
            </a:r>
          </a:p>
        </p:txBody>
      </p:sp>
      <p:sp>
        <p:nvSpPr>
          <p:cNvPr id="68" name="Freeform 67"/>
          <p:cNvSpPr/>
          <p:nvPr/>
        </p:nvSpPr>
        <p:spPr>
          <a:xfrm>
            <a:off x="4341432" y="2122746"/>
            <a:ext cx="498366" cy="991122"/>
          </a:xfrm>
          <a:custGeom>
            <a:avLst/>
            <a:gdLst>
              <a:gd name="connsiteX0" fmla="*/ 0 w 476250"/>
              <a:gd name="connsiteY0" fmla="*/ 0 h 1019175"/>
              <a:gd name="connsiteX1" fmla="*/ 114300 w 476250"/>
              <a:gd name="connsiteY1" fmla="*/ 342900 h 1019175"/>
              <a:gd name="connsiteX2" fmla="*/ 266700 w 476250"/>
              <a:gd name="connsiteY2" fmla="*/ 676275 h 1019175"/>
              <a:gd name="connsiteX3" fmla="*/ 476250 w 476250"/>
              <a:gd name="connsiteY3" fmla="*/ 1019175 h 1019175"/>
            </a:gdLst>
            <a:ahLst/>
            <a:cxnLst>
              <a:cxn ang="0">
                <a:pos x="connsiteX0" y="connsiteY0"/>
              </a:cxn>
              <a:cxn ang="0">
                <a:pos x="connsiteX1" y="connsiteY1"/>
              </a:cxn>
              <a:cxn ang="0">
                <a:pos x="connsiteX2" y="connsiteY2"/>
              </a:cxn>
              <a:cxn ang="0">
                <a:pos x="connsiteX3" y="connsiteY3"/>
              </a:cxn>
            </a:cxnLst>
            <a:rect l="l" t="t" r="r" b="b"/>
            <a:pathLst>
              <a:path w="476250" h="1019175">
                <a:moveTo>
                  <a:pt x="0" y="0"/>
                </a:moveTo>
                <a:cubicBezTo>
                  <a:pt x="34925" y="115094"/>
                  <a:pt x="69850" y="230188"/>
                  <a:pt x="114300" y="342900"/>
                </a:cubicBezTo>
                <a:cubicBezTo>
                  <a:pt x="158750" y="455612"/>
                  <a:pt x="206375" y="563563"/>
                  <a:pt x="266700" y="676275"/>
                </a:cubicBezTo>
                <a:cubicBezTo>
                  <a:pt x="327025" y="788988"/>
                  <a:pt x="401637" y="904081"/>
                  <a:pt x="476250" y="1019175"/>
                </a:cubicBezTo>
              </a:path>
            </a:pathLst>
          </a:custGeom>
          <a:noFill/>
          <a:ln w="20701"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p:cNvSpPr/>
          <p:nvPr/>
        </p:nvSpPr>
        <p:spPr>
          <a:xfrm>
            <a:off x="3324005" y="1813205"/>
            <a:ext cx="628870" cy="53695"/>
          </a:xfrm>
          <a:custGeom>
            <a:avLst/>
            <a:gdLst>
              <a:gd name="connsiteX0" fmla="*/ 400050 w 400050"/>
              <a:gd name="connsiteY0" fmla="*/ 47625 h 47625"/>
              <a:gd name="connsiteX1" fmla="*/ 0 w 400050"/>
              <a:gd name="connsiteY1" fmla="*/ 0 h 47625"/>
            </a:gdLst>
            <a:ahLst/>
            <a:cxnLst>
              <a:cxn ang="0">
                <a:pos x="connsiteX0" y="connsiteY0"/>
              </a:cxn>
              <a:cxn ang="0">
                <a:pos x="connsiteX1" y="connsiteY1"/>
              </a:cxn>
            </a:cxnLst>
            <a:rect l="l" t="t" r="r" b="b"/>
            <a:pathLst>
              <a:path w="400050" h="47625">
                <a:moveTo>
                  <a:pt x="400050" y="47625"/>
                </a:moveTo>
                <a:lnTo>
                  <a:pt x="0" y="0"/>
                </a:lnTo>
              </a:path>
            </a:pathLst>
          </a:custGeom>
          <a:noFill/>
          <a:ln w="127000"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10"/>
          <p:cNvSpPr/>
          <p:nvPr/>
        </p:nvSpPr>
        <p:spPr>
          <a:xfrm>
            <a:off x="4381500" y="2124075"/>
            <a:ext cx="763966" cy="820516"/>
          </a:xfrm>
          <a:custGeom>
            <a:avLst/>
            <a:gdLst>
              <a:gd name="connsiteX0" fmla="*/ 0 w 676275"/>
              <a:gd name="connsiteY0" fmla="*/ 0 h 771525"/>
              <a:gd name="connsiteX1" fmla="*/ 285750 w 676275"/>
              <a:gd name="connsiteY1" fmla="*/ 342900 h 771525"/>
              <a:gd name="connsiteX2" fmla="*/ 676275 w 676275"/>
              <a:gd name="connsiteY2" fmla="*/ 771525 h 771525"/>
            </a:gdLst>
            <a:ahLst/>
            <a:cxnLst>
              <a:cxn ang="0">
                <a:pos x="connsiteX0" y="connsiteY0"/>
              </a:cxn>
              <a:cxn ang="0">
                <a:pos x="connsiteX1" y="connsiteY1"/>
              </a:cxn>
              <a:cxn ang="0">
                <a:pos x="connsiteX2" y="connsiteY2"/>
              </a:cxn>
            </a:cxnLst>
            <a:rect l="l" t="t" r="r" b="b"/>
            <a:pathLst>
              <a:path w="676275" h="771525">
                <a:moveTo>
                  <a:pt x="0" y="0"/>
                </a:moveTo>
                <a:cubicBezTo>
                  <a:pt x="86519" y="107156"/>
                  <a:pt x="173038" y="214313"/>
                  <a:pt x="285750" y="342900"/>
                </a:cubicBezTo>
                <a:cubicBezTo>
                  <a:pt x="398463" y="471488"/>
                  <a:pt x="537369" y="621506"/>
                  <a:pt x="676275" y="771525"/>
                </a:cubicBezTo>
              </a:path>
            </a:pathLst>
          </a:custGeom>
          <a:noFill/>
          <a:ln w="18923"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Freeform 68"/>
          <p:cNvSpPr/>
          <p:nvPr/>
        </p:nvSpPr>
        <p:spPr>
          <a:xfrm rot="758610">
            <a:off x="4462214" y="1903268"/>
            <a:ext cx="627671" cy="100027"/>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8034"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a:spLocks noChangeAspect="1"/>
          </p:cNvSpPr>
          <p:nvPr/>
        </p:nvSpPr>
        <p:spPr>
          <a:xfrm>
            <a:off x="3954144" y="1670818"/>
            <a:ext cx="504000" cy="504056"/>
          </a:xfrm>
          <a:prstGeom prst="ellipse">
            <a:avLst/>
          </a:prstGeom>
          <a:solidFill>
            <a:schemeClr val="accent6">
              <a:lumMod val="60000"/>
              <a:lumOff val="40000"/>
            </a:schemeClr>
          </a:solidFill>
          <a:ln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3888168" y="1813206"/>
            <a:ext cx="61587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18,382</a:t>
            </a:r>
          </a:p>
        </p:txBody>
      </p:sp>
      <p:sp>
        <p:nvSpPr>
          <p:cNvPr id="70" name="TextBox 69"/>
          <p:cNvSpPr txBox="1"/>
          <p:nvPr/>
        </p:nvSpPr>
        <p:spPr>
          <a:xfrm>
            <a:off x="2691458" y="4423217"/>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Winchester Town </a:t>
            </a:r>
          </a:p>
          <a:p>
            <a:pPr algn="ctr"/>
            <a:r>
              <a:rPr lang="en-GB" sz="800" dirty="0">
                <a:latin typeface="Arial" panose="020B0604020202020204" pitchFamily="34" charset="0"/>
                <a:cs typeface="Arial" panose="020B0604020202020204" pitchFamily="34" charset="0"/>
              </a:rPr>
              <a:t>(1,514)</a:t>
            </a:r>
          </a:p>
        </p:txBody>
      </p:sp>
      <p:sp>
        <p:nvSpPr>
          <p:cNvPr id="71" name="TextBox 70"/>
          <p:cNvSpPr txBox="1"/>
          <p:nvPr/>
        </p:nvSpPr>
        <p:spPr>
          <a:xfrm>
            <a:off x="2665989" y="4172651"/>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Wiltshire (646)</a:t>
            </a:r>
          </a:p>
        </p:txBody>
      </p:sp>
      <p:sp>
        <p:nvSpPr>
          <p:cNvPr id="72" name="TextBox 71"/>
          <p:cNvSpPr txBox="1"/>
          <p:nvPr/>
        </p:nvSpPr>
        <p:spPr>
          <a:xfrm>
            <a:off x="2846998" y="3862697"/>
            <a:ext cx="1011387" cy="21544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Swindon (1,458)*</a:t>
            </a:r>
          </a:p>
        </p:txBody>
      </p:sp>
      <p:sp>
        <p:nvSpPr>
          <p:cNvPr id="73" name="Freeform 72"/>
          <p:cNvSpPr/>
          <p:nvPr/>
        </p:nvSpPr>
        <p:spPr>
          <a:xfrm>
            <a:off x="3581290" y="4666100"/>
            <a:ext cx="400050" cy="47625"/>
          </a:xfrm>
          <a:custGeom>
            <a:avLst/>
            <a:gdLst>
              <a:gd name="connsiteX0" fmla="*/ 400050 w 400050"/>
              <a:gd name="connsiteY0" fmla="*/ 47625 h 47625"/>
              <a:gd name="connsiteX1" fmla="*/ 0 w 400050"/>
              <a:gd name="connsiteY1" fmla="*/ 0 h 47625"/>
            </a:gdLst>
            <a:ahLst/>
            <a:cxnLst>
              <a:cxn ang="0">
                <a:pos x="connsiteX0" y="connsiteY0"/>
              </a:cxn>
              <a:cxn ang="0">
                <a:pos x="connsiteX1" y="connsiteY1"/>
              </a:cxn>
            </a:cxnLst>
            <a:rect l="l" t="t" r="r" b="b"/>
            <a:pathLst>
              <a:path w="400050" h="47625">
                <a:moveTo>
                  <a:pt x="400050" y="47625"/>
                </a:moveTo>
                <a:lnTo>
                  <a:pt x="0" y="0"/>
                </a:lnTo>
              </a:path>
            </a:pathLst>
          </a:custGeom>
          <a:noFill/>
          <a:ln w="38481"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p:cNvSpPr/>
          <p:nvPr/>
        </p:nvSpPr>
        <p:spPr>
          <a:xfrm>
            <a:off x="3562350" y="4343400"/>
            <a:ext cx="504825" cy="295275"/>
          </a:xfrm>
          <a:custGeom>
            <a:avLst/>
            <a:gdLst>
              <a:gd name="connsiteX0" fmla="*/ 504825 w 504825"/>
              <a:gd name="connsiteY0" fmla="*/ 295275 h 295275"/>
              <a:gd name="connsiteX1" fmla="*/ 247650 w 504825"/>
              <a:gd name="connsiteY1" fmla="*/ 123825 h 295275"/>
              <a:gd name="connsiteX2" fmla="*/ 0 w 504825"/>
              <a:gd name="connsiteY2" fmla="*/ 0 h 295275"/>
            </a:gdLst>
            <a:ahLst/>
            <a:cxnLst>
              <a:cxn ang="0">
                <a:pos x="connsiteX0" y="connsiteY0"/>
              </a:cxn>
              <a:cxn ang="0">
                <a:pos x="connsiteX1" y="connsiteY1"/>
              </a:cxn>
              <a:cxn ang="0">
                <a:pos x="connsiteX2" y="connsiteY2"/>
              </a:cxn>
            </a:cxnLst>
            <a:rect l="l" t="t" r="r" b="b"/>
            <a:pathLst>
              <a:path w="504825" h="295275">
                <a:moveTo>
                  <a:pt x="504825" y="295275"/>
                </a:moveTo>
                <a:cubicBezTo>
                  <a:pt x="418306" y="234156"/>
                  <a:pt x="331787" y="173037"/>
                  <a:pt x="247650" y="123825"/>
                </a:cubicBezTo>
                <a:cubicBezTo>
                  <a:pt x="163512" y="74612"/>
                  <a:pt x="81756" y="37306"/>
                  <a:pt x="0" y="0"/>
                </a:cubicBezTo>
              </a:path>
            </a:pathLst>
          </a:custGeom>
          <a:noFill/>
          <a:ln w="4064"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18"/>
          <p:cNvSpPr/>
          <p:nvPr/>
        </p:nvSpPr>
        <p:spPr>
          <a:xfrm>
            <a:off x="3571875" y="4067175"/>
            <a:ext cx="590550" cy="504825"/>
          </a:xfrm>
          <a:custGeom>
            <a:avLst/>
            <a:gdLst>
              <a:gd name="connsiteX0" fmla="*/ 590550 w 590550"/>
              <a:gd name="connsiteY0" fmla="*/ 504825 h 504825"/>
              <a:gd name="connsiteX1" fmla="*/ 419100 w 590550"/>
              <a:gd name="connsiteY1" fmla="*/ 295275 h 504825"/>
              <a:gd name="connsiteX2" fmla="*/ 0 w 590550"/>
              <a:gd name="connsiteY2" fmla="*/ 0 h 504825"/>
            </a:gdLst>
            <a:ahLst/>
            <a:cxnLst>
              <a:cxn ang="0">
                <a:pos x="connsiteX0" y="connsiteY0"/>
              </a:cxn>
              <a:cxn ang="0">
                <a:pos x="connsiteX1" y="connsiteY1"/>
              </a:cxn>
              <a:cxn ang="0">
                <a:pos x="connsiteX2" y="connsiteY2"/>
              </a:cxn>
            </a:cxnLst>
            <a:rect l="l" t="t" r="r" b="b"/>
            <a:pathLst>
              <a:path w="590550" h="504825">
                <a:moveTo>
                  <a:pt x="590550" y="504825"/>
                </a:moveTo>
                <a:cubicBezTo>
                  <a:pt x="554037" y="442118"/>
                  <a:pt x="517525" y="379412"/>
                  <a:pt x="419100" y="295275"/>
                </a:cubicBezTo>
                <a:cubicBezTo>
                  <a:pt x="320675" y="211137"/>
                  <a:pt x="160337" y="105568"/>
                  <a:pt x="0" y="0"/>
                </a:cubicBezTo>
              </a:path>
            </a:pathLst>
          </a:custGeom>
          <a:noFill/>
          <a:ln w="37084"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a:spLocks noChangeAspect="1"/>
          </p:cNvSpPr>
          <p:nvPr/>
        </p:nvSpPr>
        <p:spPr>
          <a:xfrm>
            <a:off x="3982756" y="4576796"/>
            <a:ext cx="504000" cy="504056"/>
          </a:xfrm>
          <a:prstGeom prst="ellipse">
            <a:avLst/>
          </a:prstGeom>
          <a:solidFill>
            <a:schemeClr val="accent4">
              <a:lumMod val="40000"/>
              <a:lumOff val="60000"/>
            </a:schemeClr>
          </a:solidFill>
          <a:ln cap="rnd">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3935829" y="4719240"/>
            <a:ext cx="61587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15,970</a:t>
            </a:r>
          </a:p>
        </p:txBody>
      </p:sp>
      <p:sp>
        <p:nvSpPr>
          <p:cNvPr id="77" name="TextBox 76"/>
          <p:cNvSpPr txBox="1"/>
          <p:nvPr/>
        </p:nvSpPr>
        <p:spPr>
          <a:xfrm>
            <a:off x="6038604" y="691531"/>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Market Town &amp; Rural sub-area is an exporter of labour with a net outflow of around 2,400 workers. This reflects fewer employment opportunities in the rural areas and demand from the urban area.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Market Town &amp; Rural sub-area has a resident worker population of approximately 31,900, of which just under 18,400 out-commute. The largest out-flow is to the Winchester Town sub-area, although a proportion of this will be from adjacent residential areas just outside the sub-area boundary. While there are northward flows to Basingstoke &amp; Deane and to London, the flows are mostly southwards.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Within the local area the main method of travel is by car, which reflects the rural landscape. The main method of travel outside the sub-area is also by car.</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sub-area has a workplace based population of over 29,000, of which close to 16,000 are in-commuters. The largest in-flow is from Eastleigh, while Southampton and Test Valley are also significant places of origin. The Swindon figure looks anomalous as 2001 Census flow data does not show any significant connections with Winchester. In flows are mostly from the Solent LEP area to the south. The main method of travel is by car.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self-containment terms there is a resident ratio of 0.42 i.e. there are more out-commuters in the resident worker population relative to local workers. The workplace ratio of 0.46 also means there are marginally more in-commuters relative to local workers. Overall, more than half or all labour in the sub-area commutes which places pressures on infrastructure.</a:t>
            </a:r>
          </a:p>
        </p:txBody>
      </p:sp>
      <p:sp>
        <p:nvSpPr>
          <p:cNvPr id="78" name="TextBox 77"/>
          <p:cNvSpPr txBox="1"/>
          <p:nvPr/>
        </p:nvSpPr>
        <p:spPr>
          <a:xfrm>
            <a:off x="140851" y="6534910"/>
            <a:ext cx="1721946"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Source: ONS 2011 Census</a:t>
            </a:r>
          </a:p>
        </p:txBody>
      </p:sp>
    </p:spTree>
    <p:extLst>
      <p:ext uri="{BB962C8B-B14F-4D97-AF65-F5344CB8AC3E}">
        <p14:creationId xmlns:p14="http://schemas.microsoft.com/office/powerpoint/2010/main" val="3110117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1348" y="147687"/>
            <a:ext cx="3073277"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Winchester Sub-Areas</a:t>
            </a:r>
          </a:p>
        </p:txBody>
      </p:sp>
      <p:sp>
        <p:nvSpPr>
          <p:cNvPr id="6" name="TextBox 5"/>
          <p:cNvSpPr txBox="1"/>
          <p:nvPr/>
        </p:nvSpPr>
        <p:spPr>
          <a:xfrm>
            <a:off x="8612696" y="147687"/>
            <a:ext cx="248786" cy="369332"/>
          </a:xfrm>
          <a:prstGeom prst="rect">
            <a:avLst/>
          </a:prstGeom>
          <a:noFill/>
        </p:spPr>
        <p:txBody>
          <a:bodyPr wrap="none" rtlCol="0">
            <a:spAutoFit/>
          </a:bodyPr>
          <a:lstStyle/>
          <a:p>
            <a:r>
              <a:rPr lang="en-GB" dirty="0" err="1">
                <a:solidFill>
                  <a:schemeClr val="bg1"/>
                </a:solidFill>
                <a:latin typeface="Verdana" panose="020B0604030504040204" pitchFamily="34" charset="0"/>
                <a:ea typeface="Verdana" panose="020B0604030504040204" pitchFamily="34" charset="0"/>
                <a:cs typeface="Verdana" panose="020B0604030504040204" pitchFamily="34" charset="0"/>
              </a:rPr>
              <a:t>i</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 name="Oval 120"/>
          <p:cNvSpPr>
            <a:spLocks noChangeAspect="1"/>
          </p:cNvSpPr>
          <p:nvPr/>
        </p:nvSpPr>
        <p:spPr>
          <a:xfrm>
            <a:off x="2919678" y="3789040"/>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4" name="Isosceles Triangle 143"/>
          <p:cNvSpPr>
            <a:spLocks noChangeAspect="1"/>
          </p:cNvSpPr>
          <p:nvPr/>
        </p:nvSpPr>
        <p:spPr>
          <a:xfrm>
            <a:off x="3351710" y="2636912"/>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Rounded Rectangle 16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Rounded Rectangle 162"/>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Isosceles Triangle 164"/>
          <p:cNvSpPr>
            <a:spLocks noChangeAspect="1"/>
          </p:cNvSpPr>
          <p:nvPr/>
        </p:nvSpPr>
        <p:spPr>
          <a:xfrm>
            <a:off x="3275856" y="2564904"/>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79512" y="764704"/>
            <a:ext cx="5815286" cy="5613828"/>
            <a:chOff x="179512" y="764704"/>
            <a:chExt cx="5815286" cy="5613828"/>
          </a:xfrm>
        </p:grpSpPr>
        <p:sp>
          <p:nvSpPr>
            <p:cNvPr id="65" name="TextBox 64"/>
            <p:cNvSpPr txBox="1"/>
            <p:nvPr/>
          </p:nvSpPr>
          <p:spPr>
            <a:xfrm>
              <a:off x="395536" y="1734769"/>
              <a:ext cx="1207382"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Winchester Town </a:t>
              </a:r>
            </a:p>
            <a:p>
              <a:r>
                <a:rPr lang="en-GB" sz="1000" dirty="0">
                  <a:latin typeface="Arial" panose="020B0604020202020204" pitchFamily="34" charset="0"/>
                  <a:cs typeface="Arial" panose="020B0604020202020204" pitchFamily="34" charset="0"/>
                </a:rPr>
                <a:t>Sub-area</a:t>
              </a:r>
            </a:p>
          </p:txBody>
        </p:sp>
        <p:sp>
          <p:nvSpPr>
            <p:cNvPr id="66" name="Rectangle 65"/>
            <p:cNvSpPr>
              <a:spLocks noChangeAspect="1"/>
            </p:cNvSpPr>
            <p:nvPr/>
          </p:nvSpPr>
          <p:spPr>
            <a:xfrm>
              <a:off x="179536" y="1844824"/>
              <a:ext cx="180000" cy="180000"/>
            </a:xfrm>
            <a:prstGeom prst="rect">
              <a:avLst/>
            </a:pr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1" name="Rectangle 150"/>
            <p:cNvSpPr>
              <a:spLocks noChangeAspect="1"/>
            </p:cNvSpPr>
            <p:nvPr/>
          </p:nvSpPr>
          <p:spPr>
            <a:xfrm>
              <a:off x="179512" y="2420912"/>
              <a:ext cx="180000" cy="180000"/>
            </a:xfrm>
            <a:prstGeom prst="rect">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Rectangle 151"/>
            <p:cNvSpPr>
              <a:spLocks noChangeAspect="1"/>
            </p:cNvSpPr>
            <p:nvPr/>
          </p:nvSpPr>
          <p:spPr>
            <a:xfrm>
              <a:off x="179512" y="2996976"/>
              <a:ext cx="180000" cy="180000"/>
            </a:xfrm>
            <a:prstGeom prst="rect">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TextBox 152"/>
            <p:cNvSpPr txBox="1"/>
            <p:nvPr/>
          </p:nvSpPr>
          <p:spPr>
            <a:xfrm>
              <a:off x="395536" y="2308810"/>
              <a:ext cx="1449436"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Market Towns &amp; Rural</a:t>
              </a:r>
            </a:p>
            <a:p>
              <a:r>
                <a:rPr lang="en-GB" sz="1000" dirty="0">
                  <a:latin typeface="Arial" panose="020B0604020202020204" pitchFamily="34" charset="0"/>
                  <a:cs typeface="Arial" panose="020B0604020202020204" pitchFamily="34" charset="0"/>
                </a:rPr>
                <a:t>Sub-area</a:t>
              </a:r>
            </a:p>
          </p:txBody>
        </p:sp>
        <p:sp>
          <p:nvSpPr>
            <p:cNvPr id="154" name="TextBox 153"/>
            <p:cNvSpPr txBox="1"/>
            <p:nvPr/>
          </p:nvSpPr>
          <p:spPr>
            <a:xfrm>
              <a:off x="395536" y="2884874"/>
              <a:ext cx="1191352"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South Winchester</a:t>
              </a:r>
            </a:p>
            <a:p>
              <a:r>
                <a:rPr lang="en-GB" sz="1000" dirty="0">
                  <a:latin typeface="Arial" panose="020B0604020202020204" pitchFamily="34" charset="0"/>
                  <a:cs typeface="Arial" panose="020B0604020202020204" pitchFamily="34" charset="0"/>
                </a:rPr>
                <a:t>Sub-area</a:t>
              </a:r>
            </a:p>
          </p:txBody>
        </p:sp>
        <p:sp>
          <p:nvSpPr>
            <p:cNvPr id="155" name="Oval 154"/>
            <p:cNvSpPr>
              <a:spLocks noChangeAspect="1"/>
            </p:cNvSpPr>
            <p:nvPr/>
          </p:nvSpPr>
          <p:spPr>
            <a:xfrm>
              <a:off x="251536" y="3501024"/>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Oval 155"/>
            <p:cNvSpPr>
              <a:spLocks noChangeAspect="1"/>
            </p:cNvSpPr>
            <p:nvPr/>
          </p:nvSpPr>
          <p:spPr>
            <a:xfrm>
              <a:off x="251520" y="4581144"/>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Isosceles Triangle 156"/>
            <p:cNvSpPr>
              <a:spLocks noChangeAspect="1"/>
            </p:cNvSpPr>
            <p:nvPr/>
          </p:nvSpPr>
          <p:spPr>
            <a:xfrm>
              <a:off x="251520" y="4041080"/>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TextBox 157"/>
            <p:cNvSpPr txBox="1"/>
            <p:nvPr/>
          </p:nvSpPr>
          <p:spPr>
            <a:xfrm>
              <a:off x="395536" y="3470811"/>
              <a:ext cx="1192955"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Winchester towns</a:t>
              </a:r>
            </a:p>
          </p:txBody>
        </p:sp>
        <p:sp>
          <p:nvSpPr>
            <p:cNvPr id="159" name="TextBox 158"/>
            <p:cNvSpPr txBox="1"/>
            <p:nvPr/>
          </p:nvSpPr>
          <p:spPr>
            <a:xfrm>
              <a:off x="395536" y="3933056"/>
              <a:ext cx="1406154"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Winchester industrial/</a:t>
              </a:r>
            </a:p>
            <a:p>
              <a:r>
                <a:rPr lang="en-GB" sz="1000" dirty="0">
                  <a:latin typeface="Arial" panose="020B0604020202020204" pitchFamily="34" charset="0"/>
                  <a:cs typeface="Arial" panose="020B0604020202020204" pitchFamily="34" charset="0"/>
                </a:rPr>
                <a:t>business parks</a:t>
              </a:r>
            </a:p>
          </p:txBody>
        </p:sp>
        <p:sp>
          <p:nvSpPr>
            <p:cNvPr id="160" name="TextBox 159"/>
            <p:cNvSpPr txBox="1"/>
            <p:nvPr/>
          </p:nvSpPr>
          <p:spPr>
            <a:xfrm>
              <a:off x="395536" y="4469050"/>
              <a:ext cx="978153"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Neighbouring </a:t>
              </a:r>
            </a:p>
            <a:p>
              <a:r>
                <a:rPr lang="en-GB" sz="1000" dirty="0">
                  <a:latin typeface="Arial" panose="020B0604020202020204" pitchFamily="34" charset="0"/>
                  <a:cs typeface="Arial" panose="020B0604020202020204" pitchFamily="34" charset="0"/>
                </a:rPr>
                <a:t>towns/cities</a:t>
              </a:r>
            </a:p>
          </p:txBody>
        </p:sp>
        <p:sp>
          <p:nvSpPr>
            <p:cNvPr id="67" name="TextBox 66"/>
            <p:cNvSpPr txBox="1"/>
            <p:nvPr/>
          </p:nvSpPr>
          <p:spPr>
            <a:xfrm>
              <a:off x="539629" y="1218238"/>
              <a:ext cx="867545"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Legend</a:t>
              </a:r>
            </a:p>
          </p:txBody>
        </p:sp>
        <p:pic>
          <p:nvPicPr>
            <p:cNvPr id="168" name="Picture 1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55" y="5013176"/>
              <a:ext cx="288000" cy="288000"/>
            </a:xfrm>
            <a:prstGeom prst="rect">
              <a:avLst/>
            </a:prstGeom>
          </p:spPr>
        </p:pic>
        <p:grpSp>
          <p:nvGrpSpPr>
            <p:cNvPr id="2" name="Group 1"/>
            <p:cNvGrpSpPr/>
            <p:nvPr/>
          </p:nvGrpSpPr>
          <p:grpSpPr>
            <a:xfrm>
              <a:off x="1763688" y="764704"/>
              <a:ext cx="4231110" cy="5613828"/>
              <a:chOff x="1763688" y="764704"/>
              <a:chExt cx="4231110" cy="5613828"/>
            </a:xfrm>
          </p:grpSpPr>
          <p:pic>
            <p:nvPicPr>
              <p:cNvPr id="207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074" t="4776" r="25631" b="2728"/>
              <a:stretch/>
            </p:blipFill>
            <p:spPr bwMode="auto">
              <a:xfrm>
                <a:off x="1763688" y="830208"/>
                <a:ext cx="4108302" cy="554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75" name="TextBox 2074"/>
              <p:cNvSpPr txBox="1"/>
              <p:nvPr/>
            </p:nvSpPr>
            <p:spPr>
              <a:xfrm>
                <a:off x="4357262" y="764704"/>
                <a:ext cx="327334" cy="215444"/>
              </a:xfrm>
              <a:prstGeom prst="rect">
                <a:avLst/>
              </a:prstGeom>
              <a:solidFill>
                <a:schemeClr val="bg1"/>
              </a:solidFill>
              <a:ln>
                <a:noFill/>
              </a:ln>
            </p:spPr>
            <p:txBody>
              <a:bodyPr wrap="none" rtlCol="0">
                <a:spAutoFit/>
              </a:bodyPr>
              <a:lstStyle/>
              <a:p>
                <a:r>
                  <a:rPr lang="en-GB" sz="800" dirty="0">
                    <a:solidFill>
                      <a:srgbClr val="00B0F0"/>
                    </a:solidFill>
                    <a:latin typeface="Arial" panose="020B0604020202020204" pitchFamily="34" charset="0"/>
                    <a:cs typeface="Arial" panose="020B0604020202020204" pitchFamily="34" charset="0"/>
                  </a:rPr>
                  <a:t>M3</a:t>
                </a:r>
              </a:p>
            </p:txBody>
          </p:sp>
          <p:sp>
            <p:nvSpPr>
              <p:cNvPr id="92" name="TextBox 91"/>
              <p:cNvSpPr txBox="1"/>
              <p:nvPr/>
            </p:nvSpPr>
            <p:spPr>
              <a:xfrm>
                <a:off x="2631630" y="3789040"/>
                <a:ext cx="327334" cy="215444"/>
              </a:xfrm>
              <a:prstGeom prst="rect">
                <a:avLst/>
              </a:prstGeom>
              <a:solidFill>
                <a:schemeClr val="bg1"/>
              </a:solidFill>
              <a:ln>
                <a:noFill/>
              </a:ln>
            </p:spPr>
            <p:txBody>
              <a:bodyPr wrap="none" rtlCol="0">
                <a:spAutoFit/>
              </a:bodyPr>
              <a:lstStyle/>
              <a:p>
                <a:r>
                  <a:rPr lang="en-GB" sz="800" dirty="0">
                    <a:solidFill>
                      <a:srgbClr val="00B0F0"/>
                    </a:solidFill>
                    <a:latin typeface="Arial" panose="020B0604020202020204" pitchFamily="34" charset="0"/>
                    <a:cs typeface="Arial" panose="020B0604020202020204" pitchFamily="34" charset="0"/>
                  </a:rPr>
                  <a:t>M3</a:t>
                </a:r>
              </a:p>
            </p:txBody>
          </p:sp>
          <p:sp>
            <p:nvSpPr>
              <p:cNvPr id="93" name="TextBox 92"/>
              <p:cNvSpPr txBox="1"/>
              <p:nvPr/>
            </p:nvSpPr>
            <p:spPr>
              <a:xfrm>
                <a:off x="5339086" y="5445804"/>
                <a:ext cx="385042" cy="215444"/>
              </a:xfrm>
              <a:prstGeom prst="rect">
                <a:avLst/>
              </a:prstGeom>
              <a:solidFill>
                <a:schemeClr val="bg1"/>
              </a:solidFill>
              <a:ln>
                <a:noFill/>
              </a:ln>
            </p:spPr>
            <p:txBody>
              <a:bodyPr wrap="none" rtlCol="0">
                <a:spAutoFit/>
              </a:bodyPr>
              <a:lstStyle/>
              <a:p>
                <a:r>
                  <a:rPr lang="en-GB" sz="800" dirty="0">
                    <a:solidFill>
                      <a:srgbClr val="00B0F0"/>
                    </a:solidFill>
                    <a:latin typeface="Arial" panose="020B0604020202020204" pitchFamily="34" charset="0"/>
                    <a:cs typeface="Arial" panose="020B0604020202020204" pitchFamily="34" charset="0"/>
                  </a:rPr>
                  <a:t>M27</a:t>
                </a:r>
              </a:p>
            </p:txBody>
          </p:sp>
          <p:sp>
            <p:nvSpPr>
              <p:cNvPr id="94" name="TextBox 93"/>
              <p:cNvSpPr txBox="1"/>
              <p:nvPr/>
            </p:nvSpPr>
            <p:spPr>
              <a:xfrm>
                <a:off x="1767484" y="4106391"/>
                <a:ext cx="385042" cy="215444"/>
              </a:xfrm>
              <a:prstGeom prst="rect">
                <a:avLst/>
              </a:prstGeom>
              <a:solidFill>
                <a:schemeClr val="bg1"/>
              </a:solidFill>
              <a:ln>
                <a:noFill/>
              </a:ln>
            </p:spPr>
            <p:txBody>
              <a:bodyPr wrap="none" rtlCol="0">
                <a:spAutoFit/>
              </a:bodyPr>
              <a:lstStyle/>
              <a:p>
                <a:r>
                  <a:rPr lang="en-GB" sz="800" dirty="0">
                    <a:solidFill>
                      <a:srgbClr val="00B0F0"/>
                    </a:solidFill>
                    <a:latin typeface="Arial" panose="020B0604020202020204" pitchFamily="34" charset="0"/>
                    <a:cs typeface="Arial" panose="020B0604020202020204" pitchFamily="34" charset="0"/>
                  </a:rPr>
                  <a:t>M27</a:t>
                </a:r>
              </a:p>
            </p:txBody>
          </p:sp>
          <p:sp>
            <p:nvSpPr>
              <p:cNvPr id="95" name="TextBox 94"/>
              <p:cNvSpPr txBox="1"/>
              <p:nvPr/>
            </p:nvSpPr>
            <p:spPr>
              <a:xfrm>
                <a:off x="5531210" y="4455700"/>
                <a:ext cx="463588" cy="215444"/>
              </a:xfrm>
              <a:prstGeom prst="rect">
                <a:avLst/>
              </a:prstGeom>
              <a:solidFill>
                <a:schemeClr val="bg1"/>
              </a:solidFill>
              <a:ln>
                <a:noFill/>
              </a:ln>
            </p:spPr>
            <p:txBody>
              <a:bodyPr wrap="none" rtlCol="0">
                <a:spAutoFit/>
              </a:bodyPr>
              <a:lstStyle/>
              <a:p>
                <a:r>
                  <a:rPr lang="en-GB" sz="800" dirty="0">
                    <a:solidFill>
                      <a:srgbClr val="00B0F0"/>
                    </a:solidFill>
                    <a:latin typeface="Arial" panose="020B0604020202020204" pitchFamily="34" charset="0"/>
                    <a:cs typeface="Arial" panose="020B0604020202020204" pitchFamily="34" charset="0"/>
                  </a:rPr>
                  <a:t>A3(M)</a:t>
                </a:r>
              </a:p>
            </p:txBody>
          </p:sp>
          <p:sp>
            <p:nvSpPr>
              <p:cNvPr id="96" name="TextBox 95"/>
              <p:cNvSpPr txBox="1"/>
              <p:nvPr/>
            </p:nvSpPr>
            <p:spPr>
              <a:xfrm>
                <a:off x="2947562" y="1641004"/>
                <a:ext cx="406802" cy="215444"/>
              </a:xfrm>
              <a:prstGeom prst="rect">
                <a:avLst/>
              </a:prstGeom>
              <a:solidFill>
                <a:schemeClr val="bg1"/>
              </a:solidFill>
              <a:ln>
                <a:noFill/>
              </a:ln>
            </p:spPr>
            <p:txBody>
              <a:bodyPr wrap="square" rtlCol="0">
                <a:spAutoFit/>
              </a:bodyPr>
              <a:lstStyle/>
              <a:p>
                <a:r>
                  <a:rPr lang="en-GB" sz="800" dirty="0">
                    <a:latin typeface="Arial" panose="020B0604020202020204" pitchFamily="34" charset="0"/>
                    <a:cs typeface="Arial" panose="020B0604020202020204" pitchFamily="34" charset="0"/>
                  </a:rPr>
                  <a:t>A34</a:t>
                </a:r>
              </a:p>
            </p:txBody>
          </p:sp>
          <p:sp>
            <p:nvSpPr>
              <p:cNvPr id="97" name="TextBox 96"/>
              <p:cNvSpPr txBox="1"/>
              <p:nvPr/>
            </p:nvSpPr>
            <p:spPr>
              <a:xfrm>
                <a:off x="5339359" y="2024236"/>
                <a:ext cx="406802" cy="215444"/>
              </a:xfrm>
              <a:prstGeom prst="rect">
                <a:avLst/>
              </a:prstGeom>
              <a:solidFill>
                <a:schemeClr val="bg1"/>
              </a:solidFill>
              <a:ln>
                <a:noFill/>
              </a:ln>
            </p:spPr>
            <p:txBody>
              <a:bodyPr wrap="square" rtlCol="0">
                <a:spAutoFit/>
              </a:bodyPr>
              <a:lstStyle/>
              <a:p>
                <a:r>
                  <a:rPr lang="en-GB" sz="800" dirty="0">
                    <a:latin typeface="Arial" panose="020B0604020202020204" pitchFamily="34" charset="0"/>
                    <a:cs typeface="Arial" panose="020B0604020202020204" pitchFamily="34" charset="0"/>
                  </a:rPr>
                  <a:t>A31</a:t>
                </a:r>
              </a:p>
            </p:txBody>
          </p:sp>
          <p:sp>
            <p:nvSpPr>
              <p:cNvPr id="98" name="TextBox 97"/>
              <p:cNvSpPr txBox="1"/>
              <p:nvPr/>
            </p:nvSpPr>
            <p:spPr>
              <a:xfrm>
                <a:off x="5465188" y="3283769"/>
                <a:ext cx="403776" cy="200055"/>
              </a:xfrm>
              <a:prstGeom prst="rect">
                <a:avLst/>
              </a:prstGeom>
              <a:solidFill>
                <a:schemeClr val="bg1"/>
              </a:solidFill>
              <a:ln>
                <a:noFill/>
              </a:ln>
            </p:spPr>
            <p:txBody>
              <a:bodyPr wrap="square" rtlCol="0">
                <a:spAutoFit/>
              </a:bodyPr>
              <a:lstStyle/>
              <a:p>
                <a:r>
                  <a:rPr lang="en-GB" sz="700" dirty="0">
                    <a:latin typeface="Arial" panose="020B0604020202020204" pitchFamily="34" charset="0"/>
                    <a:cs typeface="Arial" panose="020B0604020202020204" pitchFamily="34" charset="0"/>
                  </a:rPr>
                  <a:t>A272</a:t>
                </a:r>
              </a:p>
            </p:txBody>
          </p:sp>
          <p:sp>
            <p:nvSpPr>
              <p:cNvPr id="100" name="TextBox 99"/>
              <p:cNvSpPr txBox="1"/>
              <p:nvPr/>
            </p:nvSpPr>
            <p:spPr>
              <a:xfrm>
                <a:off x="5439942" y="2550096"/>
                <a:ext cx="406802" cy="215444"/>
              </a:xfrm>
              <a:prstGeom prst="rect">
                <a:avLst/>
              </a:prstGeom>
              <a:solidFill>
                <a:schemeClr val="bg1"/>
              </a:solidFill>
              <a:ln>
                <a:noFill/>
              </a:ln>
            </p:spPr>
            <p:txBody>
              <a:bodyPr wrap="square" rtlCol="0">
                <a:spAutoFit/>
              </a:bodyPr>
              <a:lstStyle/>
              <a:p>
                <a:r>
                  <a:rPr lang="en-GB" sz="800" dirty="0">
                    <a:latin typeface="Arial" panose="020B0604020202020204" pitchFamily="34" charset="0"/>
                    <a:cs typeface="Arial" panose="020B0604020202020204" pitchFamily="34" charset="0"/>
                  </a:rPr>
                  <a:t>A32</a:t>
                </a:r>
              </a:p>
            </p:txBody>
          </p:sp>
          <p:sp>
            <p:nvSpPr>
              <p:cNvPr id="101" name="TextBox 100"/>
              <p:cNvSpPr txBox="1"/>
              <p:nvPr/>
            </p:nvSpPr>
            <p:spPr>
              <a:xfrm>
                <a:off x="3999782" y="2996953"/>
                <a:ext cx="403776" cy="200055"/>
              </a:xfrm>
              <a:prstGeom prst="rect">
                <a:avLst/>
              </a:prstGeom>
              <a:solidFill>
                <a:schemeClr val="bg1"/>
              </a:solidFill>
              <a:ln>
                <a:noFill/>
              </a:ln>
            </p:spPr>
            <p:txBody>
              <a:bodyPr wrap="square" rtlCol="0">
                <a:spAutoFit/>
              </a:bodyPr>
              <a:lstStyle/>
              <a:p>
                <a:r>
                  <a:rPr lang="en-GB" sz="700" dirty="0">
                    <a:latin typeface="Arial" panose="020B0604020202020204" pitchFamily="34" charset="0"/>
                    <a:cs typeface="Arial" panose="020B0604020202020204" pitchFamily="34" charset="0"/>
                  </a:rPr>
                  <a:t>A272</a:t>
                </a:r>
              </a:p>
            </p:txBody>
          </p:sp>
          <p:sp>
            <p:nvSpPr>
              <p:cNvPr id="102" name="TextBox 101"/>
              <p:cNvSpPr txBox="1"/>
              <p:nvPr/>
            </p:nvSpPr>
            <p:spPr>
              <a:xfrm>
                <a:off x="4813270" y="4149080"/>
                <a:ext cx="406802" cy="215444"/>
              </a:xfrm>
              <a:prstGeom prst="rect">
                <a:avLst/>
              </a:prstGeom>
              <a:solidFill>
                <a:schemeClr val="bg1"/>
              </a:solidFill>
              <a:ln>
                <a:noFill/>
              </a:ln>
            </p:spPr>
            <p:txBody>
              <a:bodyPr wrap="square" rtlCol="0">
                <a:spAutoFit/>
              </a:bodyPr>
              <a:lstStyle/>
              <a:p>
                <a:r>
                  <a:rPr lang="en-GB" sz="800" dirty="0">
                    <a:latin typeface="Arial" panose="020B0604020202020204" pitchFamily="34" charset="0"/>
                    <a:cs typeface="Arial" panose="020B0604020202020204" pitchFamily="34" charset="0"/>
                  </a:rPr>
                  <a:t>A32</a:t>
                </a:r>
              </a:p>
            </p:txBody>
          </p:sp>
          <p:sp>
            <p:nvSpPr>
              <p:cNvPr id="2076" name="Oval 2075"/>
              <p:cNvSpPr>
                <a:spLocks noChangeAspect="1"/>
              </p:cNvSpPr>
              <p:nvPr/>
            </p:nvSpPr>
            <p:spPr>
              <a:xfrm>
                <a:off x="4249262" y="4725160"/>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p:cNvSpPr>
                <a:spLocks noChangeAspect="1"/>
              </p:cNvSpPr>
              <p:nvPr/>
            </p:nvSpPr>
            <p:spPr>
              <a:xfrm>
                <a:off x="5295942" y="4581128"/>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p:cNvSpPr>
                <a:spLocks noChangeAspect="1"/>
              </p:cNvSpPr>
              <p:nvPr/>
            </p:nvSpPr>
            <p:spPr>
              <a:xfrm>
                <a:off x="4143798" y="4221088"/>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p:cNvSpPr>
                <a:spLocks noChangeAspect="1"/>
              </p:cNvSpPr>
              <p:nvPr/>
            </p:nvSpPr>
            <p:spPr>
              <a:xfrm>
                <a:off x="3279702" y="3357008"/>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p:cNvSpPr>
                <a:spLocks noChangeAspect="1"/>
              </p:cNvSpPr>
              <p:nvPr/>
            </p:nvSpPr>
            <p:spPr>
              <a:xfrm>
                <a:off x="4359838" y="2420888"/>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Oval 107"/>
              <p:cNvSpPr>
                <a:spLocks noChangeAspect="1"/>
              </p:cNvSpPr>
              <p:nvPr/>
            </p:nvSpPr>
            <p:spPr>
              <a:xfrm>
                <a:off x="3423718" y="2276888"/>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77" name="TextBox 2076"/>
              <p:cNvSpPr txBox="1"/>
              <p:nvPr/>
            </p:nvSpPr>
            <p:spPr>
              <a:xfrm>
                <a:off x="4143798" y="2238038"/>
                <a:ext cx="830677"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New Alresford</a:t>
                </a:r>
              </a:p>
            </p:txBody>
          </p:sp>
          <p:sp>
            <p:nvSpPr>
              <p:cNvPr id="110" name="TextBox 109"/>
              <p:cNvSpPr txBox="1"/>
              <p:nvPr/>
            </p:nvSpPr>
            <p:spPr>
              <a:xfrm>
                <a:off x="4880603" y="4689438"/>
                <a:ext cx="631904"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Denmead</a:t>
                </a:r>
              </a:p>
            </p:txBody>
          </p:sp>
          <p:sp>
            <p:nvSpPr>
              <p:cNvPr id="111" name="TextBox 110"/>
              <p:cNvSpPr txBox="1"/>
              <p:nvPr/>
            </p:nvSpPr>
            <p:spPr>
              <a:xfrm>
                <a:off x="3711750" y="4725144"/>
                <a:ext cx="606256"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Wickham</a:t>
                </a:r>
              </a:p>
            </p:txBody>
          </p:sp>
          <p:sp>
            <p:nvSpPr>
              <p:cNvPr id="112" name="TextBox 111"/>
              <p:cNvSpPr txBox="1"/>
              <p:nvPr/>
            </p:nvSpPr>
            <p:spPr>
              <a:xfrm>
                <a:off x="3207694" y="3174876"/>
                <a:ext cx="550151"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Twyford</a:t>
                </a:r>
              </a:p>
            </p:txBody>
          </p:sp>
          <p:sp>
            <p:nvSpPr>
              <p:cNvPr id="113" name="TextBox 112"/>
              <p:cNvSpPr txBox="1"/>
              <p:nvPr/>
            </p:nvSpPr>
            <p:spPr>
              <a:xfrm>
                <a:off x="3990257" y="3916442"/>
                <a:ext cx="619080" cy="33855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Bishop’s</a:t>
                </a:r>
              </a:p>
              <a:p>
                <a:r>
                  <a:rPr lang="en-GB" sz="800" dirty="0">
                    <a:latin typeface="Arial" panose="020B0604020202020204" pitchFamily="34" charset="0"/>
                    <a:cs typeface="Arial" panose="020B0604020202020204" pitchFamily="34" charset="0"/>
                  </a:rPr>
                  <a:t> Waltham</a:t>
                </a:r>
              </a:p>
            </p:txBody>
          </p:sp>
          <p:sp>
            <p:nvSpPr>
              <p:cNvPr id="114" name="TextBox 113"/>
              <p:cNvSpPr txBox="1"/>
              <p:nvPr/>
            </p:nvSpPr>
            <p:spPr>
              <a:xfrm>
                <a:off x="3279702" y="1988840"/>
                <a:ext cx="510076" cy="33855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Kings</a:t>
                </a:r>
              </a:p>
              <a:p>
                <a:r>
                  <a:rPr lang="en-GB" sz="800" dirty="0">
                    <a:latin typeface="Arial" panose="020B0604020202020204" pitchFamily="34" charset="0"/>
                    <a:cs typeface="Arial" panose="020B0604020202020204" pitchFamily="34" charset="0"/>
                  </a:rPr>
                  <a:t>Worthy</a:t>
                </a:r>
              </a:p>
            </p:txBody>
          </p:sp>
          <p:sp>
            <p:nvSpPr>
              <p:cNvPr id="115" name="Oval 114"/>
              <p:cNvSpPr>
                <a:spLocks noChangeAspect="1"/>
              </p:cNvSpPr>
              <p:nvPr/>
            </p:nvSpPr>
            <p:spPr>
              <a:xfrm>
                <a:off x="3158161" y="2671201"/>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TextBox 115"/>
              <p:cNvSpPr txBox="1"/>
              <p:nvPr/>
            </p:nvSpPr>
            <p:spPr>
              <a:xfrm>
                <a:off x="2364448" y="2709500"/>
                <a:ext cx="699230"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Winchester</a:t>
                </a:r>
              </a:p>
            </p:txBody>
          </p:sp>
          <p:sp>
            <p:nvSpPr>
              <p:cNvPr id="117" name="Oval 116"/>
              <p:cNvSpPr>
                <a:spLocks noChangeAspect="1"/>
              </p:cNvSpPr>
              <p:nvPr/>
            </p:nvSpPr>
            <p:spPr>
              <a:xfrm>
                <a:off x="2559622" y="4581128"/>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Oval 117"/>
              <p:cNvSpPr>
                <a:spLocks noChangeAspect="1"/>
              </p:cNvSpPr>
              <p:nvPr/>
            </p:nvSpPr>
            <p:spPr>
              <a:xfrm>
                <a:off x="4287830" y="5373232"/>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Oval 118"/>
              <p:cNvSpPr>
                <a:spLocks noChangeAspect="1"/>
              </p:cNvSpPr>
              <p:nvPr/>
            </p:nvSpPr>
            <p:spPr>
              <a:xfrm>
                <a:off x="3639742" y="5229216"/>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 name="Oval 119"/>
              <p:cNvSpPr>
                <a:spLocks noChangeAspect="1"/>
              </p:cNvSpPr>
              <p:nvPr/>
            </p:nvSpPr>
            <p:spPr>
              <a:xfrm>
                <a:off x="3423734" y="4437128"/>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Oval 121"/>
              <p:cNvSpPr>
                <a:spLocks noChangeAspect="1"/>
              </p:cNvSpPr>
              <p:nvPr/>
            </p:nvSpPr>
            <p:spPr>
              <a:xfrm>
                <a:off x="5151910" y="5733272"/>
                <a:ext cx="144000" cy="144000"/>
              </a:xfrm>
              <a:prstGeom prst="ellipse">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p:cNvSpPr>
                <a:spLocks noChangeAspect="1"/>
              </p:cNvSpPr>
              <p:nvPr/>
            </p:nvSpPr>
            <p:spPr>
              <a:xfrm>
                <a:off x="5583958" y="4733528"/>
                <a:ext cx="144000" cy="144000"/>
              </a:xfrm>
              <a:prstGeom prst="ellipse">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TextBox 123"/>
              <p:cNvSpPr txBox="1"/>
              <p:nvPr/>
            </p:nvSpPr>
            <p:spPr>
              <a:xfrm>
                <a:off x="5079902" y="5877852"/>
                <a:ext cx="712054" cy="21544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Portsmouth</a:t>
                </a:r>
              </a:p>
            </p:txBody>
          </p:sp>
          <p:sp>
            <p:nvSpPr>
              <p:cNvPr id="126" name="TextBox 125"/>
              <p:cNvSpPr txBox="1"/>
              <p:nvPr/>
            </p:nvSpPr>
            <p:spPr>
              <a:xfrm>
                <a:off x="3835192" y="5445224"/>
                <a:ext cx="596638" cy="21544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Fareham</a:t>
                </a:r>
              </a:p>
            </p:txBody>
          </p:sp>
          <p:sp>
            <p:nvSpPr>
              <p:cNvPr id="127" name="TextBox 126"/>
              <p:cNvSpPr txBox="1"/>
              <p:nvPr/>
            </p:nvSpPr>
            <p:spPr>
              <a:xfrm>
                <a:off x="3279702" y="5301208"/>
                <a:ext cx="505267" cy="33855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Lock’s </a:t>
                </a:r>
              </a:p>
              <a:p>
                <a:r>
                  <a:rPr lang="en-GB" sz="800" i="1" dirty="0">
                    <a:solidFill>
                      <a:schemeClr val="tx1">
                        <a:lumMod val="65000"/>
                        <a:lumOff val="35000"/>
                      </a:schemeClr>
                    </a:solidFill>
                    <a:latin typeface="Arial" panose="020B0604020202020204" pitchFamily="34" charset="0"/>
                    <a:cs typeface="Arial" panose="020B0604020202020204" pitchFamily="34" charset="0"/>
                  </a:rPr>
                  <a:t>Heath</a:t>
                </a:r>
              </a:p>
            </p:txBody>
          </p:sp>
          <p:sp>
            <p:nvSpPr>
              <p:cNvPr id="128" name="TextBox 127"/>
              <p:cNvSpPr txBox="1"/>
              <p:nvPr/>
            </p:nvSpPr>
            <p:spPr>
              <a:xfrm>
                <a:off x="1919576" y="4365104"/>
                <a:ext cx="800219" cy="21544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Southampton</a:t>
                </a:r>
              </a:p>
            </p:txBody>
          </p:sp>
          <p:sp>
            <p:nvSpPr>
              <p:cNvPr id="129" name="TextBox 128"/>
              <p:cNvSpPr txBox="1"/>
              <p:nvPr/>
            </p:nvSpPr>
            <p:spPr>
              <a:xfrm>
                <a:off x="2973130" y="3789040"/>
                <a:ext cx="609462" cy="21544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Eastleigh</a:t>
                </a:r>
              </a:p>
            </p:txBody>
          </p:sp>
          <p:sp>
            <p:nvSpPr>
              <p:cNvPr id="130" name="TextBox 129"/>
              <p:cNvSpPr txBox="1"/>
              <p:nvPr/>
            </p:nvSpPr>
            <p:spPr>
              <a:xfrm>
                <a:off x="3006490" y="4386590"/>
                <a:ext cx="489236" cy="33855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Hedge</a:t>
                </a:r>
              </a:p>
              <a:p>
                <a:r>
                  <a:rPr lang="en-GB" sz="800" i="1" dirty="0">
                    <a:solidFill>
                      <a:schemeClr val="tx1">
                        <a:lumMod val="65000"/>
                        <a:lumOff val="35000"/>
                      </a:schemeClr>
                    </a:solidFill>
                    <a:latin typeface="Arial" panose="020B0604020202020204" pitchFamily="34" charset="0"/>
                    <a:cs typeface="Arial" panose="020B0604020202020204" pitchFamily="34" charset="0"/>
                  </a:rPr>
                  <a:t>End</a:t>
                </a:r>
              </a:p>
            </p:txBody>
          </p:sp>
          <p:sp>
            <p:nvSpPr>
              <p:cNvPr id="133" name="TextBox 132"/>
              <p:cNvSpPr txBox="1"/>
              <p:nvPr/>
            </p:nvSpPr>
            <p:spPr>
              <a:xfrm>
                <a:off x="5027013" y="4869160"/>
                <a:ext cx="772969" cy="215444"/>
              </a:xfrm>
              <a:prstGeom prst="rect">
                <a:avLst/>
              </a:prstGeom>
              <a:noFill/>
            </p:spPr>
            <p:txBody>
              <a:bodyPr wrap="none" rtlCol="0">
                <a:spAutoFit/>
              </a:bodyPr>
              <a:lstStyle/>
              <a:p>
                <a:r>
                  <a:rPr lang="en-GB" sz="800" i="1" dirty="0">
                    <a:solidFill>
                      <a:schemeClr val="tx1">
                        <a:lumMod val="65000"/>
                        <a:lumOff val="35000"/>
                      </a:schemeClr>
                    </a:solidFill>
                    <a:latin typeface="Arial" panose="020B0604020202020204" pitchFamily="34" charset="0"/>
                    <a:cs typeface="Arial" panose="020B0604020202020204" pitchFamily="34" charset="0"/>
                  </a:rPr>
                  <a:t>Waterlooville</a:t>
                </a:r>
              </a:p>
            </p:txBody>
          </p:sp>
          <p:sp>
            <p:nvSpPr>
              <p:cNvPr id="2079" name="Isosceles Triangle 2078"/>
              <p:cNvSpPr>
                <a:spLocks noChangeAspect="1"/>
              </p:cNvSpPr>
              <p:nvPr/>
            </p:nvSpPr>
            <p:spPr>
              <a:xfrm>
                <a:off x="3855766" y="5013176"/>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Isosceles Triangle 135"/>
              <p:cNvSpPr>
                <a:spLocks noChangeAspect="1"/>
              </p:cNvSpPr>
              <p:nvPr/>
            </p:nvSpPr>
            <p:spPr>
              <a:xfrm>
                <a:off x="3823541" y="5193208"/>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7" name="Isosceles Triangle 136"/>
              <p:cNvSpPr>
                <a:spLocks noChangeAspect="1"/>
              </p:cNvSpPr>
              <p:nvPr/>
            </p:nvSpPr>
            <p:spPr>
              <a:xfrm>
                <a:off x="3346566" y="2502404"/>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8" name="Isosceles Triangle 137"/>
              <p:cNvSpPr>
                <a:spLocks noChangeAspect="1"/>
              </p:cNvSpPr>
              <p:nvPr/>
            </p:nvSpPr>
            <p:spPr>
              <a:xfrm>
                <a:off x="4245019" y="2492896"/>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9" name="Isosceles Triangle 138"/>
              <p:cNvSpPr>
                <a:spLocks noChangeAspect="1"/>
              </p:cNvSpPr>
              <p:nvPr/>
            </p:nvSpPr>
            <p:spPr>
              <a:xfrm>
                <a:off x="4215806" y="2380737"/>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Isosceles Triangle 139"/>
              <p:cNvSpPr>
                <a:spLocks noChangeAspect="1"/>
              </p:cNvSpPr>
              <p:nvPr/>
            </p:nvSpPr>
            <p:spPr>
              <a:xfrm>
                <a:off x="3304389" y="2780928"/>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Isosceles Triangle 140"/>
              <p:cNvSpPr>
                <a:spLocks noChangeAspect="1"/>
              </p:cNvSpPr>
              <p:nvPr/>
            </p:nvSpPr>
            <p:spPr>
              <a:xfrm>
                <a:off x="5151910" y="4617144"/>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Isosceles Triangle 142"/>
              <p:cNvSpPr>
                <a:spLocks noChangeAspect="1"/>
              </p:cNvSpPr>
              <p:nvPr/>
            </p:nvSpPr>
            <p:spPr>
              <a:xfrm>
                <a:off x="4028995" y="4221088"/>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Isosceles Triangle 144"/>
              <p:cNvSpPr>
                <a:spLocks noChangeAspect="1"/>
              </p:cNvSpPr>
              <p:nvPr/>
            </p:nvSpPr>
            <p:spPr>
              <a:xfrm>
                <a:off x="3279702" y="2276872"/>
                <a:ext cx="114803" cy="108000"/>
              </a:xfrm>
              <a:prstGeom prst="triangle">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162" y="3962391"/>
                <a:ext cx="288000" cy="28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130" y="4941216"/>
                <a:ext cx="216000" cy="216000"/>
              </a:xfrm>
              <a:prstGeom prst="rect">
                <a:avLst/>
              </a:prstGeom>
            </p:spPr>
          </p:pic>
          <p:pic>
            <p:nvPicPr>
              <p:cNvPr id="170" name="Picture 1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56" y="5733272"/>
                <a:ext cx="216000" cy="216000"/>
              </a:xfrm>
              <a:prstGeom prst="rect">
                <a:avLst/>
              </a:prstGeom>
            </p:spPr>
          </p:pic>
        </p:grpSp>
        <p:pic>
          <p:nvPicPr>
            <p:cNvPr id="171" name="Picture 1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536" y="5552946"/>
              <a:ext cx="216000" cy="216000"/>
            </a:xfrm>
            <a:prstGeom prst="rect">
              <a:avLst/>
            </a:prstGeom>
          </p:spPr>
        </p:pic>
        <p:sp>
          <p:nvSpPr>
            <p:cNvPr id="172" name="TextBox 171"/>
            <p:cNvSpPr txBox="1"/>
            <p:nvPr/>
          </p:nvSpPr>
          <p:spPr>
            <a:xfrm>
              <a:off x="467544" y="5054987"/>
              <a:ext cx="561372"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Airport</a:t>
              </a:r>
            </a:p>
          </p:txBody>
        </p:sp>
        <p:sp>
          <p:nvSpPr>
            <p:cNvPr id="173" name="TextBox 172"/>
            <p:cNvSpPr txBox="1"/>
            <p:nvPr/>
          </p:nvSpPr>
          <p:spPr>
            <a:xfrm>
              <a:off x="467544" y="5559043"/>
              <a:ext cx="760144"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Major port</a:t>
              </a:r>
            </a:p>
          </p:txBody>
        </p:sp>
      </p:grpSp>
      <p:sp>
        <p:nvSpPr>
          <p:cNvPr id="164" name="TextBox 163"/>
          <p:cNvSpPr txBox="1"/>
          <p:nvPr/>
        </p:nvSpPr>
        <p:spPr>
          <a:xfrm>
            <a:off x="6038604" y="702392"/>
            <a:ext cx="3105396" cy="5755422"/>
          </a:xfrm>
          <a:prstGeom prst="rect">
            <a:avLst/>
          </a:prstGeom>
          <a:noFill/>
        </p:spPr>
        <p:txBody>
          <a:bodyPr wrap="square" rtlCol="0">
            <a:spAutoFit/>
          </a:bodyPr>
          <a:lstStyle/>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The Winchester Town Sub-area </a:t>
            </a:r>
            <a:r>
              <a:rPr lang="en-GB" sz="1000" dirty="0">
                <a:latin typeface="Arial" panose="020B0604020202020204" pitchFamily="34" charset="0"/>
                <a:cs typeface="Arial" panose="020B0604020202020204" pitchFamily="34" charset="0"/>
              </a:rPr>
              <a:t>covers most of the city of Winchester and is built from four middle super output areas (MSOA – 005 to 008). To avoid including large swathes of rural Winchester there are two MSOA that include Oliver’s Battery/Badger Farm, Littleton and Harestock that are counted as Market Towns and Rural. These are mostly residential areas so have less impact on the employment and business analysis. The sub-area includes the city centre which is dominated by public sector and retails employment and businesses, as well as four industrial/business parks (Bar End, St Martins, Winnall and Wykeham). The sub-area has good access to the M3, A34 and A31 as well as direct rails links to Southampton and London.</a:t>
            </a:r>
          </a:p>
          <a:p>
            <a:endParaRPr lang="en-GB" sz="4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The Market Towns &amp; Rural Sub-area </a:t>
            </a:r>
            <a:r>
              <a:rPr lang="en-GB" sz="1000" dirty="0">
                <a:latin typeface="Arial" panose="020B0604020202020204" pitchFamily="34" charset="0"/>
                <a:cs typeface="Arial" panose="020B0604020202020204" pitchFamily="34" charset="0"/>
              </a:rPr>
              <a:t>is the largest in terms of area and is made up of eight MSOA (001-004 &amp; 009-012) covering rural Winchester and a number of market towns. It also includes the western edge of the South Downs National Park. There are a number of smaller industry/business parks in Bishop’s Waltham, Kings Worthy and New Alresford (New Farm &amp; New Dean). </a:t>
            </a:r>
            <a:endParaRPr lang="en-GB" sz="1000" dirty="0">
              <a:solidFill>
                <a:schemeClr val="bg1">
                  <a:lumMod val="50000"/>
                </a:schemeClr>
              </a:solidFill>
              <a:latin typeface="Arial" panose="020B0604020202020204" pitchFamily="34" charset="0"/>
              <a:cs typeface="Arial" panose="020B0604020202020204" pitchFamily="34" charset="0"/>
            </a:endParaRPr>
          </a:p>
          <a:p>
            <a:endParaRPr lang="en-GB" sz="400" dirty="0">
              <a:solidFill>
                <a:schemeClr val="bg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The Winchester South Sub-area</a:t>
            </a:r>
            <a:r>
              <a:rPr lang="en-GB" sz="1000" b="1" dirty="0">
                <a:solidFill>
                  <a:schemeClr val="bg1">
                    <a:lumMod val="50000"/>
                  </a:schemeClr>
                </a:solidFill>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consists of two MSOA (013 &amp; 014) that borders the M27 corridor. The sub-area falls mostly within the Solent LEP</a:t>
            </a:r>
            <a:r>
              <a:rPr lang="en-GB" sz="1000" dirty="0">
                <a:solidFill>
                  <a:schemeClr val="bg1">
                    <a:lumMod val="50000"/>
                  </a:schemeClr>
                </a:solidFill>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The sub-area has two market towns (Denmead and Wickham), the former home to a small business park. To the west and adjacent to Lock’s Heath is the large Solent Business Park, Whiteley Village shopping centre and south of the M27, the Segensworth North business park. These three closely connected sites form the main employment centres in the sub-area. </a:t>
            </a:r>
            <a:endParaRPr lang="en-GB"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711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3" cstate="print">
            <a:extLst>
              <a:ext uri="{28A0092B-C50C-407E-A947-70E740481C1C}">
                <a14:useLocalDpi xmlns:a14="http://schemas.microsoft.com/office/drawing/2010/main" val="0"/>
              </a:ext>
            </a:extLst>
          </a:blip>
          <a:srcRect l="6156" t="28346" r="4073" b="28437"/>
          <a:stretch/>
        </p:blipFill>
        <p:spPr>
          <a:xfrm>
            <a:off x="3409012" y="4421525"/>
            <a:ext cx="1957952" cy="1332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56" t="28346" r="4073" b="28437"/>
          <a:stretch/>
        </p:blipFill>
        <p:spPr>
          <a:xfrm>
            <a:off x="3402982" y="1376920"/>
            <a:ext cx="1957952" cy="1332000"/>
          </a:xfrm>
          <a:prstGeom prst="rect">
            <a:avLst/>
          </a:prstGeom>
        </p:spPr>
      </p:pic>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205819"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Labour Market – commuter flows (South Winchester)</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136743" y="4428900"/>
            <a:ext cx="867906" cy="461665"/>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 </a:t>
            </a:r>
          </a:p>
          <a:p>
            <a:pPr algn="ctr"/>
            <a:r>
              <a:rPr lang="en-GB" sz="800" dirty="0">
                <a:latin typeface="Arial" panose="020B0604020202020204" pitchFamily="34" charset="0"/>
                <a:cs typeface="Arial" panose="020B0604020202020204" pitchFamily="34" charset="0"/>
              </a:rPr>
              <a:t>Hampshire (589)</a:t>
            </a:r>
          </a:p>
        </p:txBody>
      </p:sp>
      <p:sp>
        <p:nvSpPr>
          <p:cNvPr id="24" name="TextBox 23"/>
          <p:cNvSpPr txBox="1"/>
          <p:nvPr/>
        </p:nvSpPr>
        <p:spPr>
          <a:xfrm>
            <a:off x="258173" y="5436750"/>
            <a:ext cx="2066332" cy="961802"/>
          </a:xfrm>
          <a:prstGeom prst="rect">
            <a:avLst/>
          </a:prstGeom>
          <a:noFill/>
        </p:spPr>
        <p:txBody>
          <a:bodyPr wrap="square" rtlCol="0">
            <a:spAutoFit/>
          </a:bodyPr>
          <a:lstStyle/>
          <a:p>
            <a:pPr>
              <a:spcAft>
                <a:spcPts val="300"/>
              </a:spcAft>
            </a:pPr>
            <a:r>
              <a:rPr lang="en-GB" sz="900" dirty="0">
                <a:latin typeface="Arial" panose="020B0604020202020204" pitchFamily="34" charset="0"/>
                <a:cs typeface="Arial" panose="020B0604020202020204" pitchFamily="34" charset="0"/>
              </a:rPr>
              <a:t>Key: </a:t>
            </a:r>
          </a:p>
          <a:p>
            <a:pPr>
              <a:spcAft>
                <a:spcPts val="300"/>
              </a:spcAft>
            </a:pPr>
            <a:r>
              <a:rPr lang="en-GB" sz="900" dirty="0">
                <a:latin typeface="Arial" panose="020B0604020202020204" pitchFamily="34" charset="0"/>
                <a:cs typeface="Arial" panose="020B0604020202020204" pitchFamily="34" charset="0"/>
              </a:rPr>
              <a:t>The map shows in-commuter flows from the sub-areas and origins with 400+ in-commuters. The sum of origins shown accounts for 11,880 in-commuters (83% of the total).</a:t>
            </a:r>
          </a:p>
        </p:txBody>
      </p:sp>
      <p:sp>
        <p:nvSpPr>
          <p:cNvPr id="29" name="TextBox 28"/>
          <p:cNvSpPr txBox="1"/>
          <p:nvPr/>
        </p:nvSpPr>
        <p:spPr>
          <a:xfrm>
            <a:off x="263556" y="3687978"/>
            <a:ext cx="1128835" cy="307777"/>
          </a:xfrm>
          <a:prstGeom prst="rect">
            <a:avLst/>
          </a:prstGeom>
          <a:noFill/>
        </p:spPr>
        <p:txBody>
          <a:bodyPr wrap="none" rtlCol="0">
            <a:spAutoFit/>
          </a:bodyPr>
          <a:lstStyle/>
          <a:p>
            <a:r>
              <a:rPr lang="en-GB" sz="1400" dirty="0">
                <a:solidFill>
                  <a:schemeClr val="accent4">
                    <a:lumMod val="75000"/>
                  </a:schemeClr>
                </a:solidFill>
                <a:latin typeface="Arial" panose="020B0604020202020204" pitchFamily="34" charset="0"/>
                <a:cs typeface="Arial" panose="020B0604020202020204" pitchFamily="34" charset="0"/>
              </a:rPr>
              <a:t>In-commute</a:t>
            </a:r>
          </a:p>
        </p:txBody>
      </p:sp>
      <p:sp>
        <p:nvSpPr>
          <p:cNvPr id="38" name="Freeform 37"/>
          <p:cNvSpPr/>
          <p:nvPr/>
        </p:nvSpPr>
        <p:spPr>
          <a:xfrm>
            <a:off x="4321846" y="1541516"/>
            <a:ext cx="318978" cy="392873"/>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0668"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p:cNvSpPr txBox="1"/>
          <p:nvPr/>
        </p:nvSpPr>
        <p:spPr>
          <a:xfrm>
            <a:off x="4319060" y="1167901"/>
            <a:ext cx="1011387" cy="461665"/>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Market Town &amp; Rural</a:t>
            </a:r>
          </a:p>
          <a:p>
            <a:pPr algn="ctr"/>
            <a:r>
              <a:rPr lang="en-GB" sz="800" dirty="0">
                <a:latin typeface="Arial" panose="020B0604020202020204" pitchFamily="34" charset="0"/>
                <a:cs typeface="Arial" panose="020B0604020202020204" pitchFamily="34" charset="0"/>
              </a:rPr>
              <a:t>(419)</a:t>
            </a:r>
          </a:p>
        </p:txBody>
      </p:sp>
      <p:sp>
        <p:nvSpPr>
          <p:cNvPr id="42" name="Freeform 41"/>
          <p:cNvSpPr/>
          <p:nvPr/>
        </p:nvSpPr>
        <p:spPr>
          <a:xfrm flipV="1">
            <a:off x="4444301" y="2128614"/>
            <a:ext cx="916633" cy="82427"/>
          </a:xfrm>
          <a:custGeom>
            <a:avLst/>
            <a:gdLst>
              <a:gd name="connsiteX0" fmla="*/ 0 w 400050"/>
              <a:gd name="connsiteY0" fmla="*/ 0 h 295275"/>
              <a:gd name="connsiteX1" fmla="*/ 400050 w 400050"/>
              <a:gd name="connsiteY1" fmla="*/ 295275 h 295275"/>
            </a:gdLst>
            <a:ahLst/>
            <a:cxnLst>
              <a:cxn ang="0">
                <a:pos x="connsiteX0" y="connsiteY0"/>
              </a:cxn>
              <a:cxn ang="0">
                <a:pos x="connsiteX1" y="connsiteY1"/>
              </a:cxn>
            </a:cxnLst>
            <a:rect l="l" t="t" r="r" b="b"/>
            <a:pathLst>
              <a:path w="400050" h="295275">
                <a:moveTo>
                  <a:pt x="0" y="0"/>
                </a:moveTo>
                <a:lnTo>
                  <a:pt x="400050" y="295275"/>
                </a:lnTo>
              </a:path>
            </a:pathLst>
          </a:custGeom>
          <a:noFill/>
          <a:ln w="21844"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3738072" y="805935"/>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Winchester Town  (309)</a:t>
            </a:r>
          </a:p>
        </p:txBody>
      </p:sp>
      <p:sp>
        <p:nvSpPr>
          <p:cNvPr id="46" name="TextBox 45"/>
          <p:cNvSpPr txBox="1"/>
          <p:nvPr/>
        </p:nvSpPr>
        <p:spPr>
          <a:xfrm>
            <a:off x="2915816" y="2374582"/>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Fareham (961)</a:t>
            </a:r>
          </a:p>
        </p:txBody>
      </p:sp>
      <p:sp>
        <p:nvSpPr>
          <p:cNvPr id="50" name="TextBox 49"/>
          <p:cNvSpPr txBox="1"/>
          <p:nvPr/>
        </p:nvSpPr>
        <p:spPr>
          <a:xfrm>
            <a:off x="2932204" y="1060179"/>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Southampton (513)</a:t>
            </a:r>
          </a:p>
        </p:txBody>
      </p:sp>
      <p:sp>
        <p:nvSpPr>
          <p:cNvPr id="53" name="Freeform 52"/>
          <p:cNvSpPr/>
          <p:nvPr/>
        </p:nvSpPr>
        <p:spPr>
          <a:xfrm>
            <a:off x="3437898" y="2255886"/>
            <a:ext cx="510566" cy="165970"/>
          </a:xfrm>
          <a:custGeom>
            <a:avLst/>
            <a:gdLst>
              <a:gd name="connsiteX0" fmla="*/ 428625 w 428625"/>
              <a:gd name="connsiteY0" fmla="*/ 0 h 114300"/>
              <a:gd name="connsiteX1" fmla="*/ 114300 w 428625"/>
              <a:gd name="connsiteY1" fmla="*/ 76200 h 114300"/>
              <a:gd name="connsiteX2" fmla="*/ 0 w 428625"/>
              <a:gd name="connsiteY2" fmla="*/ 114300 h 114300"/>
            </a:gdLst>
            <a:ahLst/>
            <a:cxnLst>
              <a:cxn ang="0">
                <a:pos x="connsiteX0" y="connsiteY0"/>
              </a:cxn>
              <a:cxn ang="0">
                <a:pos x="connsiteX1" y="connsiteY1"/>
              </a:cxn>
              <a:cxn ang="0">
                <a:pos x="connsiteX2" y="connsiteY2"/>
              </a:cxn>
            </a:cxnLst>
            <a:rect l="l" t="t" r="r" b="b"/>
            <a:pathLst>
              <a:path w="428625" h="114300">
                <a:moveTo>
                  <a:pt x="428625" y="0"/>
                </a:moveTo>
                <a:lnTo>
                  <a:pt x="114300" y="76200"/>
                </a:lnTo>
                <a:cubicBezTo>
                  <a:pt x="42862" y="95250"/>
                  <a:pt x="21431" y="104775"/>
                  <a:pt x="0" y="114300"/>
                </a:cubicBezTo>
              </a:path>
            </a:pathLst>
          </a:custGeom>
          <a:noFill/>
          <a:ln w="24384"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p:cNvSpPr txBox="1"/>
          <p:nvPr/>
        </p:nvSpPr>
        <p:spPr>
          <a:xfrm>
            <a:off x="272186" y="2453054"/>
            <a:ext cx="2172055" cy="961802"/>
          </a:xfrm>
          <a:prstGeom prst="rect">
            <a:avLst/>
          </a:prstGeom>
          <a:noFill/>
        </p:spPr>
        <p:txBody>
          <a:bodyPr wrap="square" rtlCol="0">
            <a:spAutoFit/>
          </a:bodyPr>
          <a:lstStyle/>
          <a:p>
            <a:pPr>
              <a:spcAft>
                <a:spcPts val="300"/>
              </a:spcAft>
            </a:pPr>
            <a:r>
              <a:rPr lang="en-GB" sz="900" dirty="0">
                <a:latin typeface="Arial" panose="020B0604020202020204" pitchFamily="34" charset="0"/>
                <a:cs typeface="Arial" panose="020B0604020202020204" pitchFamily="34" charset="0"/>
              </a:rPr>
              <a:t>Key:</a:t>
            </a:r>
          </a:p>
          <a:p>
            <a:pPr>
              <a:spcAft>
                <a:spcPts val="300"/>
              </a:spcAft>
            </a:pPr>
            <a:r>
              <a:rPr lang="en-GB" sz="900" dirty="0">
                <a:latin typeface="Arial" panose="020B0604020202020204" pitchFamily="34" charset="0"/>
                <a:cs typeface="Arial" panose="020B0604020202020204" pitchFamily="34" charset="0"/>
              </a:rPr>
              <a:t>The map shows out-commuter flows to the sub-areas and to destinations with 400+ Out-commuters. The sum of destinations shown accounts for 4,884 out-commuters (74% of the total).</a:t>
            </a:r>
          </a:p>
        </p:txBody>
      </p:sp>
      <p:sp>
        <p:nvSpPr>
          <p:cNvPr id="56" name="TextBox 55"/>
          <p:cNvSpPr txBox="1"/>
          <p:nvPr/>
        </p:nvSpPr>
        <p:spPr>
          <a:xfrm>
            <a:off x="263556" y="836712"/>
            <a:ext cx="1268296" cy="307777"/>
          </a:xfrm>
          <a:prstGeom prst="rect">
            <a:avLst/>
          </a:prstGeom>
          <a:noFill/>
        </p:spPr>
        <p:txBody>
          <a:bodyPr wrap="none" rtlCol="0">
            <a:spAutoFit/>
          </a:bodyPr>
          <a:lstStyle/>
          <a:p>
            <a:r>
              <a:rPr lang="en-GB" sz="1400" dirty="0">
                <a:solidFill>
                  <a:schemeClr val="accent6">
                    <a:lumMod val="75000"/>
                  </a:schemeClr>
                </a:solidFill>
                <a:latin typeface="Arial" panose="020B0604020202020204" pitchFamily="34" charset="0"/>
                <a:cs typeface="Arial" panose="020B0604020202020204" pitchFamily="34" charset="0"/>
              </a:rPr>
              <a:t>Out-commute</a:t>
            </a:r>
          </a:p>
        </p:txBody>
      </p:sp>
      <p:sp>
        <p:nvSpPr>
          <p:cNvPr id="62" name="TextBox 61"/>
          <p:cNvSpPr txBox="1"/>
          <p:nvPr/>
        </p:nvSpPr>
        <p:spPr>
          <a:xfrm>
            <a:off x="270092" y="1266389"/>
            <a:ext cx="2645724" cy="984885"/>
          </a:xfrm>
          <a:prstGeom prst="rect">
            <a:avLst/>
          </a:prstGeom>
          <a:noFill/>
        </p:spPr>
        <p:txBody>
          <a:bodyPr wrap="none" rtlCol="0">
            <a:spAutoFit/>
          </a:bodyPr>
          <a:lstStyle/>
          <a:p>
            <a:pPr>
              <a:spcAft>
                <a:spcPts val="300"/>
              </a:spcAft>
            </a:pPr>
            <a:r>
              <a:rPr lang="en-GB" sz="1200" dirty="0">
                <a:solidFill>
                  <a:schemeClr val="accent6">
                    <a:lumMod val="75000"/>
                  </a:schemeClr>
                </a:solidFill>
                <a:latin typeface="Arial" panose="020B0604020202020204" pitchFamily="34" charset="0"/>
                <a:cs typeface="Arial" panose="020B0604020202020204" pitchFamily="34" charset="0"/>
              </a:rPr>
              <a:t>Resident Worker Population: 10,194</a:t>
            </a:r>
          </a:p>
          <a:p>
            <a:pPr>
              <a:spcAft>
                <a:spcPts val="300"/>
              </a:spcAft>
            </a:pPr>
            <a:r>
              <a:rPr lang="en-GB" sz="900" dirty="0">
                <a:latin typeface="Arial" panose="020B0604020202020204" pitchFamily="34" charset="0"/>
                <a:cs typeface="Arial" panose="020B0604020202020204" pitchFamily="34" charset="0"/>
              </a:rPr>
              <a:t>Live &amp; Work Locally: 2,821</a:t>
            </a:r>
          </a:p>
          <a:p>
            <a:pPr>
              <a:spcAft>
                <a:spcPts val="300"/>
              </a:spcAft>
            </a:pPr>
            <a:r>
              <a:rPr lang="en-GB" sz="900" dirty="0">
                <a:latin typeface="Arial" panose="020B0604020202020204" pitchFamily="34" charset="0"/>
                <a:cs typeface="Arial" panose="020B0604020202020204" pitchFamily="34" charset="0"/>
              </a:rPr>
              <a:t>No fixed place: 801</a:t>
            </a:r>
          </a:p>
          <a:p>
            <a:pPr>
              <a:spcAft>
                <a:spcPts val="300"/>
              </a:spcAft>
            </a:pPr>
            <a:r>
              <a:rPr lang="en-GB" sz="900" dirty="0">
                <a:latin typeface="Arial" panose="020B0604020202020204" pitchFamily="34" charset="0"/>
                <a:cs typeface="Arial" panose="020B0604020202020204" pitchFamily="34" charset="0"/>
              </a:rPr>
              <a:t>Out-commute: 6,572</a:t>
            </a:r>
          </a:p>
          <a:p>
            <a:pPr>
              <a:spcAft>
                <a:spcPts val="300"/>
              </a:spcAft>
            </a:pPr>
            <a:r>
              <a:rPr lang="en-GB" sz="900" dirty="0">
                <a:latin typeface="Arial" panose="020B0604020202020204" pitchFamily="34" charset="0"/>
                <a:cs typeface="Arial" panose="020B0604020202020204" pitchFamily="34" charset="0"/>
              </a:rPr>
              <a:t>Resident Self-Containment Ratio: 0.36</a:t>
            </a:r>
          </a:p>
        </p:txBody>
      </p:sp>
      <p:sp>
        <p:nvSpPr>
          <p:cNvPr id="67" name="TextBox 66"/>
          <p:cNvSpPr txBox="1"/>
          <p:nvPr/>
        </p:nvSpPr>
        <p:spPr>
          <a:xfrm>
            <a:off x="246240" y="4111096"/>
            <a:ext cx="2227341" cy="984885"/>
          </a:xfrm>
          <a:prstGeom prst="rect">
            <a:avLst/>
          </a:prstGeom>
          <a:noFill/>
        </p:spPr>
        <p:txBody>
          <a:bodyPr wrap="none" rtlCol="0">
            <a:spAutoFit/>
          </a:bodyPr>
          <a:lstStyle/>
          <a:p>
            <a:pPr>
              <a:spcAft>
                <a:spcPts val="300"/>
              </a:spcAft>
            </a:pPr>
            <a:r>
              <a:rPr lang="en-GB" sz="1200" dirty="0">
                <a:solidFill>
                  <a:schemeClr val="accent4">
                    <a:lumMod val="75000"/>
                  </a:schemeClr>
                </a:solidFill>
                <a:latin typeface="Arial" panose="020B0604020202020204" pitchFamily="34" charset="0"/>
                <a:cs typeface="Arial" panose="020B0604020202020204" pitchFamily="34" charset="0"/>
              </a:rPr>
              <a:t>Workplace Population: 17,934</a:t>
            </a:r>
          </a:p>
          <a:p>
            <a:pPr>
              <a:spcAft>
                <a:spcPts val="300"/>
              </a:spcAft>
            </a:pPr>
            <a:r>
              <a:rPr lang="en-GB" sz="900" dirty="0">
                <a:latin typeface="Arial" panose="020B0604020202020204" pitchFamily="34" charset="0"/>
                <a:cs typeface="Arial" panose="020B0604020202020204" pitchFamily="34" charset="0"/>
              </a:rPr>
              <a:t>Live &amp; Work Locally: 2,821</a:t>
            </a:r>
          </a:p>
          <a:p>
            <a:pPr>
              <a:spcAft>
                <a:spcPts val="300"/>
              </a:spcAft>
            </a:pPr>
            <a:r>
              <a:rPr lang="en-GB" sz="900" dirty="0">
                <a:latin typeface="Arial" panose="020B0604020202020204" pitchFamily="34" charset="0"/>
                <a:cs typeface="Arial" panose="020B0604020202020204" pitchFamily="34" charset="0"/>
              </a:rPr>
              <a:t>No fixed place: 801</a:t>
            </a:r>
          </a:p>
          <a:p>
            <a:pPr>
              <a:spcAft>
                <a:spcPts val="300"/>
              </a:spcAft>
            </a:pPr>
            <a:r>
              <a:rPr lang="en-GB" sz="900" dirty="0">
                <a:latin typeface="Arial" panose="020B0604020202020204" pitchFamily="34" charset="0"/>
                <a:cs typeface="Arial" panose="020B0604020202020204" pitchFamily="34" charset="0"/>
              </a:rPr>
              <a:t>In-commute: 14,312</a:t>
            </a:r>
          </a:p>
          <a:p>
            <a:pPr>
              <a:spcAft>
                <a:spcPts val="300"/>
              </a:spcAft>
            </a:pPr>
            <a:r>
              <a:rPr lang="en-GB" sz="900" dirty="0">
                <a:latin typeface="Arial" panose="020B0604020202020204" pitchFamily="34" charset="0"/>
                <a:cs typeface="Arial" panose="020B0604020202020204" pitchFamily="34" charset="0"/>
              </a:rPr>
              <a:t>Workplace Self-Containment Ratio: 0.20</a:t>
            </a:r>
          </a:p>
        </p:txBody>
      </p:sp>
      <p:cxnSp>
        <p:nvCxnSpPr>
          <p:cNvPr id="76" name="Straight Connector 75"/>
          <p:cNvCxnSpPr/>
          <p:nvPr/>
        </p:nvCxnSpPr>
        <p:spPr>
          <a:xfrm>
            <a:off x="830277" y="3548172"/>
            <a:ext cx="4680000" cy="0"/>
          </a:xfrm>
          <a:prstGeom prst="line">
            <a:avLst/>
          </a:prstGeom>
          <a:ln>
            <a:solidFill>
              <a:srgbClr val="CC0000"/>
            </a:solidFill>
          </a:ln>
        </p:spPr>
        <p:style>
          <a:lnRef idx="1">
            <a:schemeClr val="accent1"/>
          </a:lnRef>
          <a:fillRef idx="0">
            <a:schemeClr val="accent1"/>
          </a:fillRef>
          <a:effectRef idx="0">
            <a:schemeClr val="accent1"/>
          </a:effectRef>
          <a:fontRef idx="minor">
            <a:schemeClr val="tx1"/>
          </a:fontRef>
        </p:style>
      </p:cxnSp>
      <p:sp>
        <p:nvSpPr>
          <p:cNvPr id="80" name="Notched Right Arrow 79"/>
          <p:cNvSpPr/>
          <p:nvPr/>
        </p:nvSpPr>
        <p:spPr>
          <a:xfrm>
            <a:off x="1529858" y="836712"/>
            <a:ext cx="665878" cy="331189"/>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Notched Right Arrow 80"/>
          <p:cNvSpPr/>
          <p:nvPr/>
        </p:nvSpPr>
        <p:spPr>
          <a:xfrm rot="10800000">
            <a:off x="1400062" y="3697102"/>
            <a:ext cx="665878" cy="331189"/>
          </a:xfrm>
          <a:prstGeom prst="notched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reeform 82"/>
          <p:cNvSpPr/>
          <p:nvPr/>
        </p:nvSpPr>
        <p:spPr>
          <a:xfrm>
            <a:off x="4352775" y="2370186"/>
            <a:ext cx="432579" cy="626766"/>
          </a:xfrm>
          <a:custGeom>
            <a:avLst/>
            <a:gdLst>
              <a:gd name="connsiteX0" fmla="*/ 0 w 495300"/>
              <a:gd name="connsiteY0" fmla="*/ 0 h 904875"/>
              <a:gd name="connsiteX1" fmla="*/ 285750 w 495300"/>
              <a:gd name="connsiteY1" fmla="*/ 457200 h 904875"/>
              <a:gd name="connsiteX2" fmla="*/ 495300 w 495300"/>
              <a:gd name="connsiteY2" fmla="*/ 904875 h 904875"/>
            </a:gdLst>
            <a:ahLst/>
            <a:cxnLst>
              <a:cxn ang="0">
                <a:pos x="connsiteX0" y="connsiteY0"/>
              </a:cxn>
              <a:cxn ang="0">
                <a:pos x="connsiteX1" y="connsiteY1"/>
              </a:cxn>
              <a:cxn ang="0">
                <a:pos x="connsiteX2" y="connsiteY2"/>
              </a:cxn>
            </a:cxnLst>
            <a:rect l="l" t="t" r="r" b="b"/>
            <a:pathLst>
              <a:path w="495300" h="904875">
                <a:moveTo>
                  <a:pt x="0" y="0"/>
                </a:moveTo>
                <a:cubicBezTo>
                  <a:pt x="101600" y="153194"/>
                  <a:pt x="203200" y="306388"/>
                  <a:pt x="285750" y="457200"/>
                </a:cubicBezTo>
                <a:cubicBezTo>
                  <a:pt x="368300" y="608012"/>
                  <a:pt x="431800" y="756443"/>
                  <a:pt x="495300" y="904875"/>
                </a:cubicBezTo>
              </a:path>
            </a:pathLst>
          </a:custGeom>
          <a:noFill/>
          <a:ln w="30099"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TextBox 85"/>
          <p:cNvSpPr txBox="1"/>
          <p:nvPr/>
        </p:nvSpPr>
        <p:spPr>
          <a:xfrm>
            <a:off x="5255983" y="2000551"/>
            <a:ext cx="62942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Havant</a:t>
            </a:r>
          </a:p>
          <a:p>
            <a:pPr algn="ctr"/>
            <a:r>
              <a:rPr lang="en-GB" sz="800" dirty="0">
                <a:latin typeface="Arial" panose="020B0604020202020204" pitchFamily="34" charset="0"/>
                <a:cs typeface="Arial" panose="020B0604020202020204" pitchFamily="34" charset="0"/>
              </a:rPr>
              <a:t>(860)</a:t>
            </a:r>
          </a:p>
        </p:txBody>
      </p:sp>
      <p:sp>
        <p:nvSpPr>
          <p:cNvPr id="90" name="TextBox 89"/>
          <p:cNvSpPr txBox="1"/>
          <p:nvPr/>
        </p:nvSpPr>
        <p:spPr>
          <a:xfrm>
            <a:off x="2061131" y="3703366"/>
            <a:ext cx="1284326" cy="276999"/>
          </a:xfrm>
          <a:prstGeom prst="rect">
            <a:avLst/>
          </a:prstGeom>
          <a:noFill/>
        </p:spPr>
        <p:txBody>
          <a:bodyPr wrap="none" rtlCol="0">
            <a:spAutoFit/>
          </a:bodyPr>
          <a:lstStyle/>
          <a:p>
            <a:r>
              <a:rPr lang="en-GB" sz="1200" dirty="0">
                <a:solidFill>
                  <a:schemeClr val="accent4">
                    <a:lumMod val="75000"/>
                  </a:schemeClr>
                </a:solidFill>
                <a:latin typeface="Arial" panose="020B0604020202020204" pitchFamily="34" charset="0"/>
                <a:cs typeface="Arial" panose="020B0604020202020204" pitchFamily="34" charset="0"/>
              </a:rPr>
              <a:t>Net inflow 7,740</a:t>
            </a:r>
          </a:p>
        </p:txBody>
      </p:sp>
      <p:sp>
        <p:nvSpPr>
          <p:cNvPr id="66" name="TextBox 65"/>
          <p:cNvSpPr txBox="1"/>
          <p:nvPr/>
        </p:nvSpPr>
        <p:spPr>
          <a:xfrm>
            <a:off x="4452978" y="3002202"/>
            <a:ext cx="773638"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Portsmouth (1,186)</a:t>
            </a:r>
          </a:p>
        </p:txBody>
      </p:sp>
      <p:sp>
        <p:nvSpPr>
          <p:cNvPr id="68" name="TextBox 67"/>
          <p:cNvSpPr txBox="1"/>
          <p:nvPr/>
        </p:nvSpPr>
        <p:spPr>
          <a:xfrm>
            <a:off x="2699006" y="1541516"/>
            <a:ext cx="755263"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Eastleigh</a:t>
            </a:r>
          </a:p>
          <a:p>
            <a:pPr algn="ctr"/>
            <a:r>
              <a:rPr lang="en-GB" sz="800" dirty="0">
                <a:latin typeface="Arial" panose="020B0604020202020204" pitchFamily="34" charset="0"/>
                <a:cs typeface="Arial" panose="020B0604020202020204" pitchFamily="34" charset="0"/>
              </a:rPr>
              <a:t>(596)</a:t>
            </a:r>
          </a:p>
        </p:txBody>
      </p:sp>
      <p:sp>
        <p:nvSpPr>
          <p:cNvPr id="10" name="Freeform 9"/>
          <p:cNvSpPr/>
          <p:nvPr/>
        </p:nvSpPr>
        <p:spPr>
          <a:xfrm>
            <a:off x="3343275" y="1714500"/>
            <a:ext cx="639481" cy="328420"/>
          </a:xfrm>
          <a:custGeom>
            <a:avLst/>
            <a:gdLst>
              <a:gd name="connsiteX0" fmla="*/ 628650 w 628650"/>
              <a:gd name="connsiteY0" fmla="*/ 361950 h 361950"/>
              <a:gd name="connsiteX1" fmla="*/ 438150 w 628650"/>
              <a:gd name="connsiteY1" fmla="*/ 152400 h 361950"/>
              <a:gd name="connsiteX2" fmla="*/ 0 w 628650"/>
              <a:gd name="connsiteY2" fmla="*/ 0 h 361950"/>
            </a:gdLst>
            <a:ahLst/>
            <a:cxnLst>
              <a:cxn ang="0">
                <a:pos x="connsiteX0" y="connsiteY0"/>
              </a:cxn>
              <a:cxn ang="0">
                <a:pos x="connsiteX1" y="connsiteY1"/>
              </a:cxn>
              <a:cxn ang="0">
                <a:pos x="connsiteX2" y="connsiteY2"/>
              </a:cxn>
            </a:cxnLst>
            <a:rect l="l" t="t" r="r" b="b"/>
            <a:pathLst>
              <a:path w="628650" h="361950">
                <a:moveTo>
                  <a:pt x="628650" y="361950"/>
                </a:moveTo>
                <a:cubicBezTo>
                  <a:pt x="585787" y="287337"/>
                  <a:pt x="542925" y="212725"/>
                  <a:pt x="438150" y="152400"/>
                </a:cubicBezTo>
                <a:cubicBezTo>
                  <a:pt x="333375" y="92075"/>
                  <a:pt x="166687" y="46037"/>
                  <a:pt x="0" y="0"/>
                </a:cubicBezTo>
              </a:path>
            </a:pathLst>
          </a:custGeom>
          <a:noFill/>
          <a:ln w="15113"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10"/>
          <p:cNvSpPr/>
          <p:nvPr/>
        </p:nvSpPr>
        <p:spPr>
          <a:xfrm>
            <a:off x="3657600" y="1276350"/>
            <a:ext cx="485775" cy="638175"/>
          </a:xfrm>
          <a:custGeom>
            <a:avLst/>
            <a:gdLst>
              <a:gd name="connsiteX0" fmla="*/ 485775 w 485775"/>
              <a:gd name="connsiteY0" fmla="*/ 638175 h 638175"/>
              <a:gd name="connsiteX1" fmla="*/ 333375 w 485775"/>
              <a:gd name="connsiteY1" fmla="*/ 314325 h 638175"/>
              <a:gd name="connsiteX2" fmla="*/ 0 w 485775"/>
              <a:gd name="connsiteY2" fmla="*/ 0 h 638175"/>
            </a:gdLst>
            <a:ahLst/>
            <a:cxnLst>
              <a:cxn ang="0">
                <a:pos x="connsiteX0" y="connsiteY0"/>
              </a:cxn>
              <a:cxn ang="0">
                <a:pos x="connsiteX1" y="connsiteY1"/>
              </a:cxn>
              <a:cxn ang="0">
                <a:pos x="connsiteX2" y="connsiteY2"/>
              </a:cxn>
            </a:cxnLst>
            <a:rect l="l" t="t" r="r" b="b"/>
            <a:pathLst>
              <a:path w="485775" h="638175">
                <a:moveTo>
                  <a:pt x="485775" y="638175"/>
                </a:moveTo>
                <a:cubicBezTo>
                  <a:pt x="450056" y="529431"/>
                  <a:pt x="414338" y="420688"/>
                  <a:pt x="333375" y="314325"/>
                </a:cubicBezTo>
                <a:cubicBezTo>
                  <a:pt x="252412" y="207962"/>
                  <a:pt x="126206" y="103981"/>
                  <a:pt x="0" y="0"/>
                </a:cubicBezTo>
              </a:path>
            </a:pathLst>
          </a:custGeom>
          <a:noFill/>
          <a:ln w="13081"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p:cNvSpPr/>
          <p:nvPr/>
        </p:nvSpPr>
        <p:spPr>
          <a:xfrm>
            <a:off x="4048125" y="1123950"/>
            <a:ext cx="201254" cy="800100"/>
          </a:xfrm>
          <a:custGeom>
            <a:avLst/>
            <a:gdLst>
              <a:gd name="connsiteX0" fmla="*/ 200025 w 201254"/>
              <a:gd name="connsiteY0" fmla="*/ 800100 h 800100"/>
              <a:gd name="connsiteX1" fmla="*/ 171450 w 201254"/>
              <a:gd name="connsiteY1" fmla="*/ 361950 h 800100"/>
              <a:gd name="connsiteX2" fmla="*/ 0 w 201254"/>
              <a:gd name="connsiteY2" fmla="*/ 0 h 800100"/>
            </a:gdLst>
            <a:ahLst/>
            <a:cxnLst>
              <a:cxn ang="0">
                <a:pos x="connsiteX0" y="connsiteY0"/>
              </a:cxn>
              <a:cxn ang="0">
                <a:pos x="connsiteX1" y="connsiteY1"/>
              </a:cxn>
              <a:cxn ang="0">
                <a:pos x="connsiteX2" y="connsiteY2"/>
              </a:cxn>
            </a:cxnLst>
            <a:rect l="l" t="t" r="r" b="b"/>
            <a:pathLst>
              <a:path w="201254" h="800100">
                <a:moveTo>
                  <a:pt x="200025" y="800100"/>
                </a:moveTo>
                <a:cubicBezTo>
                  <a:pt x="202406" y="647700"/>
                  <a:pt x="204787" y="495300"/>
                  <a:pt x="171450" y="361950"/>
                </a:cubicBezTo>
                <a:cubicBezTo>
                  <a:pt x="138113" y="228600"/>
                  <a:pt x="69056" y="114300"/>
                  <a:pt x="0" y="0"/>
                </a:cubicBezTo>
              </a:path>
            </a:pathLst>
          </a:custGeom>
          <a:noFill/>
          <a:ln w="7874" cap="rnd">
            <a:solidFill>
              <a:schemeClr val="accent6">
                <a:lumMod val="7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a:spLocks noChangeAspect="1"/>
          </p:cNvSpPr>
          <p:nvPr/>
        </p:nvSpPr>
        <p:spPr>
          <a:xfrm>
            <a:off x="3954144" y="1917800"/>
            <a:ext cx="504000" cy="504056"/>
          </a:xfrm>
          <a:prstGeom prst="ellipse">
            <a:avLst/>
          </a:prstGeom>
          <a:solidFill>
            <a:schemeClr val="accent6">
              <a:lumMod val="60000"/>
              <a:lumOff val="40000"/>
            </a:schemeClr>
          </a:solidFill>
          <a:ln cap="rnd">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3945415" y="2060188"/>
            <a:ext cx="53732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6,572</a:t>
            </a:r>
          </a:p>
        </p:txBody>
      </p:sp>
      <p:sp>
        <p:nvSpPr>
          <p:cNvPr id="77" name="Freeform 76"/>
          <p:cNvSpPr/>
          <p:nvPr/>
        </p:nvSpPr>
        <p:spPr>
          <a:xfrm>
            <a:off x="4327267" y="4559724"/>
            <a:ext cx="318978" cy="392873"/>
          </a:xfrm>
          <a:custGeom>
            <a:avLst/>
            <a:gdLst>
              <a:gd name="connsiteX0" fmla="*/ 0 w 885825"/>
              <a:gd name="connsiteY0" fmla="*/ 180975 h 180975"/>
              <a:gd name="connsiteX1" fmla="*/ 266700 w 885825"/>
              <a:gd name="connsiteY1" fmla="*/ 85725 h 180975"/>
              <a:gd name="connsiteX2" fmla="*/ 885825 w 885825"/>
              <a:gd name="connsiteY2" fmla="*/ 0 h 180975"/>
            </a:gdLst>
            <a:ahLst/>
            <a:cxnLst>
              <a:cxn ang="0">
                <a:pos x="connsiteX0" y="connsiteY0"/>
              </a:cxn>
              <a:cxn ang="0">
                <a:pos x="connsiteX1" y="connsiteY1"/>
              </a:cxn>
              <a:cxn ang="0">
                <a:pos x="connsiteX2" y="connsiteY2"/>
              </a:cxn>
            </a:cxnLst>
            <a:rect l="l" t="t" r="r" b="b"/>
            <a:pathLst>
              <a:path w="885825" h="180975">
                <a:moveTo>
                  <a:pt x="0" y="180975"/>
                </a:moveTo>
                <a:cubicBezTo>
                  <a:pt x="59531" y="148431"/>
                  <a:pt x="119062" y="115888"/>
                  <a:pt x="266700" y="85725"/>
                </a:cubicBezTo>
                <a:cubicBezTo>
                  <a:pt x="414338" y="55562"/>
                  <a:pt x="650081" y="27781"/>
                  <a:pt x="885825" y="0"/>
                </a:cubicBezTo>
              </a:path>
            </a:pathLst>
          </a:custGeom>
          <a:noFill/>
          <a:ln w="18669"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4299875" y="4223014"/>
            <a:ext cx="1011387" cy="461665"/>
          </a:xfrm>
          <a:prstGeom prst="rect">
            <a:avLst/>
          </a:prstGeom>
          <a:noFill/>
          <a:ln>
            <a:noFill/>
          </a:ln>
        </p:spPr>
        <p:txBody>
          <a:bodyPr wrap="square" rtlCol="0">
            <a:spAutoFit/>
          </a:bodyPr>
          <a:lstStyle/>
          <a:p>
            <a:pPr algn="ctr"/>
            <a:r>
              <a:rPr lang="en-GB" sz="800" dirty="0">
                <a:latin typeface="Arial" panose="020B0604020202020204" pitchFamily="34" charset="0"/>
                <a:cs typeface="Arial" panose="020B0604020202020204" pitchFamily="34" charset="0"/>
              </a:rPr>
              <a:t>Market Town &amp; Rural</a:t>
            </a:r>
          </a:p>
          <a:p>
            <a:pPr algn="ctr"/>
            <a:r>
              <a:rPr lang="en-GB" sz="800" dirty="0">
                <a:latin typeface="Arial" panose="020B0604020202020204" pitchFamily="34" charset="0"/>
                <a:cs typeface="Arial" panose="020B0604020202020204" pitchFamily="34" charset="0"/>
              </a:rPr>
              <a:t>(734)</a:t>
            </a:r>
          </a:p>
        </p:txBody>
      </p:sp>
      <p:sp>
        <p:nvSpPr>
          <p:cNvPr id="79" name="TextBox 78"/>
          <p:cNvSpPr txBox="1"/>
          <p:nvPr/>
        </p:nvSpPr>
        <p:spPr>
          <a:xfrm>
            <a:off x="3718887" y="3811088"/>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Winchester Town  (122)</a:t>
            </a:r>
          </a:p>
        </p:txBody>
      </p:sp>
      <p:sp>
        <p:nvSpPr>
          <p:cNvPr id="82" name="Freeform 81"/>
          <p:cNvSpPr/>
          <p:nvPr/>
        </p:nvSpPr>
        <p:spPr>
          <a:xfrm>
            <a:off x="4038470" y="4126630"/>
            <a:ext cx="201254" cy="800100"/>
          </a:xfrm>
          <a:custGeom>
            <a:avLst/>
            <a:gdLst>
              <a:gd name="connsiteX0" fmla="*/ 200025 w 201254"/>
              <a:gd name="connsiteY0" fmla="*/ 800100 h 800100"/>
              <a:gd name="connsiteX1" fmla="*/ 171450 w 201254"/>
              <a:gd name="connsiteY1" fmla="*/ 361950 h 800100"/>
              <a:gd name="connsiteX2" fmla="*/ 0 w 201254"/>
              <a:gd name="connsiteY2" fmla="*/ 0 h 800100"/>
            </a:gdLst>
            <a:ahLst/>
            <a:cxnLst>
              <a:cxn ang="0">
                <a:pos x="connsiteX0" y="connsiteY0"/>
              </a:cxn>
              <a:cxn ang="0">
                <a:pos x="connsiteX1" y="connsiteY1"/>
              </a:cxn>
              <a:cxn ang="0">
                <a:pos x="connsiteX2" y="connsiteY2"/>
              </a:cxn>
            </a:cxnLst>
            <a:rect l="l" t="t" r="r" b="b"/>
            <a:pathLst>
              <a:path w="201254" h="800100">
                <a:moveTo>
                  <a:pt x="200025" y="800100"/>
                </a:moveTo>
                <a:cubicBezTo>
                  <a:pt x="202406" y="647700"/>
                  <a:pt x="204787" y="495300"/>
                  <a:pt x="171450" y="361950"/>
                </a:cubicBezTo>
                <a:cubicBezTo>
                  <a:pt x="138113" y="228600"/>
                  <a:pt x="69056" y="114300"/>
                  <a:pt x="0" y="0"/>
                </a:cubicBezTo>
              </a:path>
            </a:pathLst>
          </a:custGeom>
          <a:noFill/>
          <a:ln w="3048"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Freeform 86"/>
          <p:cNvSpPr/>
          <p:nvPr/>
        </p:nvSpPr>
        <p:spPr>
          <a:xfrm flipV="1">
            <a:off x="4483839" y="5135903"/>
            <a:ext cx="916633" cy="82427"/>
          </a:xfrm>
          <a:custGeom>
            <a:avLst/>
            <a:gdLst>
              <a:gd name="connsiteX0" fmla="*/ 0 w 400050"/>
              <a:gd name="connsiteY0" fmla="*/ 0 h 295275"/>
              <a:gd name="connsiteX1" fmla="*/ 400050 w 400050"/>
              <a:gd name="connsiteY1" fmla="*/ 295275 h 295275"/>
            </a:gdLst>
            <a:ahLst/>
            <a:cxnLst>
              <a:cxn ang="0">
                <a:pos x="connsiteX0" y="connsiteY0"/>
              </a:cxn>
              <a:cxn ang="0">
                <a:pos x="connsiteX1" y="connsiteY1"/>
              </a:cxn>
            </a:cxnLst>
            <a:rect l="l" t="t" r="r" b="b"/>
            <a:pathLst>
              <a:path w="400050" h="295275">
                <a:moveTo>
                  <a:pt x="0" y="0"/>
                </a:moveTo>
                <a:lnTo>
                  <a:pt x="400050" y="295275"/>
                </a:lnTo>
              </a:path>
            </a:pathLst>
          </a:custGeom>
          <a:noFill/>
          <a:ln w="28956"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Box 87"/>
          <p:cNvSpPr txBox="1"/>
          <p:nvPr/>
        </p:nvSpPr>
        <p:spPr>
          <a:xfrm>
            <a:off x="2669795" y="5449137"/>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Fareham (3,399)</a:t>
            </a:r>
          </a:p>
        </p:txBody>
      </p:sp>
      <p:sp>
        <p:nvSpPr>
          <p:cNvPr id="89" name="TextBox 88"/>
          <p:cNvSpPr txBox="1"/>
          <p:nvPr/>
        </p:nvSpPr>
        <p:spPr>
          <a:xfrm>
            <a:off x="2904857" y="4111096"/>
            <a:ext cx="101138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Southampton (1,492)</a:t>
            </a:r>
          </a:p>
        </p:txBody>
      </p:sp>
      <p:sp>
        <p:nvSpPr>
          <p:cNvPr id="91" name="Freeform 90"/>
          <p:cNvSpPr/>
          <p:nvPr/>
        </p:nvSpPr>
        <p:spPr>
          <a:xfrm>
            <a:off x="3253647" y="5266381"/>
            <a:ext cx="706813" cy="191444"/>
          </a:xfrm>
          <a:custGeom>
            <a:avLst/>
            <a:gdLst>
              <a:gd name="connsiteX0" fmla="*/ 428625 w 428625"/>
              <a:gd name="connsiteY0" fmla="*/ 0 h 114300"/>
              <a:gd name="connsiteX1" fmla="*/ 114300 w 428625"/>
              <a:gd name="connsiteY1" fmla="*/ 76200 h 114300"/>
              <a:gd name="connsiteX2" fmla="*/ 0 w 428625"/>
              <a:gd name="connsiteY2" fmla="*/ 114300 h 114300"/>
            </a:gdLst>
            <a:ahLst/>
            <a:cxnLst>
              <a:cxn ang="0">
                <a:pos x="connsiteX0" y="connsiteY0"/>
              </a:cxn>
              <a:cxn ang="0">
                <a:pos x="connsiteX1" y="connsiteY1"/>
              </a:cxn>
              <a:cxn ang="0">
                <a:pos x="connsiteX2" y="connsiteY2"/>
              </a:cxn>
            </a:cxnLst>
            <a:rect l="l" t="t" r="r" b="b"/>
            <a:pathLst>
              <a:path w="428625" h="114300">
                <a:moveTo>
                  <a:pt x="428625" y="0"/>
                </a:moveTo>
                <a:lnTo>
                  <a:pt x="114300" y="76200"/>
                </a:lnTo>
                <a:cubicBezTo>
                  <a:pt x="42862" y="95250"/>
                  <a:pt x="21431" y="104775"/>
                  <a:pt x="0" y="114300"/>
                </a:cubicBezTo>
              </a:path>
            </a:pathLst>
          </a:custGeom>
          <a:noFill/>
          <a:ln w="86360"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Freeform 91"/>
          <p:cNvSpPr/>
          <p:nvPr/>
        </p:nvSpPr>
        <p:spPr>
          <a:xfrm>
            <a:off x="4422437" y="5388478"/>
            <a:ext cx="432579" cy="626766"/>
          </a:xfrm>
          <a:custGeom>
            <a:avLst/>
            <a:gdLst>
              <a:gd name="connsiteX0" fmla="*/ 0 w 495300"/>
              <a:gd name="connsiteY0" fmla="*/ 0 h 904875"/>
              <a:gd name="connsiteX1" fmla="*/ 285750 w 495300"/>
              <a:gd name="connsiteY1" fmla="*/ 457200 h 904875"/>
              <a:gd name="connsiteX2" fmla="*/ 495300 w 495300"/>
              <a:gd name="connsiteY2" fmla="*/ 904875 h 904875"/>
            </a:gdLst>
            <a:ahLst/>
            <a:cxnLst>
              <a:cxn ang="0">
                <a:pos x="connsiteX0" y="connsiteY0"/>
              </a:cxn>
              <a:cxn ang="0">
                <a:pos x="connsiteX1" y="connsiteY1"/>
              </a:cxn>
              <a:cxn ang="0">
                <a:pos x="connsiteX2" y="connsiteY2"/>
              </a:cxn>
            </a:cxnLst>
            <a:rect l="l" t="t" r="r" b="b"/>
            <a:pathLst>
              <a:path w="495300" h="904875">
                <a:moveTo>
                  <a:pt x="0" y="0"/>
                </a:moveTo>
                <a:cubicBezTo>
                  <a:pt x="101600" y="153194"/>
                  <a:pt x="203200" y="306388"/>
                  <a:pt x="285750" y="457200"/>
                </a:cubicBezTo>
                <a:cubicBezTo>
                  <a:pt x="368300" y="608012"/>
                  <a:pt x="431800" y="756443"/>
                  <a:pt x="495300" y="904875"/>
                </a:cubicBezTo>
              </a:path>
            </a:pathLst>
          </a:custGeom>
          <a:noFill/>
          <a:ln w="46736"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TextBox 92"/>
          <p:cNvSpPr txBox="1"/>
          <p:nvPr/>
        </p:nvSpPr>
        <p:spPr>
          <a:xfrm>
            <a:off x="5282290" y="4968684"/>
            <a:ext cx="629427"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Havant</a:t>
            </a:r>
          </a:p>
          <a:p>
            <a:pPr algn="ctr"/>
            <a:r>
              <a:rPr lang="en-GB" sz="800" dirty="0">
                <a:latin typeface="Arial" panose="020B0604020202020204" pitchFamily="34" charset="0"/>
                <a:cs typeface="Arial" panose="020B0604020202020204" pitchFamily="34" charset="0"/>
              </a:rPr>
              <a:t>(1,141)</a:t>
            </a:r>
          </a:p>
        </p:txBody>
      </p:sp>
      <p:sp>
        <p:nvSpPr>
          <p:cNvPr id="94" name="TextBox 93"/>
          <p:cNvSpPr txBox="1"/>
          <p:nvPr/>
        </p:nvSpPr>
        <p:spPr>
          <a:xfrm>
            <a:off x="4464974" y="6012697"/>
            <a:ext cx="773638"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Portsmouth (1,840)</a:t>
            </a:r>
          </a:p>
        </p:txBody>
      </p:sp>
      <p:sp>
        <p:nvSpPr>
          <p:cNvPr id="95" name="TextBox 94"/>
          <p:cNvSpPr txBox="1"/>
          <p:nvPr/>
        </p:nvSpPr>
        <p:spPr>
          <a:xfrm>
            <a:off x="2711002" y="4552011"/>
            <a:ext cx="755263"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Eastleigh</a:t>
            </a:r>
          </a:p>
          <a:p>
            <a:pPr algn="ctr"/>
            <a:r>
              <a:rPr lang="en-GB" sz="800" dirty="0">
                <a:latin typeface="Arial" panose="020B0604020202020204" pitchFamily="34" charset="0"/>
                <a:cs typeface="Arial" panose="020B0604020202020204" pitchFamily="34" charset="0"/>
              </a:rPr>
              <a:t>(1,518)</a:t>
            </a:r>
          </a:p>
        </p:txBody>
      </p:sp>
      <p:sp>
        <p:nvSpPr>
          <p:cNvPr id="96" name="Freeform 95"/>
          <p:cNvSpPr/>
          <p:nvPr/>
        </p:nvSpPr>
        <p:spPr>
          <a:xfrm>
            <a:off x="3373440" y="4751301"/>
            <a:ext cx="639481" cy="328420"/>
          </a:xfrm>
          <a:custGeom>
            <a:avLst/>
            <a:gdLst>
              <a:gd name="connsiteX0" fmla="*/ 628650 w 628650"/>
              <a:gd name="connsiteY0" fmla="*/ 361950 h 361950"/>
              <a:gd name="connsiteX1" fmla="*/ 438150 w 628650"/>
              <a:gd name="connsiteY1" fmla="*/ 152400 h 361950"/>
              <a:gd name="connsiteX2" fmla="*/ 0 w 628650"/>
              <a:gd name="connsiteY2" fmla="*/ 0 h 361950"/>
            </a:gdLst>
            <a:ahLst/>
            <a:cxnLst>
              <a:cxn ang="0">
                <a:pos x="connsiteX0" y="connsiteY0"/>
              </a:cxn>
              <a:cxn ang="0">
                <a:pos x="connsiteX1" y="connsiteY1"/>
              </a:cxn>
              <a:cxn ang="0">
                <a:pos x="connsiteX2" y="connsiteY2"/>
              </a:cxn>
            </a:cxnLst>
            <a:rect l="l" t="t" r="r" b="b"/>
            <a:pathLst>
              <a:path w="628650" h="361950">
                <a:moveTo>
                  <a:pt x="628650" y="361950"/>
                </a:moveTo>
                <a:cubicBezTo>
                  <a:pt x="585787" y="287337"/>
                  <a:pt x="542925" y="212725"/>
                  <a:pt x="438150" y="152400"/>
                </a:cubicBezTo>
                <a:cubicBezTo>
                  <a:pt x="333375" y="92075"/>
                  <a:pt x="166687" y="46037"/>
                  <a:pt x="0" y="0"/>
                </a:cubicBezTo>
              </a:path>
            </a:pathLst>
          </a:custGeom>
          <a:noFill/>
          <a:ln w="38608"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Freeform 96"/>
          <p:cNvSpPr/>
          <p:nvPr/>
        </p:nvSpPr>
        <p:spPr>
          <a:xfrm>
            <a:off x="3663015" y="4357382"/>
            <a:ext cx="492356" cy="595215"/>
          </a:xfrm>
          <a:custGeom>
            <a:avLst/>
            <a:gdLst>
              <a:gd name="connsiteX0" fmla="*/ 485775 w 485775"/>
              <a:gd name="connsiteY0" fmla="*/ 638175 h 638175"/>
              <a:gd name="connsiteX1" fmla="*/ 333375 w 485775"/>
              <a:gd name="connsiteY1" fmla="*/ 314325 h 638175"/>
              <a:gd name="connsiteX2" fmla="*/ 0 w 485775"/>
              <a:gd name="connsiteY2" fmla="*/ 0 h 638175"/>
            </a:gdLst>
            <a:ahLst/>
            <a:cxnLst>
              <a:cxn ang="0">
                <a:pos x="connsiteX0" y="connsiteY0"/>
              </a:cxn>
              <a:cxn ang="0">
                <a:pos x="connsiteX1" y="connsiteY1"/>
              </a:cxn>
              <a:cxn ang="0">
                <a:pos x="connsiteX2" y="connsiteY2"/>
              </a:cxn>
            </a:cxnLst>
            <a:rect l="l" t="t" r="r" b="b"/>
            <a:pathLst>
              <a:path w="485775" h="638175">
                <a:moveTo>
                  <a:pt x="485775" y="638175"/>
                </a:moveTo>
                <a:cubicBezTo>
                  <a:pt x="450056" y="529431"/>
                  <a:pt x="414338" y="420688"/>
                  <a:pt x="333375" y="314325"/>
                </a:cubicBezTo>
                <a:cubicBezTo>
                  <a:pt x="252412" y="207962"/>
                  <a:pt x="126206" y="103981"/>
                  <a:pt x="0" y="0"/>
                </a:cubicBezTo>
              </a:path>
            </a:pathLst>
          </a:custGeom>
          <a:noFill/>
          <a:ln w="37846"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TextBox 97"/>
          <p:cNvSpPr txBox="1"/>
          <p:nvPr/>
        </p:nvSpPr>
        <p:spPr>
          <a:xfrm>
            <a:off x="3530482" y="5940724"/>
            <a:ext cx="675662" cy="338554"/>
          </a:xfrm>
          <a:prstGeom prst="rect">
            <a:avLst/>
          </a:prstGeom>
          <a:noFill/>
        </p:spPr>
        <p:txBody>
          <a:bodyPr wrap="square" rtlCol="0">
            <a:spAutoFit/>
          </a:bodyPr>
          <a:lstStyle/>
          <a:p>
            <a:pPr algn="ctr"/>
            <a:r>
              <a:rPr lang="en-GB" sz="800" dirty="0">
                <a:latin typeface="Arial" panose="020B0604020202020204" pitchFamily="34" charset="0"/>
                <a:cs typeface="Arial" panose="020B0604020202020204" pitchFamily="34" charset="0"/>
              </a:rPr>
              <a:t>Gosport (1,186)</a:t>
            </a:r>
          </a:p>
        </p:txBody>
      </p:sp>
      <p:sp>
        <p:nvSpPr>
          <p:cNvPr id="19" name="Freeform 18"/>
          <p:cNvSpPr/>
          <p:nvPr/>
        </p:nvSpPr>
        <p:spPr>
          <a:xfrm>
            <a:off x="4438650" y="4733925"/>
            <a:ext cx="885825" cy="314325"/>
          </a:xfrm>
          <a:custGeom>
            <a:avLst/>
            <a:gdLst>
              <a:gd name="connsiteX0" fmla="*/ 0 w 885825"/>
              <a:gd name="connsiteY0" fmla="*/ 314325 h 314325"/>
              <a:gd name="connsiteX1" fmla="*/ 428625 w 885825"/>
              <a:gd name="connsiteY1" fmla="*/ 152400 h 314325"/>
              <a:gd name="connsiteX2" fmla="*/ 885825 w 885825"/>
              <a:gd name="connsiteY2" fmla="*/ 0 h 314325"/>
            </a:gdLst>
            <a:ahLst/>
            <a:cxnLst>
              <a:cxn ang="0">
                <a:pos x="connsiteX0" y="connsiteY0"/>
              </a:cxn>
              <a:cxn ang="0">
                <a:pos x="connsiteX1" y="connsiteY1"/>
              </a:cxn>
              <a:cxn ang="0">
                <a:pos x="connsiteX2" y="connsiteY2"/>
              </a:cxn>
            </a:cxnLst>
            <a:rect l="l" t="t" r="r" b="b"/>
            <a:pathLst>
              <a:path w="885825" h="314325">
                <a:moveTo>
                  <a:pt x="0" y="314325"/>
                </a:moveTo>
                <a:cubicBezTo>
                  <a:pt x="140494" y="259556"/>
                  <a:pt x="280988" y="204787"/>
                  <a:pt x="428625" y="152400"/>
                </a:cubicBezTo>
                <a:cubicBezTo>
                  <a:pt x="576262" y="100013"/>
                  <a:pt x="731043" y="50006"/>
                  <a:pt x="885825" y="0"/>
                </a:cubicBezTo>
              </a:path>
            </a:pathLst>
          </a:custGeom>
          <a:noFill/>
          <a:ln w="14986"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a:spLocks noChangeAspect="1"/>
          </p:cNvSpPr>
          <p:nvPr/>
        </p:nvSpPr>
        <p:spPr>
          <a:xfrm>
            <a:off x="3982756" y="4945081"/>
            <a:ext cx="504000" cy="504056"/>
          </a:xfrm>
          <a:prstGeom prst="ellipse">
            <a:avLst/>
          </a:prstGeom>
          <a:solidFill>
            <a:schemeClr val="accent4">
              <a:lumMod val="40000"/>
              <a:lumOff val="60000"/>
            </a:schemeClr>
          </a:solidFill>
          <a:ln cap="rnd">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3935829" y="5087525"/>
            <a:ext cx="61587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14,312</a:t>
            </a:r>
          </a:p>
        </p:txBody>
      </p:sp>
      <p:sp>
        <p:nvSpPr>
          <p:cNvPr id="34" name="Freeform 33"/>
          <p:cNvSpPr/>
          <p:nvPr/>
        </p:nvSpPr>
        <p:spPr>
          <a:xfrm>
            <a:off x="3982756" y="5457825"/>
            <a:ext cx="190500" cy="485775"/>
          </a:xfrm>
          <a:custGeom>
            <a:avLst/>
            <a:gdLst>
              <a:gd name="connsiteX0" fmla="*/ 190500 w 190500"/>
              <a:gd name="connsiteY0" fmla="*/ 0 h 485775"/>
              <a:gd name="connsiteX1" fmla="*/ 0 w 190500"/>
              <a:gd name="connsiteY1" fmla="*/ 485775 h 485775"/>
            </a:gdLst>
            <a:ahLst/>
            <a:cxnLst>
              <a:cxn ang="0">
                <a:pos x="connsiteX0" y="connsiteY0"/>
              </a:cxn>
              <a:cxn ang="0">
                <a:pos x="connsiteX1" y="connsiteY1"/>
              </a:cxn>
            </a:cxnLst>
            <a:rect l="l" t="t" r="r" b="b"/>
            <a:pathLst>
              <a:path w="190500" h="485775">
                <a:moveTo>
                  <a:pt x="190500" y="0"/>
                </a:moveTo>
                <a:lnTo>
                  <a:pt x="0" y="485775"/>
                </a:lnTo>
              </a:path>
            </a:pathLst>
          </a:custGeom>
          <a:noFill/>
          <a:ln w="30099" cap="rnd">
            <a:solidFill>
              <a:schemeClr val="accent4">
                <a:lumMod val="75000"/>
              </a:schemeClr>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98"/>
          <p:cNvSpPr txBox="1"/>
          <p:nvPr/>
        </p:nvSpPr>
        <p:spPr>
          <a:xfrm>
            <a:off x="6021829" y="695335"/>
            <a:ext cx="3014667" cy="5970865"/>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South Winchester sub-area has a medium sized pull factor for labour with a net inflow of over 7,000 workers. However, given the Market Town &amp; Rural sub-area has a net loss of workers, the South Winchester  sub-area provides 100% of the net inflows to rural Winchester. This will mostly be to Segensworth North and Solent Business Parks rather than the rural hinterland.</a:t>
            </a:r>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South Winchester sub-area has a small resident worker population of approximately 10,000, of which over 6,000 out-commute. The largest out-flow is to Portsmouth. While there are some limited northward flows from the sub-area to Southampton and Winchester, the flows are predominantly southward-facing. Within the local area the main method of travel is by car, although travel by foot was also sizeable. The main method of travel outside the sub-area is overwhelmingly by car.</a:t>
            </a:r>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South Winchester sub-area has a workplace based population of close to 18,000, of which over 14,000 are in-commuters. The largest in-flow is to the South Winchester is from Fareham. Eastleigh, Gosport, Havant and Portsmouth are also significant places of origin. The main method of travel is by car with good access to the business parks off the M27.</a:t>
            </a:r>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terms of self-containment this gives a low resident ratio of 0.36 as there are far more out-commuters in the resident worker population relative to local workers. The workplace ratio of 0.20 is very low, with only one in five of the sub-area workforce locally based – due to a smaller resident population and large influx of labour to the sub-area e.g. to the Solent Business park</a:t>
            </a:r>
          </a:p>
        </p:txBody>
      </p:sp>
      <p:sp>
        <p:nvSpPr>
          <p:cNvPr id="100" name="TextBox 99"/>
          <p:cNvSpPr txBox="1"/>
          <p:nvPr/>
        </p:nvSpPr>
        <p:spPr>
          <a:xfrm>
            <a:off x="140851" y="6534910"/>
            <a:ext cx="1721946"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Source: ONS 2011 Census</a:t>
            </a:r>
          </a:p>
        </p:txBody>
      </p:sp>
      <p:sp>
        <p:nvSpPr>
          <p:cNvPr id="59" name="TextBox 58"/>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11</a:t>
            </a:r>
          </a:p>
        </p:txBody>
      </p:sp>
    </p:spTree>
    <p:extLst>
      <p:ext uri="{BB962C8B-B14F-4D97-AF65-F5344CB8AC3E}">
        <p14:creationId xmlns:p14="http://schemas.microsoft.com/office/powerpoint/2010/main" val="3758022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076" name="TextBox 7"/>
          <p:cNvSpPr txBox="1">
            <a:spLocks noChangeArrowheads="1"/>
          </p:cNvSpPr>
          <p:nvPr/>
        </p:nvSpPr>
        <p:spPr bwMode="auto">
          <a:xfrm>
            <a:off x="211138" y="147638"/>
            <a:ext cx="6619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stock, growth and share by sub-area</a:t>
            </a:r>
          </a:p>
        </p:txBody>
      </p:sp>
      <p:sp>
        <p:nvSpPr>
          <p:cNvPr id="3077" name="TextBox 47"/>
          <p:cNvSpPr txBox="1">
            <a:spLocks noChangeArrowheads="1"/>
          </p:cNvSpPr>
          <p:nvPr/>
        </p:nvSpPr>
        <p:spPr bwMode="auto">
          <a:xfrm>
            <a:off x="6038850" y="735013"/>
            <a:ext cx="3021013"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buFont typeface="Arial" charset="0"/>
              <a:buChar char="•"/>
            </a:pPr>
            <a:r>
              <a:rPr lang="en-GB" altLang="en-US" sz="1000" dirty="0">
                <a:latin typeface="Arial" charset="0"/>
                <a:cs typeface="Arial" charset="0"/>
              </a:rPr>
              <a:t>In 2016 there were around 8,200 local business units in Winchester. This accounts for approximately one in eight businesses in the Hampshire County Council area. </a:t>
            </a:r>
          </a:p>
          <a:p>
            <a:pPr eaLnBrk="1" hangingPunct="1">
              <a:buFont typeface="Arial" charset="0"/>
              <a:buChar char="•"/>
            </a:pPr>
            <a:r>
              <a:rPr lang="en-GB" altLang="en-US" sz="1000" dirty="0">
                <a:latin typeface="Arial" charset="0"/>
                <a:cs typeface="Arial" charset="0"/>
              </a:rPr>
              <a:t>Almost half of all businesses in Winchester are found in the Market Town and Rural sub-area (4,000 or 48.8%). With more than a quarter of all businesses (2,255 or 27.5%) Winchester Town sub-area has the second largest concentration. This is followed by 1,940 or nearly a quarter of all businesses located in South Winchester.</a:t>
            </a:r>
          </a:p>
          <a:p>
            <a:pPr>
              <a:buFont typeface="Arial" charset="0"/>
              <a:buChar char="•"/>
            </a:pPr>
            <a:r>
              <a:rPr lang="en-GB" altLang="en-US" sz="1000" dirty="0">
                <a:latin typeface="Arial" charset="0"/>
                <a:cs typeface="Arial" charset="0"/>
              </a:rPr>
              <a:t>The period from 2010 to 2016 saw the number of Winchester businesses increase by nearly 1,200 or 2.6% per annum which is comparable with the national average. South Winchester experienced the fastest annual average growth in business stock amongst the sub-areas (4.2% or double the Hampshire average). </a:t>
            </a:r>
          </a:p>
          <a:p>
            <a:pPr>
              <a:buFont typeface="Arial" charset="0"/>
              <a:buChar char="•"/>
            </a:pPr>
            <a:r>
              <a:rPr lang="en-GB" altLang="en-US" sz="1000" dirty="0">
                <a:latin typeface="Arial" charset="0"/>
                <a:cs typeface="Arial" charset="0"/>
              </a:rPr>
              <a:t>Business growth in the Winchester Town sub-area (2.8%) was above the Winchester district average, while the slowest growth was found in the Market Town and Rural sub-area (1.8%). </a:t>
            </a:r>
          </a:p>
          <a:p>
            <a:pPr>
              <a:buFont typeface="Arial" charset="0"/>
              <a:buChar char="•"/>
            </a:pPr>
            <a:r>
              <a:rPr lang="en-GB" altLang="en-US" sz="1000" dirty="0">
                <a:latin typeface="Arial" charset="0"/>
                <a:cs typeface="Arial" charset="0"/>
              </a:rPr>
              <a:t>With 425 additional businesses since 2010 South Winchester accounted for about 36% of the overall increase in total business stock in Winchester District. Market Towns &amp; Rural gained 415 additional businesses or about 35% of the increase in Winchester district between 2010 and 2016. Winchester Town accounted for about 29.1% or 345 businesses. </a:t>
            </a:r>
          </a:p>
          <a:p>
            <a:pPr eaLnBrk="1" hangingPunct="1">
              <a:buFont typeface="Arial" charset="0"/>
              <a:buChar char="•"/>
            </a:pPr>
            <a:r>
              <a:rPr lang="en-GB" altLang="en-US" sz="1000" dirty="0">
                <a:latin typeface="Arial" charset="0"/>
                <a:cs typeface="Arial" charset="0"/>
              </a:rPr>
              <a:t>By 2016 Market Town &amp; Rural saw its share of business stock reduced to 48,8%, from 51.1% but the share of South Winchester increased to 23.7%. The share of Winchester Town in the overall stock of Winchester district remained broadly unchanged at about 27.5%.</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30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1" name="TextBox 23"/>
          <p:cNvSpPr txBox="1">
            <a:spLocks noChangeArrowheads="1"/>
          </p:cNvSpPr>
          <p:nvPr/>
        </p:nvSpPr>
        <p:spPr bwMode="auto">
          <a:xfrm>
            <a:off x="1699272" y="744538"/>
            <a:ext cx="2787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200" dirty="0">
                <a:latin typeface="Arial" charset="0"/>
                <a:cs typeface="Arial" charset="0"/>
              </a:rPr>
              <a:t>Business Growth p.a. (%) 2010 - 2016</a:t>
            </a:r>
          </a:p>
        </p:txBody>
      </p:sp>
      <p:sp>
        <p:nvSpPr>
          <p:cNvPr id="3082" name="TextBox 34"/>
          <p:cNvSpPr txBox="1">
            <a:spLocks noChangeArrowheads="1"/>
          </p:cNvSpPr>
          <p:nvPr/>
        </p:nvSpPr>
        <p:spPr bwMode="auto">
          <a:xfrm>
            <a:off x="94347" y="3405581"/>
            <a:ext cx="3168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200" dirty="0">
                <a:latin typeface="Arial" charset="0"/>
                <a:cs typeface="Arial" charset="0"/>
              </a:rPr>
              <a:t>Share at Winchester district business stock (2010 and 2016, %)</a:t>
            </a:r>
          </a:p>
        </p:txBody>
      </p:sp>
      <p:cxnSp>
        <p:nvCxnSpPr>
          <p:cNvPr id="9" name="Straight Connector 8"/>
          <p:cNvCxnSpPr/>
          <p:nvPr/>
        </p:nvCxnSpPr>
        <p:spPr>
          <a:xfrm flipV="1">
            <a:off x="320675" y="3141663"/>
            <a:ext cx="5400675" cy="15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a:t>
            </a:r>
          </a:p>
        </p:txBody>
      </p:sp>
      <p:pic>
        <p:nvPicPr>
          <p:cNvPr id="39"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4005064"/>
            <a:ext cx="3276000" cy="224773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465" y="3867246"/>
            <a:ext cx="2916000" cy="220611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34"/>
          <p:cNvSpPr txBox="1">
            <a:spLocks noChangeArrowheads="1"/>
          </p:cNvSpPr>
          <p:nvPr/>
        </p:nvSpPr>
        <p:spPr bwMode="auto">
          <a:xfrm>
            <a:off x="2925605" y="3405580"/>
            <a:ext cx="3168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200" dirty="0">
                <a:latin typeface="Arial" charset="0"/>
                <a:cs typeface="Arial" charset="0"/>
              </a:rPr>
              <a:t>Share of total business growth </a:t>
            </a:r>
          </a:p>
          <a:p>
            <a:pPr algn="ctr" eaLnBrk="1" hangingPunct="1"/>
            <a:r>
              <a:rPr lang="en-GB" altLang="en-US" sz="1200" dirty="0">
                <a:latin typeface="Arial" charset="0"/>
                <a:cs typeface="Arial" charset="0"/>
              </a:rPr>
              <a:t>by sub-area, 2016</a:t>
            </a:r>
          </a:p>
        </p:txBody>
      </p:sp>
      <p:pic>
        <p:nvPicPr>
          <p:cNvPr id="1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83" y="911251"/>
            <a:ext cx="5780165" cy="2196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12</a:t>
            </a:r>
          </a:p>
        </p:txBody>
      </p:sp>
    </p:spTree>
    <p:extLst>
      <p:ext uri="{BB962C8B-B14F-4D97-AF65-F5344CB8AC3E}">
        <p14:creationId xmlns:p14="http://schemas.microsoft.com/office/powerpoint/2010/main" val="981694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5124" name="TextBox 7"/>
          <p:cNvSpPr txBox="1">
            <a:spLocks noChangeArrowheads="1"/>
          </p:cNvSpPr>
          <p:nvPr/>
        </p:nvSpPr>
        <p:spPr bwMode="auto">
          <a:xfrm>
            <a:off x="211138" y="147638"/>
            <a:ext cx="6155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distribution by size and sub-area</a:t>
            </a:r>
          </a:p>
        </p:txBody>
      </p:sp>
      <p:sp>
        <p:nvSpPr>
          <p:cNvPr id="5125" name="TextBox 47"/>
          <p:cNvSpPr txBox="1">
            <a:spLocks noChangeArrowheads="1"/>
          </p:cNvSpPr>
          <p:nvPr/>
        </p:nvSpPr>
        <p:spPr bwMode="auto">
          <a:xfrm>
            <a:off x="6056313" y="728841"/>
            <a:ext cx="3014662"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buFont typeface="Arial" panose="020B0604020202020204" pitchFamily="34" charset="0"/>
              <a:buChar char="•"/>
            </a:pPr>
            <a:r>
              <a:rPr lang="en-GB" sz="1000" dirty="0">
                <a:latin typeface="Arial" panose="020B0604020202020204" pitchFamily="34" charset="0"/>
                <a:cs typeface="Arial" panose="020B0604020202020204" pitchFamily="34" charset="0"/>
              </a:rPr>
              <a:t>There are 30 large businesses (+250 employees) and 210 medium businesses (50-249 employees) in Winchester district which represents 0.4% and 2.6% respectively of all businesses in the area. These proportions are comparable both the Hampshire and the UK average.</a:t>
            </a:r>
          </a:p>
          <a:p>
            <a:pPr lvl="0">
              <a:buFont typeface="Arial" panose="020B0604020202020204" pitchFamily="34" charset="0"/>
              <a:buChar char="•"/>
            </a:pPr>
            <a:r>
              <a:rPr lang="en-GB" sz="1000" dirty="0">
                <a:latin typeface="Arial" panose="020B0604020202020204" pitchFamily="34" charset="0"/>
                <a:cs typeface="Arial" panose="020B0604020202020204" pitchFamily="34" charset="0"/>
              </a:rPr>
              <a:t>With 15 large and 80 medium businesses sized Winchester Town has more large (0.7%) and medium businesses (3.5%) than other sub-area and the comparator areas (Hampshire and the UK). </a:t>
            </a:r>
          </a:p>
          <a:p>
            <a:pPr>
              <a:buFont typeface="Arial" panose="020B0604020202020204" pitchFamily="34" charset="0"/>
              <a:buChar char="•"/>
            </a:pPr>
            <a:r>
              <a:rPr lang="en-GB" sz="1000" dirty="0">
                <a:latin typeface="Arial" panose="020B0604020202020204" pitchFamily="34" charset="0"/>
                <a:cs typeface="Arial" panose="020B0604020202020204" pitchFamily="34" charset="0"/>
              </a:rPr>
              <a:t>Some 385 firms or one in four businesses in South Winchester are small businesses (10-49 employees), the largest share among the three sub-areas. With 1,485 firms (76.5%) South Winchester has the smallest proportion of micro-businesses.</a:t>
            </a:r>
          </a:p>
          <a:p>
            <a:pPr>
              <a:buFont typeface="Arial" panose="020B0604020202020204" pitchFamily="34" charset="0"/>
              <a:buChar char="•"/>
            </a:pPr>
            <a:r>
              <a:rPr lang="en-GB" sz="1000" dirty="0">
                <a:latin typeface="Arial" panose="020B0604020202020204" pitchFamily="34" charset="0"/>
                <a:cs typeface="Arial" panose="020B0604020202020204" pitchFamily="34" charset="0"/>
              </a:rPr>
              <a:t>The highest proportion of micro businesses (0-9 employees) is found in Market Towns &amp; Rural sub-area (88.8% or 4,000 businesses). This sub-area has the lowest proportion of firms in the other three size-bands (+9 employees) in Winchester and its share is lower than in Hampshire or the UK. </a:t>
            </a:r>
            <a:endParaRPr lang="en-GB" altLang="en-US"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In 2016 97.3% of all firms in the district were private firms compared to 95.5% in 2010. All sub-areas saw the share of private firms increase since 2010. The largest increase was in Winchester Town, from 90.6% in 2010 to 95.6% in 2016) than in South Winchester and Market Towns&amp; Rural were the share of private firms was broadly unchanged.</a:t>
            </a:r>
          </a:p>
          <a:p>
            <a:pPr>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In Market Towns &amp; Rural significant private employers are found in information &amp; communication while South Winchester has strong presence across the board.</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51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9" name="TextBox 1"/>
          <p:cNvSpPr txBox="1">
            <a:spLocks noChangeArrowheads="1"/>
          </p:cNvSpPr>
          <p:nvPr/>
        </p:nvSpPr>
        <p:spPr bwMode="auto">
          <a:xfrm>
            <a:off x="827088" y="777875"/>
            <a:ext cx="467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200" dirty="0">
                <a:latin typeface="Arial" charset="0"/>
                <a:cs typeface="Arial" charset="0"/>
              </a:rPr>
              <a:t>Businesses by Employment Size-Band (2016, %)</a:t>
            </a:r>
          </a:p>
        </p:txBody>
      </p:sp>
      <p:sp>
        <p:nvSpPr>
          <p:cNvPr id="11" name="TextBox 99"/>
          <p:cNvSpPr txBox="1">
            <a:spLocks noChangeArrowheads="1"/>
          </p:cNvSpPr>
          <p:nvPr/>
        </p:nvSpPr>
        <p:spPr bwMode="auto">
          <a:xfrm>
            <a:off x="122238" y="6478588"/>
            <a:ext cx="78343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 </a:t>
            </a:r>
            <a:endParaRPr lang="en-GB" altLang="en-US" sz="1100" dirty="0">
              <a:latin typeface="Arial" charset="0"/>
              <a:cs typeface="Arial" charset="0"/>
            </a:endParaRPr>
          </a:p>
        </p:txBody>
      </p:sp>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529" y="5500136"/>
            <a:ext cx="1168470" cy="97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032" y="5475035"/>
            <a:ext cx="1168468" cy="97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027" y="975552"/>
            <a:ext cx="5567440" cy="41040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V="1">
            <a:off x="318800" y="5129708"/>
            <a:ext cx="5400675" cy="158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
          <p:cNvSpPr txBox="1">
            <a:spLocks noChangeArrowheads="1"/>
          </p:cNvSpPr>
          <p:nvPr/>
        </p:nvSpPr>
        <p:spPr bwMode="auto">
          <a:xfrm>
            <a:off x="2128592" y="5223627"/>
            <a:ext cx="1072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200" dirty="0">
                <a:latin typeface="Arial" charset="0"/>
                <a:cs typeface="Arial" charset="0"/>
              </a:rPr>
              <a:t>2010 </a:t>
            </a:r>
          </a:p>
        </p:txBody>
      </p:sp>
      <p:sp>
        <p:nvSpPr>
          <p:cNvPr id="20" name="TextBox 1"/>
          <p:cNvSpPr txBox="1">
            <a:spLocks noChangeArrowheads="1"/>
          </p:cNvSpPr>
          <p:nvPr/>
        </p:nvSpPr>
        <p:spPr bwMode="auto">
          <a:xfrm>
            <a:off x="151235" y="5131295"/>
            <a:ext cx="2276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Private and Public </a:t>
            </a:r>
          </a:p>
          <a:p>
            <a:pPr eaLnBrk="1" hangingPunct="1"/>
            <a:r>
              <a:rPr lang="en-GB" altLang="en-US" sz="1200" dirty="0">
                <a:latin typeface="Arial" charset="0"/>
                <a:cs typeface="Arial" charset="0"/>
              </a:rPr>
              <a:t>sectors in Winchester (%)</a:t>
            </a:r>
          </a:p>
        </p:txBody>
      </p:sp>
      <p:sp>
        <p:nvSpPr>
          <p:cNvPr id="22" name="TextBox 1"/>
          <p:cNvSpPr txBox="1">
            <a:spLocks noChangeArrowheads="1"/>
          </p:cNvSpPr>
          <p:nvPr/>
        </p:nvSpPr>
        <p:spPr bwMode="auto">
          <a:xfrm>
            <a:off x="4428344" y="5223627"/>
            <a:ext cx="1072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200" dirty="0">
                <a:latin typeface="Arial" charset="0"/>
                <a:cs typeface="Arial" charset="0"/>
              </a:rPr>
              <a:t>2016 </a:t>
            </a:r>
          </a:p>
        </p:txBody>
      </p:sp>
      <p:sp>
        <p:nvSpPr>
          <p:cNvPr id="23" name="TextBox 1"/>
          <p:cNvSpPr txBox="1">
            <a:spLocks noChangeArrowheads="1"/>
          </p:cNvSpPr>
          <p:nvPr/>
        </p:nvSpPr>
        <p:spPr bwMode="auto">
          <a:xfrm>
            <a:off x="944460" y="5920733"/>
            <a:ext cx="13659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000" dirty="0">
                <a:latin typeface="Arial" charset="0"/>
                <a:cs typeface="Arial" charset="0"/>
              </a:rPr>
              <a:t>Private sector (95.5)</a:t>
            </a:r>
            <a:r>
              <a:rPr lang="en-GB" altLang="en-US" sz="1200" dirty="0">
                <a:latin typeface="Arial" charset="0"/>
                <a:cs typeface="Arial" charset="0"/>
              </a:rPr>
              <a:t> </a:t>
            </a:r>
          </a:p>
        </p:txBody>
      </p:sp>
      <p:sp>
        <p:nvSpPr>
          <p:cNvPr id="24" name="TextBox 1"/>
          <p:cNvSpPr txBox="1">
            <a:spLocks noChangeArrowheads="1"/>
          </p:cNvSpPr>
          <p:nvPr/>
        </p:nvSpPr>
        <p:spPr bwMode="auto">
          <a:xfrm>
            <a:off x="971600" y="5592960"/>
            <a:ext cx="1331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000" dirty="0">
                <a:latin typeface="Arial" charset="0"/>
                <a:cs typeface="Arial" charset="0"/>
              </a:rPr>
              <a:t>Public sector (4.8)</a:t>
            </a:r>
            <a:r>
              <a:rPr lang="en-GB" altLang="en-US" sz="1200" dirty="0">
                <a:latin typeface="Arial" charset="0"/>
                <a:cs typeface="Arial" charset="0"/>
              </a:rPr>
              <a:t> </a:t>
            </a:r>
          </a:p>
        </p:txBody>
      </p:sp>
      <p:sp>
        <p:nvSpPr>
          <p:cNvPr id="25" name="TextBox 1"/>
          <p:cNvSpPr txBox="1">
            <a:spLocks noChangeArrowheads="1"/>
          </p:cNvSpPr>
          <p:nvPr/>
        </p:nvSpPr>
        <p:spPr bwMode="auto">
          <a:xfrm>
            <a:off x="3250209" y="5594744"/>
            <a:ext cx="1331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000" dirty="0">
                <a:latin typeface="Arial" charset="0"/>
                <a:cs typeface="Arial" charset="0"/>
              </a:rPr>
              <a:t>Public sector (2.8)</a:t>
            </a:r>
            <a:r>
              <a:rPr lang="en-GB" altLang="en-US" sz="1200" dirty="0">
                <a:latin typeface="Arial" charset="0"/>
                <a:cs typeface="Arial" charset="0"/>
              </a:rPr>
              <a:t> </a:t>
            </a:r>
          </a:p>
        </p:txBody>
      </p:sp>
      <p:sp>
        <p:nvSpPr>
          <p:cNvPr id="26" name="TextBox 1"/>
          <p:cNvSpPr txBox="1">
            <a:spLocks noChangeArrowheads="1"/>
          </p:cNvSpPr>
          <p:nvPr/>
        </p:nvSpPr>
        <p:spPr bwMode="auto">
          <a:xfrm>
            <a:off x="3247652" y="5927404"/>
            <a:ext cx="1331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GB" altLang="en-US" sz="1000" dirty="0">
                <a:latin typeface="Arial" charset="0"/>
                <a:cs typeface="Arial" charset="0"/>
              </a:rPr>
              <a:t>Private sector (97.3)</a:t>
            </a:r>
            <a:r>
              <a:rPr lang="en-GB" altLang="en-US" sz="1200" dirty="0">
                <a:latin typeface="Arial" charset="0"/>
                <a:cs typeface="Arial" charset="0"/>
              </a:rPr>
              <a:t> </a:t>
            </a:r>
          </a:p>
        </p:txBody>
      </p:sp>
      <p:sp>
        <p:nvSpPr>
          <p:cNvPr id="27" name="TextBox 26"/>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13</a:t>
            </a:r>
          </a:p>
        </p:txBody>
      </p:sp>
    </p:spTree>
    <p:extLst>
      <p:ext uri="{BB962C8B-B14F-4D97-AF65-F5344CB8AC3E}">
        <p14:creationId xmlns:p14="http://schemas.microsoft.com/office/powerpoint/2010/main" val="443929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172" name="TextBox 7"/>
          <p:cNvSpPr txBox="1">
            <a:spLocks noChangeArrowheads="1"/>
          </p:cNvSpPr>
          <p:nvPr/>
        </p:nvSpPr>
        <p:spPr bwMode="auto">
          <a:xfrm>
            <a:off x="211138" y="147638"/>
            <a:ext cx="7255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distribution by broad sector and sub-area</a:t>
            </a:r>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a:t>
            </a:r>
          </a:p>
        </p:txBody>
      </p:sp>
      <p:sp>
        <p:nvSpPr>
          <p:cNvPr id="7176" name="TextBox 1"/>
          <p:cNvSpPr txBox="1">
            <a:spLocks noChangeArrowheads="1"/>
          </p:cNvSpPr>
          <p:nvPr/>
        </p:nvSpPr>
        <p:spPr bwMode="auto">
          <a:xfrm>
            <a:off x="1448016" y="788307"/>
            <a:ext cx="31534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Broad Sector Share by sub-area (2016, </a:t>
            </a:r>
            <a:r>
              <a:rPr lang="en-GB" altLang="en-US" sz="1200" dirty="0" smtClean="0">
                <a:latin typeface="Arial" charset="0"/>
                <a:cs typeface="Arial" charset="0"/>
              </a:rPr>
              <a:t>%)</a:t>
            </a:r>
            <a:endParaRPr lang="en-GB" altLang="en-US" sz="1200" dirty="0">
              <a:latin typeface="Arial" charset="0"/>
              <a:cs typeface="Arial" charset="0"/>
            </a:endParaRP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TextBox 47"/>
          <p:cNvSpPr txBox="1">
            <a:spLocks noChangeArrowheads="1"/>
          </p:cNvSpPr>
          <p:nvPr/>
        </p:nvSpPr>
        <p:spPr bwMode="auto">
          <a:xfrm>
            <a:off x="6003292" y="695325"/>
            <a:ext cx="3014662"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buFont typeface="Arial" panose="020B0604020202020204" pitchFamily="34" charset="0"/>
              <a:buChar char="•"/>
            </a:pPr>
            <a:r>
              <a:rPr lang="en-GB" sz="1000" dirty="0">
                <a:latin typeface="Arial" panose="020B0604020202020204" pitchFamily="34" charset="0"/>
                <a:cs typeface="Arial" panose="020B0604020202020204" pitchFamily="34" charset="0"/>
              </a:rPr>
              <a:t>Business services is the largest broad sector in Winchester with 2,400 businesses or nearly 30% of all businesses in Winchester district. This is proportionally greater than in both Hampshire (26.4%) and in the UK (24.1%). Within this broad sector the professional, scientific &amp; technical sub-sector accounts for around one in five businesses in Winchester. In Winchester Town this sub-sector accounts for a quarter of all business.</a:t>
            </a:r>
          </a:p>
          <a:p>
            <a:pPr>
              <a:buFont typeface="Arial" panose="020B0604020202020204" pitchFamily="34" charset="0"/>
              <a:buChar char="•"/>
            </a:pPr>
            <a:r>
              <a:rPr lang="en-GB" sz="1000" dirty="0">
                <a:latin typeface="Arial" panose="020B0604020202020204" pitchFamily="34" charset="0"/>
                <a:cs typeface="Arial" panose="020B0604020202020204" pitchFamily="34" charset="0"/>
              </a:rPr>
              <a:t>Distribution, transport, accommodation &amp; food is the largest broad sector in Winchester South as it accounts for about 36% of all businesses in the area. Within this broad sector, retail </a:t>
            </a:r>
            <a:r>
              <a:rPr lang="en-GB" sz="1000" dirty="0" smtClean="0">
                <a:latin typeface="Arial" panose="020B0604020202020204" pitchFamily="34" charset="0"/>
                <a:cs typeface="Arial" panose="020B0604020202020204" pitchFamily="34" charset="0"/>
              </a:rPr>
              <a:t>accounts for two thirds of all businesses in this broad sector and retail accounts </a:t>
            </a:r>
            <a:r>
              <a:rPr lang="en-GB" sz="1000" dirty="0">
                <a:latin typeface="Arial" panose="020B0604020202020204" pitchFamily="34" charset="0"/>
                <a:cs typeface="Arial" panose="020B0604020202020204" pitchFamily="34" charset="0"/>
              </a:rPr>
              <a:t>for 23.7% (460) of all businesses in this </a:t>
            </a:r>
            <a:r>
              <a:rPr lang="en-GB" sz="1000" dirty="0" smtClean="0">
                <a:latin typeface="Arial" panose="020B0604020202020204" pitchFamily="34" charset="0"/>
                <a:cs typeface="Arial" panose="020B0604020202020204" pitchFamily="34" charset="0"/>
              </a:rPr>
              <a:t>sub-area.</a:t>
            </a:r>
          </a:p>
          <a:p>
            <a:pPr>
              <a:buFont typeface="Arial" panose="020B0604020202020204" pitchFamily="34" charset="0"/>
              <a:buChar char="•"/>
            </a:pPr>
            <a:r>
              <a:rPr lang="en-GB" sz="1000" dirty="0" smtClean="0">
                <a:latin typeface="Arial" panose="020B0604020202020204" pitchFamily="34" charset="0"/>
                <a:cs typeface="Arial" panose="020B0604020202020204" pitchFamily="34" charset="0"/>
              </a:rPr>
              <a:t>Business </a:t>
            </a:r>
            <a:r>
              <a:rPr lang="en-GB" sz="1000" dirty="0">
                <a:latin typeface="Arial" panose="020B0604020202020204" pitchFamily="34" charset="0"/>
                <a:cs typeface="Arial" panose="020B0604020202020204" pitchFamily="34" charset="0"/>
              </a:rPr>
              <a:t>services account for just over a fifth of all businesses </a:t>
            </a:r>
            <a:r>
              <a:rPr lang="en-GB" sz="1000" dirty="0" smtClean="0">
                <a:latin typeface="Arial" panose="020B0604020202020204" pitchFamily="34" charset="0"/>
                <a:cs typeface="Arial" panose="020B0604020202020204" pitchFamily="34" charset="0"/>
              </a:rPr>
              <a:t>in South Winchester which </a:t>
            </a:r>
            <a:r>
              <a:rPr lang="en-GB" sz="1000" dirty="0">
                <a:latin typeface="Arial" panose="020B0604020202020204" pitchFamily="34" charset="0"/>
                <a:cs typeface="Arial" panose="020B0604020202020204" pitchFamily="34" charset="0"/>
              </a:rPr>
              <a:t>is lower than in the other two sub-area but these tend to be high value added businesses and on average larger employers than elsewhere.</a:t>
            </a:r>
          </a:p>
          <a:p>
            <a:pPr>
              <a:buFont typeface="Arial" panose="020B0604020202020204" pitchFamily="34" charset="0"/>
              <a:buChar char="•"/>
            </a:pPr>
            <a:r>
              <a:rPr lang="en-GB" sz="1000" dirty="0" smtClean="0">
                <a:latin typeface="Arial" panose="020B0604020202020204" pitchFamily="34" charset="0"/>
                <a:cs typeface="Arial" panose="020B0604020202020204" pitchFamily="34" charset="0"/>
              </a:rPr>
              <a:t>With some 1,200 local businesses (30% of all businesses in the sub-area) the broad business services sector </a:t>
            </a:r>
            <a:r>
              <a:rPr lang="en-GB" sz="1000" dirty="0">
                <a:latin typeface="Arial" panose="020B0604020202020204" pitchFamily="34" charset="0"/>
                <a:cs typeface="Arial" panose="020B0604020202020204" pitchFamily="34" charset="0"/>
              </a:rPr>
              <a:t>is the largest </a:t>
            </a:r>
            <a:r>
              <a:rPr lang="en-GB" sz="1000" dirty="0" smtClean="0">
                <a:latin typeface="Arial" panose="020B0604020202020204" pitchFamily="34" charset="0"/>
                <a:cs typeface="Arial" panose="020B0604020202020204" pitchFamily="34" charset="0"/>
              </a:rPr>
              <a:t>sector </a:t>
            </a:r>
            <a:r>
              <a:rPr lang="en-GB" sz="1000" dirty="0">
                <a:latin typeface="Arial" panose="020B0604020202020204" pitchFamily="34" charset="0"/>
                <a:cs typeface="Arial" panose="020B0604020202020204" pitchFamily="34" charset="0"/>
              </a:rPr>
              <a:t>in the Market Towns &amp; Rural </a:t>
            </a:r>
            <a:r>
              <a:rPr lang="en-GB" sz="1000" dirty="0" smtClean="0">
                <a:latin typeface="Arial" panose="020B0604020202020204" pitchFamily="34" charset="0"/>
                <a:cs typeface="Arial" panose="020B0604020202020204" pitchFamily="34" charset="0"/>
              </a:rPr>
              <a:t>sub-area. These </a:t>
            </a:r>
            <a:r>
              <a:rPr lang="en-GB" sz="1000" dirty="0">
                <a:latin typeface="Arial" panose="020B0604020202020204" pitchFamily="34" charset="0"/>
                <a:cs typeface="Arial" panose="020B0604020202020204" pitchFamily="34" charset="0"/>
              </a:rPr>
              <a:t>firms tend to be on average smaller than elsewhere in the area.</a:t>
            </a:r>
          </a:p>
          <a:p>
            <a:pPr>
              <a:buFont typeface="Arial" panose="020B0604020202020204" pitchFamily="34" charset="0"/>
              <a:buChar char="•"/>
            </a:pPr>
            <a:r>
              <a:rPr lang="en-GB" sz="1000" dirty="0" smtClean="0">
                <a:latin typeface="Arial" panose="020B0604020202020204" pitchFamily="34" charset="0"/>
                <a:cs typeface="Arial" panose="020B0604020202020204" pitchFamily="34" charset="0"/>
              </a:rPr>
              <a:t>Construction (425 businesses), </a:t>
            </a:r>
            <a:r>
              <a:rPr lang="en-GB" sz="1000" dirty="0">
                <a:latin typeface="Arial" panose="020B0604020202020204" pitchFamily="34" charset="0"/>
                <a:cs typeface="Arial" panose="020B0604020202020204" pitchFamily="34" charset="0"/>
              </a:rPr>
              <a:t>information &amp; </a:t>
            </a:r>
            <a:r>
              <a:rPr lang="en-GB" sz="1000" dirty="0" smtClean="0">
                <a:latin typeface="Arial" panose="020B0604020202020204" pitchFamily="34" charset="0"/>
                <a:cs typeface="Arial" panose="020B0604020202020204" pitchFamily="34" charset="0"/>
              </a:rPr>
              <a:t>communication (360) </a:t>
            </a:r>
            <a:r>
              <a:rPr lang="en-GB" sz="1000" dirty="0">
                <a:latin typeface="Arial" panose="020B0604020202020204" pitchFamily="34" charset="0"/>
                <a:cs typeface="Arial" panose="020B0604020202020204" pitchFamily="34" charset="0"/>
              </a:rPr>
              <a:t>and </a:t>
            </a:r>
            <a:r>
              <a:rPr lang="en-GB" sz="1000" dirty="0" smtClean="0">
                <a:latin typeface="Arial" panose="020B0604020202020204" pitchFamily="34" charset="0"/>
                <a:cs typeface="Arial" panose="020B0604020202020204" pitchFamily="34" charset="0"/>
              </a:rPr>
              <a:t>agriculture (350) </a:t>
            </a:r>
            <a:r>
              <a:rPr lang="en-GB" sz="1000" dirty="0">
                <a:latin typeface="Arial" panose="020B0604020202020204" pitchFamily="34" charset="0"/>
                <a:cs typeface="Arial" panose="020B0604020202020204" pitchFamily="34" charset="0"/>
              </a:rPr>
              <a:t>are overrepresented in Market Town &amp; Rural as they account for </a:t>
            </a:r>
            <a:r>
              <a:rPr lang="en-GB" sz="1000" dirty="0" smtClean="0">
                <a:latin typeface="Arial" panose="020B0604020202020204" pitchFamily="34" charset="0"/>
                <a:cs typeface="Arial" panose="020B0604020202020204" pitchFamily="34" charset="0"/>
              </a:rPr>
              <a:t>around </a:t>
            </a:r>
            <a:r>
              <a:rPr lang="en-GB" sz="1000" dirty="0">
                <a:latin typeface="Arial" panose="020B0604020202020204" pitchFamily="34" charset="0"/>
                <a:cs typeface="Arial" panose="020B0604020202020204" pitchFamily="34" charset="0"/>
              </a:rPr>
              <a:t>one in 10 businesses </a:t>
            </a:r>
            <a:r>
              <a:rPr lang="en-GB" sz="1000" dirty="0" smtClean="0">
                <a:latin typeface="Arial" panose="020B0604020202020204" pitchFamily="34" charset="0"/>
                <a:cs typeface="Arial" panose="020B0604020202020204" pitchFamily="34" charset="0"/>
              </a:rPr>
              <a:t>respectively in </a:t>
            </a:r>
            <a:r>
              <a:rPr lang="en-GB" sz="1000" dirty="0">
                <a:latin typeface="Arial" panose="020B0604020202020204" pitchFamily="34" charset="0"/>
                <a:cs typeface="Arial" panose="020B0604020202020204" pitchFamily="34" charset="0"/>
              </a:rPr>
              <a:t>Market Town &amp; Rural.</a:t>
            </a:r>
          </a:p>
          <a:p>
            <a:pPr>
              <a:buFont typeface="Arial" panose="020B0604020202020204" pitchFamily="34" charset="0"/>
              <a:buChar char="•"/>
            </a:pPr>
            <a:r>
              <a:rPr lang="en-GB" sz="1000" dirty="0" smtClean="0">
                <a:latin typeface="Arial" panose="020B0604020202020204" pitchFamily="34" charset="0"/>
                <a:cs typeface="Arial" panose="020B0604020202020204" pitchFamily="34" charset="0"/>
              </a:rPr>
              <a:t>Finance &amp; insurance is relatively small but highly productive sector. The largest number of firms is in Winchester Town but the largest share is found in South Winchester (2.8%).</a:t>
            </a:r>
            <a:endParaRPr lang="en-GB" sz="10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altLang="en-US" sz="1000" dirty="0">
              <a:latin typeface="Arial" panose="020B0604020202020204" pitchFamily="34" charset="0"/>
              <a:cs typeface="Arial" panose="020B0604020202020204" pitchFamily="34" charset="0"/>
            </a:endParaRPr>
          </a:p>
        </p:txBody>
      </p:sp>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9" y="1196752"/>
            <a:ext cx="5796000" cy="49378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14</a:t>
            </a:r>
          </a:p>
        </p:txBody>
      </p:sp>
    </p:spTree>
    <p:extLst>
      <p:ext uri="{BB962C8B-B14F-4D97-AF65-F5344CB8AC3E}">
        <p14:creationId xmlns:p14="http://schemas.microsoft.com/office/powerpoint/2010/main" val="2533101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68" name="TextBox 7"/>
          <p:cNvSpPr txBox="1">
            <a:spLocks noChangeArrowheads="1"/>
          </p:cNvSpPr>
          <p:nvPr/>
        </p:nvSpPr>
        <p:spPr bwMode="auto">
          <a:xfrm>
            <a:off x="211138" y="147638"/>
            <a:ext cx="5309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broad sector concentration</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12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388" y="695325"/>
            <a:ext cx="3014662" cy="6463308"/>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Information &amp; communication and business services businesses are overrepresented in Winchester relative to the national average. Business in these two broad sectors are about 1.2 times as concentrated in Winchester as in the UK.</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The largest urban area unsurprisingly has a concentration of the broad public sector (1.2 times the national average) and real estate (1.3 times the national average). This sub-are has a concentration of highly productive information &amp; communication firms at about 1.3 times the national average and business services at about 1.4 time the national average (40% above the national average).</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Agriculture, forestry &amp; fishing is relatively small sector but in Market Towns &amp; Rural sub-area it is about 1.7 times as concentrated as across the UK. The broad public sector is about 1.3 times as concentrated as the national average. This mostly includes education and health establishments. A major contributor to the rural economy is found in its relatively high concentration of information &amp; communication businesses (1.3 times the national average or 30% above the national average). </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The South Winchester sub-area has a business concentration in distribution, transport, accommodation &amp; food sector of about 40% above the national average. Within this broad sector, retail is 2.5 times as concentrated in this sub-area as the national average.</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Real estate is about 1.2 times as concentrated in South Winchester than in the UK. Finance &amp; insurance is over-represented in the area (20% above the average) and this sector is a major contributor to its competitiveness.</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GB" sz="400" dirty="0">
              <a:latin typeface="Arial" panose="020B0604020202020204" pitchFamily="34" charset="0"/>
              <a:cs typeface="Arial" panose="020B0604020202020204" pitchFamily="34" charset="0"/>
            </a:endParaRPr>
          </a:p>
        </p:txBody>
      </p:sp>
      <p:sp>
        <p:nvSpPr>
          <p:cNvPr id="11273"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a:t>
            </a:r>
          </a:p>
        </p:txBody>
      </p:sp>
      <p:pic>
        <p:nvPicPr>
          <p:cNvPr id="11274" name="Picture 1"/>
          <p:cNvPicPr>
            <a:picLocks noChangeAspect="1"/>
          </p:cNvPicPr>
          <p:nvPr/>
        </p:nvPicPr>
        <p:blipFill>
          <a:blip r:embed="rId4">
            <a:extLst>
              <a:ext uri="{28A0092B-C50C-407E-A947-70E740481C1C}">
                <a14:useLocalDpi xmlns:a14="http://schemas.microsoft.com/office/drawing/2010/main" val="0"/>
              </a:ext>
            </a:extLst>
          </a:blip>
          <a:srcRect l="5252" t="10083" r="4073" b="9583"/>
          <a:stretch>
            <a:fillRect/>
          </a:stretch>
        </p:blipFill>
        <p:spPr bwMode="auto">
          <a:xfrm>
            <a:off x="1655763" y="836613"/>
            <a:ext cx="41402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5" name="Group 97"/>
          <p:cNvGrpSpPr>
            <a:grpSpLocks/>
          </p:cNvGrpSpPr>
          <p:nvPr/>
        </p:nvGrpSpPr>
        <p:grpSpPr bwMode="auto">
          <a:xfrm>
            <a:off x="246063" y="3113088"/>
            <a:ext cx="2247900" cy="3060700"/>
            <a:chOff x="246060" y="3112765"/>
            <a:chExt cx="2248005" cy="3061617"/>
          </a:xfrm>
        </p:grpSpPr>
        <p:sp>
          <p:nvSpPr>
            <p:cNvPr id="17" name="Oval 16"/>
            <p:cNvSpPr>
              <a:spLocks noChangeAspect="1"/>
            </p:cNvSpPr>
            <p:nvPr/>
          </p:nvSpPr>
          <p:spPr>
            <a:xfrm>
              <a:off x="249235" y="5543955"/>
              <a:ext cx="287350" cy="287424"/>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8" name="Oval 17"/>
            <p:cNvSpPr>
              <a:spLocks noChangeAspect="1"/>
            </p:cNvSpPr>
            <p:nvPr/>
          </p:nvSpPr>
          <p:spPr>
            <a:xfrm>
              <a:off x="246060" y="3168344"/>
              <a:ext cx="287350" cy="289012"/>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07" name="TextBox 4"/>
            <p:cNvSpPr txBox="1">
              <a:spLocks noChangeArrowheads="1"/>
            </p:cNvSpPr>
            <p:nvPr/>
          </p:nvSpPr>
          <p:spPr bwMode="auto">
            <a:xfrm>
              <a:off x="534060" y="3112765"/>
              <a:ext cx="1296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Public Admin, education &amp; health</a:t>
              </a:r>
            </a:p>
          </p:txBody>
        </p:sp>
        <p:sp>
          <p:nvSpPr>
            <p:cNvPr id="11308" name="TextBox 19"/>
            <p:cNvSpPr txBox="1">
              <a:spLocks noChangeArrowheads="1"/>
            </p:cNvSpPr>
            <p:nvPr/>
          </p:nvSpPr>
          <p:spPr bwMode="auto">
            <a:xfrm>
              <a:off x="548021" y="5585804"/>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Real estate</a:t>
              </a:r>
            </a:p>
          </p:txBody>
        </p:sp>
        <p:sp>
          <p:nvSpPr>
            <p:cNvPr id="34" name="Oval 33"/>
            <p:cNvSpPr>
              <a:spLocks noChangeAspect="1"/>
            </p:cNvSpPr>
            <p:nvPr/>
          </p:nvSpPr>
          <p:spPr>
            <a:xfrm>
              <a:off x="246060" y="5886958"/>
              <a:ext cx="287350" cy="287424"/>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5" name="Oval 34"/>
            <p:cNvSpPr>
              <a:spLocks noChangeAspect="1"/>
            </p:cNvSpPr>
            <p:nvPr/>
          </p:nvSpPr>
          <p:spPr>
            <a:xfrm>
              <a:off x="250822" y="3527226"/>
              <a:ext cx="288938" cy="289012"/>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6" name="Oval 35"/>
            <p:cNvSpPr>
              <a:spLocks noChangeAspect="1"/>
            </p:cNvSpPr>
            <p:nvPr/>
          </p:nvSpPr>
          <p:spPr>
            <a:xfrm>
              <a:off x="246060" y="4221172"/>
              <a:ext cx="287350" cy="287423"/>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7" name="Oval 36"/>
            <p:cNvSpPr>
              <a:spLocks noChangeAspect="1"/>
            </p:cNvSpPr>
            <p:nvPr/>
          </p:nvSpPr>
          <p:spPr>
            <a:xfrm>
              <a:off x="249235" y="4869066"/>
              <a:ext cx="287350" cy="287423"/>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13" name="TextBox 37"/>
            <p:cNvSpPr txBox="1">
              <a:spLocks noChangeArrowheads="1"/>
            </p:cNvSpPr>
            <p:nvPr/>
          </p:nvSpPr>
          <p:spPr bwMode="auto">
            <a:xfrm>
              <a:off x="564415" y="3892957"/>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Business services</a:t>
              </a:r>
            </a:p>
          </p:txBody>
        </p:sp>
        <p:sp>
          <p:nvSpPr>
            <p:cNvPr id="39" name="Oval 38"/>
            <p:cNvSpPr>
              <a:spLocks noChangeAspect="1"/>
            </p:cNvSpPr>
            <p:nvPr/>
          </p:nvSpPr>
          <p:spPr>
            <a:xfrm>
              <a:off x="252410" y="3871817"/>
              <a:ext cx="287350" cy="289012"/>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15" name="TextBox 39"/>
            <p:cNvSpPr txBox="1">
              <a:spLocks noChangeArrowheads="1"/>
            </p:cNvSpPr>
            <p:nvPr/>
          </p:nvSpPr>
          <p:spPr bwMode="auto">
            <a:xfrm>
              <a:off x="562829" y="3471958"/>
              <a:ext cx="1763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Distribution, transport, accommodation &amp; food </a:t>
              </a:r>
            </a:p>
          </p:txBody>
        </p:sp>
        <p:sp>
          <p:nvSpPr>
            <p:cNvPr id="11316" name="TextBox 40"/>
            <p:cNvSpPr txBox="1">
              <a:spLocks noChangeArrowheads="1"/>
            </p:cNvSpPr>
            <p:nvPr/>
          </p:nvSpPr>
          <p:spPr bwMode="auto">
            <a:xfrm>
              <a:off x="536854" y="4242033"/>
              <a:ext cx="1946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Information &amp; communications</a:t>
              </a:r>
            </a:p>
          </p:txBody>
        </p:sp>
        <p:sp>
          <p:nvSpPr>
            <p:cNvPr id="43" name="Oval 42"/>
            <p:cNvSpPr>
              <a:spLocks noChangeAspect="1"/>
            </p:cNvSpPr>
            <p:nvPr/>
          </p:nvSpPr>
          <p:spPr>
            <a:xfrm>
              <a:off x="249235" y="5205717"/>
              <a:ext cx="287350" cy="289012"/>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4" name="Oval 43"/>
            <p:cNvSpPr>
              <a:spLocks noChangeAspect="1"/>
            </p:cNvSpPr>
            <p:nvPr/>
          </p:nvSpPr>
          <p:spPr>
            <a:xfrm>
              <a:off x="260348" y="4545119"/>
              <a:ext cx="287351" cy="287423"/>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19" name="TextBox 44"/>
            <p:cNvSpPr txBox="1">
              <a:spLocks noChangeArrowheads="1"/>
            </p:cNvSpPr>
            <p:nvPr/>
          </p:nvSpPr>
          <p:spPr bwMode="auto">
            <a:xfrm>
              <a:off x="548021" y="4566033"/>
              <a:ext cx="1946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Construction</a:t>
              </a:r>
            </a:p>
          </p:txBody>
        </p:sp>
        <p:sp>
          <p:nvSpPr>
            <p:cNvPr id="11320" name="TextBox 45"/>
            <p:cNvSpPr txBox="1">
              <a:spLocks noChangeArrowheads="1"/>
            </p:cNvSpPr>
            <p:nvPr/>
          </p:nvSpPr>
          <p:spPr bwMode="auto">
            <a:xfrm>
              <a:off x="536854" y="4900168"/>
              <a:ext cx="1946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Financial &amp; insurance</a:t>
              </a:r>
            </a:p>
          </p:txBody>
        </p:sp>
        <p:sp>
          <p:nvSpPr>
            <p:cNvPr id="11321" name="TextBox 46"/>
            <p:cNvSpPr txBox="1">
              <a:spLocks noChangeArrowheads="1"/>
            </p:cNvSpPr>
            <p:nvPr/>
          </p:nvSpPr>
          <p:spPr bwMode="auto">
            <a:xfrm>
              <a:off x="539537" y="5240833"/>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Other services</a:t>
              </a:r>
            </a:p>
          </p:txBody>
        </p:sp>
        <p:sp>
          <p:nvSpPr>
            <p:cNvPr id="11322" name="TextBox 47"/>
            <p:cNvSpPr txBox="1">
              <a:spLocks noChangeArrowheads="1"/>
            </p:cNvSpPr>
            <p:nvPr/>
          </p:nvSpPr>
          <p:spPr bwMode="auto">
            <a:xfrm>
              <a:off x="539536" y="5919083"/>
              <a:ext cx="19545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Agriculture, forestry &amp; fishing</a:t>
              </a:r>
            </a:p>
          </p:txBody>
        </p:sp>
      </p:grpSp>
      <p:grpSp>
        <p:nvGrpSpPr>
          <p:cNvPr id="11276" name="Group 96"/>
          <p:cNvGrpSpPr>
            <a:grpSpLocks/>
          </p:cNvGrpSpPr>
          <p:nvPr/>
        </p:nvGrpSpPr>
        <p:grpSpPr bwMode="auto">
          <a:xfrm>
            <a:off x="1830388" y="2535238"/>
            <a:ext cx="3306161" cy="3332162"/>
            <a:chOff x="1830318" y="2535842"/>
            <a:chExt cx="3305865" cy="3332182"/>
          </a:xfrm>
        </p:grpSpPr>
        <p:grpSp>
          <p:nvGrpSpPr>
            <p:cNvPr id="11289" name="Group 14"/>
            <p:cNvGrpSpPr>
              <a:grpSpLocks/>
            </p:cNvGrpSpPr>
            <p:nvPr/>
          </p:nvGrpSpPr>
          <p:grpSpPr bwMode="auto">
            <a:xfrm>
              <a:off x="3999077" y="3569051"/>
              <a:ext cx="844076" cy="360000"/>
              <a:chOff x="3905837" y="3467370"/>
              <a:chExt cx="844076" cy="360000"/>
            </a:xfrm>
          </p:grpSpPr>
          <p:sp>
            <p:nvSpPr>
              <p:cNvPr id="50" name="Oval 49"/>
              <p:cNvSpPr>
                <a:spLocks noChangeAspect="1"/>
              </p:cNvSpPr>
              <p:nvPr/>
            </p:nvSpPr>
            <p:spPr>
              <a:xfrm>
                <a:off x="4370504" y="3467629"/>
                <a:ext cx="360331" cy="360365"/>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02" name="TextBox 51"/>
              <p:cNvSpPr txBox="1">
                <a:spLocks noChangeArrowheads="1"/>
              </p:cNvSpPr>
              <p:nvPr/>
            </p:nvSpPr>
            <p:spPr bwMode="auto">
              <a:xfrm>
                <a:off x="4352047" y="3508871"/>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1.7</a:t>
                </a:r>
              </a:p>
            </p:txBody>
          </p:sp>
          <p:sp>
            <p:nvSpPr>
              <p:cNvPr id="55" name="Oval 54"/>
              <p:cNvSpPr>
                <a:spLocks noChangeAspect="1"/>
              </p:cNvSpPr>
              <p:nvPr/>
            </p:nvSpPr>
            <p:spPr>
              <a:xfrm>
                <a:off x="3924457" y="3467629"/>
                <a:ext cx="360330" cy="360365"/>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04" name="TextBox 55"/>
              <p:cNvSpPr txBox="1">
                <a:spLocks noChangeArrowheads="1"/>
              </p:cNvSpPr>
              <p:nvPr/>
            </p:nvSpPr>
            <p:spPr bwMode="auto">
              <a:xfrm>
                <a:off x="3905837" y="3494547"/>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1.3</a:t>
                </a:r>
              </a:p>
            </p:txBody>
          </p:sp>
        </p:grpSp>
        <p:grpSp>
          <p:nvGrpSpPr>
            <p:cNvPr id="11291" name="Group 95"/>
            <p:cNvGrpSpPr>
              <a:grpSpLocks/>
            </p:cNvGrpSpPr>
            <p:nvPr/>
          </p:nvGrpSpPr>
          <p:grpSpPr bwMode="auto">
            <a:xfrm>
              <a:off x="3728838" y="5494960"/>
              <a:ext cx="1407345" cy="373064"/>
              <a:chOff x="3728838" y="5494960"/>
              <a:chExt cx="1407345" cy="373064"/>
            </a:xfrm>
          </p:grpSpPr>
          <p:sp>
            <p:nvSpPr>
              <p:cNvPr id="23" name="Oval 22"/>
              <p:cNvSpPr>
                <a:spLocks noChangeAspect="1"/>
              </p:cNvSpPr>
              <p:nvPr/>
            </p:nvSpPr>
            <p:spPr>
              <a:xfrm>
                <a:off x="3766894" y="5494960"/>
                <a:ext cx="358743" cy="358777"/>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96" name="TextBox 28"/>
              <p:cNvSpPr txBox="1">
                <a:spLocks noChangeArrowheads="1"/>
              </p:cNvSpPr>
              <p:nvPr/>
            </p:nvSpPr>
            <p:spPr bwMode="auto">
              <a:xfrm>
                <a:off x="3728838" y="5535976"/>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1.2</a:t>
                </a:r>
              </a:p>
            </p:txBody>
          </p:sp>
          <p:grpSp>
            <p:nvGrpSpPr>
              <p:cNvPr id="11297" name="Group 62"/>
              <p:cNvGrpSpPr>
                <a:grpSpLocks/>
              </p:cNvGrpSpPr>
              <p:nvPr/>
            </p:nvGrpSpPr>
            <p:grpSpPr bwMode="auto">
              <a:xfrm>
                <a:off x="4738317" y="5508024"/>
                <a:ext cx="397866" cy="360000"/>
                <a:chOff x="4738317" y="5356135"/>
                <a:chExt cx="397866" cy="360000"/>
              </a:xfrm>
            </p:grpSpPr>
            <p:sp>
              <p:nvSpPr>
                <p:cNvPr id="25" name="Oval 24"/>
                <p:cNvSpPr>
                  <a:spLocks noChangeAspect="1"/>
                </p:cNvSpPr>
                <p:nvPr/>
              </p:nvSpPr>
              <p:spPr>
                <a:xfrm>
                  <a:off x="4758992" y="5355771"/>
                  <a:ext cx="361917" cy="360364"/>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300" name="TextBox 30"/>
                <p:cNvSpPr txBox="1">
                  <a:spLocks noChangeArrowheads="1"/>
                </p:cNvSpPr>
                <p:nvPr/>
              </p:nvSpPr>
              <p:spPr bwMode="auto">
                <a:xfrm>
                  <a:off x="4738317" y="5389545"/>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1.4</a:t>
                  </a:r>
                </a:p>
              </p:txBody>
            </p:sp>
          </p:grpSp>
        </p:grpSp>
        <p:cxnSp>
          <p:nvCxnSpPr>
            <p:cNvPr id="27" name="Straight Connector 26"/>
            <p:cNvCxnSpPr/>
            <p:nvPr/>
          </p:nvCxnSpPr>
          <p:spPr>
            <a:xfrm>
              <a:off x="1830318" y="2535842"/>
              <a:ext cx="1190518" cy="39846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Oval 12"/>
            <p:cNvSpPr>
              <a:spLocks noChangeAspect="1"/>
            </p:cNvSpPr>
            <p:nvPr/>
          </p:nvSpPr>
          <p:spPr>
            <a:xfrm>
              <a:off x="2639870" y="2953357"/>
              <a:ext cx="360330" cy="358777"/>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1277" name="TextBox 100"/>
          <p:cNvSpPr txBox="1">
            <a:spLocks noChangeArrowheads="1"/>
          </p:cNvSpPr>
          <p:nvPr/>
        </p:nvSpPr>
        <p:spPr bwMode="auto">
          <a:xfrm>
            <a:off x="147638" y="868363"/>
            <a:ext cx="22431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Business (local business unit) concentrations relative to the national (UK) average, where 1.0 is equal to national concentration and values above this suggest a local employee</a:t>
            </a:r>
          </a:p>
          <a:p>
            <a:pPr eaLnBrk="1" hangingPunct="1"/>
            <a:r>
              <a:rPr lang="en-GB" altLang="en-US" sz="1000" dirty="0">
                <a:latin typeface="Arial" charset="0"/>
                <a:cs typeface="Arial" charset="0"/>
              </a:rPr>
              <a:t>concentration.</a:t>
            </a:r>
          </a:p>
        </p:txBody>
      </p:sp>
      <p:sp>
        <p:nvSpPr>
          <p:cNvPr id="64" name="Oval 63"/>
          <p:cNvSpPr>
            <a:spLocks noChangeAspect="1"/>
          </p:cNvSpPr>
          <p:nvPr/>
        </p:nvSpPr>
        <p:spPr>
          <a:xfrm>
            <a:off x="3543300" y="3554413"/>
            <a:ext cx="360363" cy="360362"/>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79" name="TextBox 64"/>
          <p:cNvSpPr txBox="1">
            <a:spLocks noChangeArrowheads="1"/>
          </p:cNvSpPr>
          <p:nvPr/>
        </p:nvSpPr>
        <p:spPr bwMode="auto">
          <a:xfrm>
            <a:off x="3514725" y="3584575"/>
            <a:ext cx="398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1.3</a:t>
            </a:r>
          </a:p>
        </p:txBody>
      </p:sp>
      <p:sp>
        <p:nvSpPr>
          <p:cNvPr id="66" name="Oval 65"/>
          <p:cNvSpPr>
            <a:spLocks noChangeAspect="1"/>
          </p:cNvSpPr>
          <p:nvPr/>
        </p:nvSpPr>
        <p:spPr>
          <a:xfrm>
            <a:off x="2819400" y="2495550"/>
            <a:ext cx="360363" cy="360363"/>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81" name="TextBox 66"/>
          <p:cNvSpPr txBox="1">
            <a:spLocks noChangeArrowheads="1"/>
          </p:cNvSpPr>
          <p:nvPr/>
        </p:nvSpPr>
        <p:spPr bwMode="auto">
          <a:xfrm>
            <a:off x="2813050" y="2543175"/>
            <a:ext cx="396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1.4</a:t>
            </a:r>
          </a:p>
        </p:txBody>
      </p:sp>
      <p:sp>
        <p:nvSpPr>
          <p:cNvPr id="71" name="Oval 70"/>
          <p:cNvSpPr>
            <a:spLocks noChangeAspect="1"/>
          </p:cNvSpPr>
          <p:nvPr/>
        </p:nvSpPr>
        <p:spPr>
          <a:xfrm>
            <a:off x="3059113" y="2962275"/>
            <a:ext cx="360362" cy="360363"/>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83" name="TextBox 71"/>
          <p:cNvSpPr txBox="1">
            <a:spLocks noChangeArrowheads="1"/>
          </p:cNvSpPr>
          <p:nvPr/>
        </p:nvSpPr>
        <p:spPr bwMode="auto">
          <a:xfrm>
            <a:off x="2613025" y="2994025"/>
            <a:ext cx="398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1.3</a:t>
            </a:r>
          </a:p>
        </p:txBody>
      </p:sp>
      <p:sp>
        <p:nvSpPr>
          <p:cNvPr id="73" name="Oval 72"/>
          <p:cNvSpPr>
            <a:spLocks noChangeAspect="1"/>
          </p:cNvSpPr>
          <p:nvPr/>
        </p:nvSpPr>
        <p:spPr>
          <a:xfrm>
            <a:off x="4251325" y="5508625"/>
            <a:ext cx="360363" cy="358775"/>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85" name="TextBox 73"/>
          <p:cNvSpPr txBox="1">
            <a:spLocks noChangeArrowheads="1"/>
          </p:cNvSpPr>
          <p:nvPr/>
        </p:nvSpPr>
        <p:spPr bwMode="auto">
          <a:xfrm>
            <a:off x="4225925" y="5541963"/>
            <a:ext cx="398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1.2</a:t>
            </a:r>
          </a:p>
        </p:txBody>
      </p:sp>
      <p:sp>
        <p:nvSpPr>
          <p:cNvPr id="11286" name="TextBox 75"/>
          <p:cNvSpPr txBox="1">
            <a:spLocks noChangeArrowheads="1"/>
          </p:cNvSpPr>
          <p:nvPr/>
        </p:nvSpPr>
        <p:spPr bwMode="auto">
          <a:xfrm>
            <a:off x="3041650" y="3003550"/>
            <a:ext cx="3984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1.3</a:t>
            </a:r>
          </a:p>
        </p:txBody>
      </p:sp>
      <p:sp>
        <p:nvSpPr>
          <p:cNvPr id="58" name="Oval 57"/>
          <p:cNvSpPr>
            <a:spLocks noChangeAspect="1"/>
          </p:cNvSpPr>
          <p:nvPr/>
        </p:nvSpPr>
        <p:spPr>
          <a:xfrm>
            <a:off x="3240088" y="2573338"/>
            <a:ext cx="358775" cy="358775"/>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88" name="TextBox 60"/>
          <p:cNvSpPr txBox="1">
            <a:spLocks noChangeArrowheads="1"/>
          </p:cNvSpPr>
          <p:nvPr/>
        </p:nvSpPr>
        <p:spPr bwMode="auto">
          <a:xfrm>
            <a:off x="3217863" y="2603500"/>
            <a:ext cx="398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1.2</a:t>
            </a:r>
          </a:p>
        </p:txBody>
      </p:sp>
      <p:sp>
        <p:nvSpPr>
          <p:cNvPr id="59" name="TextBox 58"/>
          <p:cNvSpPr txBox="1"/>
          <p:nvPr/>
        </p:nvSpPr>
        <p:spPr>
          <a:xfrm>
            <a:off x="179003" y="2397526"/>
            <a:ext cx="2075605" cy="276999"/>
          </a:xfrm>
          <a:prstGeom prst="rect">
            <a:avLst/>
          </a:prstGeom>
          <a:noFill/>
        </p:spPr>
        <p:txBody>
          <a:bodyPr wrap="square" rtlCol="0">
            <a:spAutoFit/>
          </a:bodyPr>
          <a:lstStyle/>
          <a:p>
            <a:pPr algn="ctr"/>
            <a:r>
              <a:rPr lang="en-GB" sz="1200" dirty="0">
                <a:solidFill>
                  <a:schemeClr val="bg2">
                    <a:lumMod val="25000"/>
                  </a:schemeClr>
                </a:solidFill>
                <a:latin typeface="Arial" panose="020B0604020202020204" pitchFamily="34" charset="0"/>
                <a:cs typeface="Arial" panose="020B0604020202020204" pitchFamily="34" charset="0"/>
              </a:rPr>
              <a:t>Winchester Town</a:t>
            </a:r>
          </a:p>
        </p:txBody>
      </p:sp>
      <p:sp>
        <p:nvSpPr>
          <p:cNvPr id="60" name="TextBox 59"/>
          <p:cNvSpPr txBox="1"/>
          <p:nvPr/>
        </p:nvSpPr>
        <p:spPr>
          <a:xfrm>
            <a:off x="3195389" y="3238194"/>
            <a:ext cx="2075605" cy="276999"/>
          </a:xfrm>
          <a:prstGeom prst="rect">
            <a:avLst/>
          </a:prstGeom>
          <a:noFill/>
        </p:spPr>
        <p:txBody>
          <a:bodyPr wrap="square" rtlCol="0">
            <a:spAutoFit/>
          </a:bodyPr>
          <a:lstStyle/>
          <a:p>
            <a:pPr algn="ctr"/>
            <a:r>
              <a:rPr lang="en-GB" sz="1200" dirty="0">
                <a:solidFill>
                  <a:schemeClr val="accent3">
                    <a:lumMod val="50000"/>
                  </a:schemeClr>
                </a:solidFill>
                <a:latin typeface="Arial" panose="020B0604020202020204" pitchFamily="34" charset="0"/>
                <a:cs typeface="Arial" panose="020B0604020202020204" pitchFamily="34" charset="0"/>
              </a:rPr>
              <a:t>Market Towns &amp; Rural</a:t>
            </a:r>
          </a:p>
        </p:txBody>
      </p:sp>
      <p:sp>
        <p:nvSpPr>
          <p:cNvPr id="62" name="TextBox 61"/>
          <p:cNvSpPr txBox="1"/>
          <p:nvPr/>
        </p:nvSpPr>
        <p:spPr>
          <a:xfrm>
            <a:off x="3259581" y="5897383"/>
            <a:ext cx="2075605" cy="276999"/>
          </a:xfrm>
          <a:prstGeom prst="rect">
            <a:avLst/>
          </a:prstGeom>
          <a:noFill/>
        </p:spPr>
        <p:txBody>
          <a:bodyPr wrap="square" rtlCol="0">
            <a:spAutoFit/>
          </a:bodyPr>
          <a:lstStyle/>
          <a:p>
            <a:pPr algn="ctr"/>
            <a:r>
              <a:rPr lang="en-GB" sz="1200" dirty="0">
                <a:solidFill>
                  <a:schemeClr val="accent1">
                    <a:lumMod val="50000"/>
                  </a:schemeClr>
                </a:solidFill>
                <a:latin typeface="Arial" panose="020B0604020202020204" pitchFamily="34" charset="0"/>
                <a:cs typeface="Arial" panose="020B0604020202020204" pitchFamily="34" charset="0"/>
              </a:rPr>
              <a:t>South Winchester</a:t>
            </a:r>
          </a:p>
        </p:txBody>
      </p:sp>
      <p:sp>
        <p:nvSpPr>
          <p:cNvPr id="61" name="TextBox 60"/>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15</a:t>
            </a:r>
          </a:p>
        </p:txBody>
      </p:sp>
    </p:spTree>
    <p:extLst>
      <p:ext uri="{BB962C8B-B14F-4D97-AF65-F5344CB8AC3E}">
        <p14:creationId xmlns:p14="http://schemas.microsoft.com/office/powerpoint/2010/main" val="2776923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20" name="TextBox 7"/>
          <p:cNvSpPr txBox="1">
            <a:spLocks noChangeArrowheads="1"/>
          </p:cNvSpPr>
          <p:nvPr/>
        </p:nvSpPr>
        <p:spPr bwMode="auto">
          <a:xfrm>
            <a:off x="211138" y="147638"/>
            <a:ext cx="6715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fastest growing sectors by sub-area</a:t>
            </a:r>
          </a:p>
        </p:txBody>
      </p:sp>
      <p:pic>
        <p:nvPicPr>
          <p:cNvPr id="92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388" y="695325"/>
            <a:ext cx="3014662" cy="246221"/>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p:txBody>
      </p:sp>
      <p:sp>
        <p:nvSpPr>
          <p:cNvPr id="9224" name="TextBox 99"/>
          <p:cNvSpPr txBox="1">
            <a:spLocks noChangeArrowheads="1"/>
          </p:cNvSpPr>
          <p:nvPr/>
        </p:nvSpPr>
        <p:spPr bwMode="auto">
          <a:xfrm>
            <a:off x="122238" y="6478588"/>
            <a:ext cx="7834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 </a:t>
            </a:r>
            <a:r>
              <a:rPr lang="en-GB" altLang="en-US" sz="800" dirty="0">
                <a:latin typeface="Arial" charset="0"/>
                <a:cs typeface="Arial" charset="0"/>
              </a:rPr>
              <a:t>Note: </a:t>
            </a:r>
            <a:r>
              <a:rPr lang="en-GB" sz="800" dirty="0">
                <a:latin typeface="Arial" panose="020B0604020202020204" pitchFamily="34" charset="0"/>
                <a:cs typeface="Arial" panose="020B0604020202020204" pitchFamily="34" charset="0"/>
              </a:rPr>
              <a:t>Due to rounding the sub-area figures will not sum to the district total. *</a:t>
            </a:r>
            <a:r>
              <a:rPr lang="en-GB" altLang="en-US" sz="800" dirty="0">
                <a:latin typeface="Arial" charset="0"/>
                <a:cs typeface="Arial" charset="0"/>
              </a:rPr>
              <a:t>Excluding Agriculture, Forestry &amp; Fishing</a:t>
            </a:r>
            <a:r>
              <a:rPr lang="en-GB" altLang="en-US" sz="1000" dirty="0">
                <a:latin typeface="Arial" charset="0"/>
                <a:cs typeface="Arial" charset="0"/>
              </a:rPr>
              <a:t>. </a:t>
            </a:r>
          </a:p>
          <a:p>
            <a:pPr eaLnBrk="1" hangingPunct="1"/>
            <a:endParaRPr lang="en-GB" altLang="en-US" sz="1000" dirty="0">
              <a:latin typeface="Arial" charset="0"/>
              <a:cs typeface="Arial" charset="0"/>
            </a:endParaRPr>
          </a:p>
        </p:txBody>
      </p:sp>
      <p:sp>
        <p:nvSpPr>
          <p:cNvPr id="9225" name="TextBox 40"/>
          <p:cNvSpPr txBox="1">
            <a:spLocks noChangeArrowheads="1"/>
          </p:cNvSpPr>
          <p:nvPr/>
        </p:nvSpPr>
        <p:spPr bwMode="auto">
          <a:xfrm>
            <a:off x="1128730" y="3843665"/>
            <a:ext cx="40767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Growth in the number of businesses by sub-area (% p.a.)</a:t>
            </a:r>
          </a:p>
        </p:txBody>
      </p:sp>
      <p:sp>
        <p:nvSpPr>
          <p:cNvPr id="9226" name="TextBox 2"/>
          <p:cNvSpPr txBox="1">
            <a:spLocks noChangeArrowheads="1"/>
          </p:cNvSpPr>
          <p:nvPr/>
        </p:nvSpPr>
        <p:spPr bwMode="auto">
          <a:xfrm>
            <a:off x="323850" y="4111625"/>
            <a:ext cx="10398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800">
                <a:latin typeface="Arial" charset="0"/>
                <a:cs typeface="Arial" charset="0"/>
              </a:rPr>
              <a:t>Winchester District</a:t>
            </a:r>
          </a:p>
        </p:txBody>
      </p:sp>
      <p:sp>
        <p:nvSpPr>
          <p:cNvPr id="9227" name="TextBox 44"/>
          <p:cNvSpPr txBox="1">
            <a:spLocks noChangeArrowheads="1"/>
          </p:cNvSpPr>
          <p:nvPr/>
        </p:nvSpPr>
        <p:spPr bwMode="auto">
          <a:xfrm>
            <a:off x="3073400" y="4111625"/>
            <a:ext cx="1201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800">
                <a:latin typeface="Arial" charset="0"/>
                <a:cs typeface="Arial" charset="0"/>
              </a:rPr>
              <a:t>Market Towns &amp; Rural</a:t>
            </a:r>
          </a:p>
        </p:txBody>
      </p:sp>
      <p:sp>
        <p:nvSpPr>
          <p:cNvPr id="9228" name="TextBox 45"/>
          <p:cNvSpPr txBox="1">
            <a:spLocks noChangeArrowheads="1"/>
          </p:cNvSpPr>
          <p:nvPr/>
        </p:nvSpPr>
        <p:spPr bwMode="auto">
          <a:xfrm>
            <a:off x="4589463" y="4117975"/>
            <a:ext cx="10001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800">
                <a:latin typeface="Arial" charset="0"/>
                <a:cs typeface="Arial" charset="0"/>
              </a:rPr>
              <a:t>South Winchester</a:t>
            </a:r>
          </a:p>
        </p:txBody>
      </p:sp>
      <p:sp>
        <p:nvSpPr>
          <p:cNvPr id="9229" name="TextBox 46"/>
          <p:cNvSpPr txBox="1">
            <a:spLocks noChangeArrowheads="1"/>
          </p:cNvSpPr>
          <p:nvPr/>
        </p:nvSpPr>
        <p:spPr bwMode="auto">
          <a:xfrm>
            <a:off x="1692275" y="4105275"/>
            <a:ext cx="1001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800">
                <a:latin typeface="Arial" charset="0"/>
                <a:cs typeface="Arial" charset="0"/>
              </a:rPr>
              <a:t>Winchester Town</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235" name="TextBox 21"/>
          <p:cNvSpPr txBox="1">
            <a:spLocks noChangeArrowheads="1"/>
          </p:cNvSpPr>
          <p:nvPr/>
        </p:nvSpPr>
        <p:spPr bwMode="auto">
          <a:xfrm>
            <a:off x="618572" y="695497"/>
            <a:ext cx="5062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Fastest increase in the number of businesses* by sub-area (2010-2016)</a:t>
            </a:r>
          </a:p>
        </p:txBody>
      </p:sp>
      <p:sp>
        <p:nvSpPr>
          <p:cNvPr id="9236" name="TextBox 19"/>
          <p:cNvSpPr txBox="1">
            <a:spLocks noChangeArrowheads="1"/>
          </p:cNvSpPr>
          <p:nvPr/>
        </p:nvSpPr>
        <p:spPr bwMode="auto">
          <a:xfrm>
            <a:off x="1692275" y="1016000"/>
            <a:ext cx="3024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Largest Change in Employee Numbers 2010-2016</a:t>
            </a:r>
          </a:p>
        </p:txBody>
      </p:sp>
      <p:grpSp>
        <p:nvGrpSpPr>
          <p:cNvPr id="9238" name="Group 16"/>
          <p:cNvGrpSpPr>
            <a:grpSpLocks/>
          </p:cNvGrpSpPr>
          <p:nvPr/>
        </p:nvGrpSpPr>
        <p:grpSpPr bwMode="auto">
          <a:xfrm>
            <a:off x="147638" y="1268044"/>
            <a:ext cx="5408668" cy="2449068"/>
            <a:chOff x="147484" y="1268391"/>
            <a:chExt cx="5408464" cy="2449415"/>
          </a:xfrm>
        </p:grpSpPr>
        <p:grpSp>
          <p:nvGrpSpPr>
            <p:cNvPr id="9255" name="Group 10"/>
            <p:cNvGrpSpPr>
              <a:grpSpLocks/>
            </p:cNvGrpSpPr>
            <p:nvPr/>
          </p:nvGrpSpPr>
          <p:grpSpPr bwMode="auto">
            <a:xfrm>
              <a:off x="147484" y="1268391"/>
              <a:ext cx="5408464" cy="2449415"/>
              <a:chOff x="97005" y="1219949"/>
              <a:chExt cx="5408464" cy="2449415"/>
            </a:xfrm>
          </p:grpSpPr>
          <p:sp>
            <p:nvSpPr>
              <p:cNvPr id="9260" name="TextBox 23"/>
              <p:cNvSpPr txBox="1">
                <a:spLocks noChangeArrowheads="1"/>
              </p:cNvSpPr>
              <p:nvPr/>
            </p:nvSpPr>
            <p:spPr bwMode="auto">
              <a:xfrm>
                <a:off x="280331" y="1549426"/>
                <a:ext cx="12522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Winchester District</a:t>
                </a:r>
              </a:p>
            </p:txBody>
          </p:sp>
          <p:sp>
            <p:nvSpPr>
              <p:cNvPr id="9261" name="TextBox 24"/>
              <p:cNvSpPr txBox="1">
                <a:spLocks noChangeArrowheads="1"/>
              </p:cNvSpPr>
              <p:nvPr/>
            </p:nvSpPr>
            <p:spPr bwMode="auto">
              <a:xfrm>
                <a:off x="97005" y="2696636"/>
                <a:ext cx="1424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Market Towns &amp; Rural</a:t>
                </a:r>
              </a:p>
            </p:txBody>
          </p:sp>
          <p:sp>
            <p:nvSpPr>
              <p:cNvPr id="9262" name="TextBox 25"/>
              <p:cNvSpPr txBox="1">
                <a:spLocks noChangeArrowheads="1"/>
              </p:cNvSpPr>
              <p:nvPr/>
            </p:nvSpPr>
            <p:spPr bwMode="auto">
              <a:xfrm>
                <a:off x="329654" y="3414721"/>
                <a:ext cx="11913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South Winchester</a:t>
                </a:r>
              </a:p>
            </p:txBody>
          </p:sp>
          <p:sp>
            <p:nvSpPr>
              <p:cNvPr id="9263" name="TextBox 26"/>
              <p:cNvSpPr txBox="1">
                <a:spLocks noChangeArrowheads="1"/>
              </p:cNvSpPr>
              <p:nvPr/>
            </p:nvSpPr>
            <p:spPr bwMode="auto">
              <a:xfrm>
                <a:off x="360481" y="2156711"/>
                <a:ext cx="11721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Winchester Town</a:t>
                </a:r>
              </a:p>
            </p:txBody>
          </p:sp>
          <p:sp>
            <p:nvSpPr>
              <p:cNvPr id="7" name="TextBox 6"/>
              <p:cNvSpPr txBox="1"/>
              <p:nvPr/>
            </p:nvSpPr>
            <p:spPr>
              <a:xfrm>
                <a:off x="2247986" y="1518810"/>
                <a:ext cx="529292"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+630</a:t>
                </a:r>
              </a:p>
            </p:txBody>
          </p:sp>
          <p:sp>
            <p:nvSpPr>
              <p:cNvPr id="40" name="TextBox 39"/>
              <p:cNvSpPr txBox="1"/>
              <p:nvPr/>
            </p:nvSpPr>
            <p:spPr>
              <a:xfrm>
                <a:off x="3543337" y="1518810"/>
                <a:ext cx="529292"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+170</a:t>
                </a:r>
              </a:p>
            </p:txBody>
          </p:sp>
          <p:sp>
            <p:nvSpPr>
              <p:cNvPr id="42" name="TextBox 41"/>
              <p:cNvSpPr txBox="1"/>
              <p:nvPr/>
            </p:nvSpPr>
            <p:spPr>
              <a:xfrm>
                <a:off x="4894249" y="1526748"/>
                <a:ext cx="520828"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+115</a:t>
                </a:r>
              </a:p>
            </p:txBody>
          </p:sp>
          <p:sp>
            <p:nvSpPr>
              <p:cNvPr id="43" name="TextBox 42"/>
              <p:cNvSpPr txBox="1"/>
              <p:nvPr/>
            </p:nvSpPr>
            <p:spPr>
              <a:xfrm>
                <a:off x="2247986" y="2134848"/>
                <a:ext cx="529292"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+245</a:t>
                </a:r>
              </a:p>
            </p:txBody>
          </p:sp>
          <p:sp>
            <p:nvSpPr>
              <p:cNvPr id="44" name="TextBox 43"/>
              <p:cNvSpPr txBox="1"/>
              <p:nvPr/>
            </p:nvSpPr>
            <p:spPr>
              <a:xfrm>
                <a:off x="3671920" y="2134848"/>
                <a:ext cx="444335"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+45</a:t>
                </a:r>
              </a:p>
            </p:txBody>
          </p:sp>
          <p:sp>
            <p:nvSpPr>
              <p:cNvPr id="48" name="TextBox 47"/>
              <p:cNvSpPr txBox="1"/>
              <p:nvPr/>
            </p:nvSpPr>
            <p:spPr>
              <a:xfrm>
                <a:off x="4932496" y="2142786"/>
                <a:ext cx="444335"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+40</a:t>
                </a:r>
              </a:p>
            </p:txBody>
          </p:sp>
          <p:sp>
            <p:nvSpPr>
              <p:cNvPr id="50" name="TextBox 49"/>
              <p:cNvSpPr txBox="1"/>
              <p:nvPr/>
            </p:nvSpPr>
            <p:spPr>
              <a:xfrm>
                <a:off x="2295621" y="2731058"/>
                <a:ext cx="529292"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+255</a:t>
                </a:r>
              </a:p>
            </p:txBody>
          </p:sp>
          <p:sp>
            <p:nvSpPr>
              <p:cNvPr id="52" name="TextBox 51"/>
              <p:cNvSpPr txBox="1"/>
              <p:nvPr/>
            </p:nvSpPr>
            <p:spPr>
              <a:xfrm>
                <a:off x="3640842" y="2731058"/>
                <a:ext cx="444335"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+60</a:t>
                </a:r>
              </a:p>
            </p:txBody>
          </p:sp>
          <p:sp>
            <p:nvSpPr>
              <p:cNvPr id="53" name="TextBox 52"/>
              <p:cNvSpPr txBox="1"/>
              <p:nvPr/>
            </p:nvSpPr>
            <p:spPr>
              <a:xfrm>
                <a:off x="4916769" y="2730244"/>
                <a:ext cx="444335"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+45</a:t>
                </a:r>
              </a:p>
            </p:txBody>
          </p:sp>
          <p:sp>
            <p:nvSpPr>
              <p:cNvPr id="54" name="TextBox 53"/>
              <p:cNvSpPr txBox="1"/>
              <p:nvPr/>
            </p:nvSpPr>
            <p:spPr>
              <a:xfrm>
                <a:off x="2247986" y="3384387"/>
                <a:ext cx="529292"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+135</a:t>
                </a:r>
              </a:p>
            </p:txBody>
          </p:sp>
          <p:sp>
            <p:nvSpPr>
              <p:cNvPr id="55" name="TextBox 54"/>
              <p:cNvSpPr txBox="1"/>
              <p:nvPr/>
            </p:nvSpPr>
            <p:spPr>
              <a:xfrm>
                <a:off x="3543337" y="3384387"/>
                <a:ext cx="444335"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+35</a:t>
                </a:r>
              </a:p>
            </p:txBody>
          </p:sp>
          <p:sp>
            <p:nvSpPr>
              <p:cNvPr id="56" name="TextBox 55"/>
              <p:cNvSpPr txBox="1"/>
              <p:nvPr/>
            </p:nvSpPr>
            <p:spPr>
              <a:xfrm>
                <a:off x="4968858" y="3392326"/>
                <a:ext cx="444335" cy="277038"/>
              </a:xfrm>
              <a:prstGeom prst="rect">
                <a:avLst/>
              </a:prstGeom>
              <a:noFill/>
            </p:spPr>
            <p:txBody>
              <a:bodyPr wrap="none">
                <a:spAutoFit/>
              </a:bodyPr>
              <a:lstStyle/>
              <a:p>
                <a:pPr eaLnBrk="1" fontAlgn="auto" hangingPunct="1">
                  <a:spcBef>
                    <a:spcPts val="0"/>
                  </a:spcBef>
                  <a:spcAft>
                    <a:spcPts val="0"/>
                  </a:spcAft>
                  <a:defRPr/>
                </a:pPr>
                <a:r>
                  <a:rPr lang="en-GB" sz="1200" b="1" dirty="0">
                    <a:solidFill>
                      <a:schemeClr val="accent3">
                        <a:lumMod val="50000"/>
                      </a:schemeClr>
                    </a:solidFill>
                    <a:latin typeface="Arial" panose="020B0604020202020204" pitchFamily="34" charset="0"/>
                    <a:cs typeface="Arial" panose="020B0604020202020204" pitchFamily="34" charset="0"/>
                  </a:rPr>
                  <a:t>+30</a:t>
                </a:r>
              </a:p>
            </p:txBody>
          </p:sp>
          <p:sp>
            <p:nvSpPr>
              <p:cNvPr id="9276" name="TextBox 56"/>
              <p:cNvSpPr txBox="1">
                <a:spLocks noChangeArrowheads="1"/>
              </p:cNvSpPr>
              <p:nvPr/>
            </p:nvSpPr>
            <p:spPr bwMode="auto">
              <a:xfrm>
                <a:off x="3099128" y="1219949"/>
                <a:ext cx="1281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Distribution Transport, </a:t>
                </a:r>
              </a:p>
              <a:p>
                <a:pPr algn="r" eaLnBrk="1" hangingPunct="1"/>
                <a:r>
                  <a:rPr lang="en-GB" altLang="en-US" sz="800" dirty="0">
                    <a:latin typeface="Arial" charset="0"/>
                    <a:cs typeface="Arial" charset="0"/>
                  </a:rPr>
                  <a:t>Accommodation &amp; food</a:t>
                </a:r>
              </a:p>
            </p:txBody>
          </p:sp>
          <p:sp>
            <p:nvSpPr>
              <p:cNvPr id="9277" name="TextBox 57"/>
              <p:cNvSpPr txBox="1">
                <a:spLocks noChangeArrowheads="1"/>
              </p:cNvSpPr>
              <p:nvPr/>
            </p:nvSpPr>
            <p:spPr bwMode="auto">
              <a:xfrm>
                <a:off x="5011794" y="1319619"/>
                <a:ext cx="3497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ICT</a:t>
                </a:r>
              </a:p>
            </p:txBody>
          </p:sp>
          <p:sp>
            <p:nvSpPr>
              <p:cNvPr id="9281" name="TextBox 67"/>
              <p:cNvSpPr txBox="1">
                <a:spLocks noChangeArrowheads="1"/>
              </p:cNvSpPr>
              <p:nvPr/>
            </p:nvSpPr>
            <p:spPr bwMode="auto">
              <a:xfrm>
                <a:off x="4302539" y="3156666"/>
                <a:ext cx="1103727" cy="2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ICT/Construction</a:t>
                </a:r>
              </a:p>
            </p:txBody>
          </p:sp>
          <p:sp>
            <p:nvSpPr>
              <p:cNvPr id="9282" name="TextBox 68"/>
              <p:cNvSpPr txBox="1">
                <a:spLocks noChangeArrowheads="1"/>
              </p:cNvSpPr>
              <p:nvPr/>
            </p:nvSpPr>
            <p:spPr bwMode="auto">
              <a:xfrm>
                <a:off x="4224349" y="1879711"/>
                <a:ext cx="1281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Distribution Transport, </a:t>
                </a:r>
              </a:p>
              <a:p>
                <a:pPr algn="r" eaLnBrk="1" hangingPunct="1"/>
                <a:r>
                  <a:rPr lang="en-GB" altLang="en-US" sz="800" dirty="0">
                    <a:latin typeface="Arial" charset="0"/>
                    <a:cs typeface="Arial" charset="0"/>
                  </a:rPr>
                  <a:t>Accommodation &amp; food</a:t>
                </a:r>
              </a:p>
            </p:txBody>
          </p:sp>
          <p:sp>
            <p:nvSpPr>
              <p:cNvPr id="9284" name="TextBox 70"/>
              <p:cNvSpPr txBox="1">
                <a:spLocks noChangeArrowheads="1"/>
              </p:cNvSpPr>
              <p:nvPr/>
            </p:nvSpPr>
            <p:spPr bwMode="auto">
              <a:xfrm>
                <a:off x="2946882" y="2453221"/>
                <a:ext cx="1192909" cy="33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Public administration; </a:t>
                </a:r>
              </a:p>
              <a:p>
                <a:pPr algn="r" eaLnBrk="1" hangingPunct="1"/>
                <a:r>
                  <a:rPr lang="en-GB" altLang="en-US" sz="800" dirty="0">
                    <a:latin typeface="Arial" charset="0"/>
                    <a:cs typeface="Arial" charset="0"/>
                  </a:rPr>
                  <a:t>education; health</a:t>
                </a:r>
              </a:p>
            </p:txBody>
          </p:sp>
          <p:sp>
            <p:nvSpPr>
              <p:cNvPr id="9285" name="TextBox 71"/>
              <p:cNvSpPr txBox="1">
                <a:spLocks noChangeArrowheads="1"/>
              </p:cNvSpPr>
              <p:nvPr/>
            </p:nvSpPr>
            <p:spPr bwMode="auto">
              <a:xfrm>
                <a:off x="4380247" y="2458326"/>
                <a:ext cx="1077497" cy="33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Agriculture, forestry</a:t>
                </a:r>
              </a:p>
              <a:p>
                <a:pPr algn="r" eaLnBrk="1" hangingPunct="1"/>
                <a:r>
                  <a:rPr lang="en-GB" altLang="en-US" sz="800" dirty="0">
                    <a:latin typeface="Arial" charset="0"/>
                    <a:cs typeface="Arial" charset="0"/>
                  </a:rPr>
                  <a:t> &amp; fishing</a:t>
                </a:r>
              </a:p>
            </p:txBody>
          </p:sp>
          <p:sp>
            <p:nvSpPr>
              <p:cNvPr id="9286" name="TextBox 72"/>
              <p:cNvSpPr txBox="1">
                <a:spLocks noChangeArrowheads="1"/>
              </p:cNvSpPr>
              <p:nvPr/>
            </p:nvSpPr>
            <p:spPr bwMode="auto">
              <a:xfrm>
                <a:off x="1748369" y="2993178"/>
                <a:ext cx="1281137" cy="5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Distribution, Transport, </a:t>
                </a:r>
              </a:p>
              <a:p>
                <a:pPr algn="r" eaLnBrk="1" hangingPunct="1"/>
                <a:r>
                  <a:rPr lang="en-GB" altLang="en-US" sz="800" dirty="0">
                    <a:latin typeface="Arial" charset="0"/>
                    <a:cs typeface="Arial" charset="0"/>
                  </a:rPr>
                  <a:t>Accommodation &amp; food/</a:t>
                </a:r>
              </a:p>
              <a:p>
                <a:pPr algn="r" eaLnBrk="1" hangingPunct="1"/>
                <a:r>
                  <a:rPr lang="en-GB" altLang="en-US" sz="800" dirty="0">
                    <a:latin typeface="Arial" charset="0"/>
                    <a:cs typeface="Arial" charset="0"/>
                  </a:rPr>
                  <a:t>Business services</a:t>
                </a:r>
              </a:p>
              <a:p>
                <a:pPr algn="r" eaLnBrk="1" hangingPunct="1"/>
                <a:endParaRPr lang="en-GB" altLang="en-US" sz="800" dirty="0">
                  <a:latin typeface="Arial" charset="0"/>
                  <a:cs typeface="Arial" charset="0"/>
                </a:endParaRPr>
              </a:p>
            </p:txBody>
          </p:sp>
        </p:grpSp>
        <p:cxnSp>
          <p:nvCxnSpPr>
            <p:cNvPr id="14" name="Straight Connector 13"/>
            <p:cNvCxnSpPr/>
            <p:nvPr/>
          </p:nvCxnSpPr>
          <p:spPr>
            <a:xfrm>
              <a:off x="452272" y="1883209"/>
              <a:ext cx="499249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2748" y="2480194"/>
              <a:ext cx="499408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42748" y="3086705"/>
              <a:ext cx="499408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42748" y="3717032"/>
              <a:ext cx="499408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0" name="Oval 79"/>
          <p:cNvSpPr>
            <a:spLocks noChangeAspect="1"/>
          </p:cNvSpPr>
          <p:nvPr/>
        </p:nvSpPr>
        <p:spPr bwMode="auto">
          <a:xfrm>
            <a:off x="2135188" y="1600196"/>
            <a:ext cx="179387" cy="179388"/>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nvGrpSpPr>
          <p:cNvPr id="9240" name="Group 84"/>
          <p:cNvGrpSpPr>
            <a:grpSpLocks/>
          </p:cNvGrpSpPr>
          <p:nvPr/>
        </p:nvGrpSpPr>
        <p:grpSpPr bwMode="auto">
          <a:xfrm>
            <a:off x="3430587" y="1606550"/>
            <a:ext cx="1460503" cy="1417638"/>
            <a:chOff x="2135339" y="1600268"/>
            <a:chExt cx="1452635" cy="1416870"/>
          </a:xfrm>
        </p:grpSpPr>
        <p:sp>
          <p:nvSpPr>
            <p:cNvPr id="86" name="Oval 85"/>
            <p:cNvSpPr>
              <a:spLocks noChangeAspect="1"/>
            </p:cNvSpPr>
            <p:nvPr/>
          </p:nvSpPr>
          <p:spPr>
            <a:xfrm>
              <a:off x="3407974" y="1600268"/>
              <a:ext cx="180000" cy="179291"/>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88" name="Oval 87"/>
            <p:cNvSpPr>
              <a:spLocks noChangeAspect="1"/>
            </p:cNvSpPr>
            <p:nvPr/>
          </p:nvSpPr>
          <p:spPr>
            <a:xfrm>
              <a:off x="2135339" y="2837847"/>
              <a:ext cx="180000" cy="179291"/>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9241" name="Group 89"/>
          <p:cNvGrpSpPr>
            <a:grpSpLocks/>
          </p:cNvGrpSpPr>
          <p:nvPr/>
        </p:nvGrpSpPr>
        <p:grpSpPr bwMode="auto">
          <a:xfrm>
            <a:off x="3413125" y="2844799"/>
            <a:ext cx="1477967" cy="811213"/>
            <a:chOff x="840443" y="2837847"/>
            <a:chExt cx="1474896" cy="810774"/>
          </a:xfrm>
        </p:grpSpPr>
        <p:sp>
          <p:nvSpPr>
            <p:cNvPr id="93" name="Oval 92"/>
            <p:cNvSpPr>
              <a:spLocks noChangeAspect="1"/>
            </p:cNvSpPr>
            <p:nvPr/>
          </p:nvSpPr>
          <p:spPr>
            <a:xfrm>
              <a:off x="2134740" y="2837847"/>
              <a:ext cx="180599" cy="179291"/>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94" name="Oval 93"/>
            <p:cNvSpPr>
              <a:spLocks noChangeAspect="1"/>
            </p:cNvSpPr>
            <p:nvPr/>
          </p:nvSpPr>
          <p:spPr>
            <a:xfrm>
              <a:off x="840443" y="3469330"/>
              <a:ext cx="180599" cy="179291"/>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84" name="TextBox 47"/>
          <p:cNvSpPr txBox="1">
            <a:spLocks noChangeArrowheads="1"/>
          </p:cNvSpPr>
          <p:nvPr/>
        </p:nvSpPr>
        <p:spPr bwMode="auto">
          <a:xfrm>
            <a:off x="6056313" y="749300"/>
            <a:ext cx="2954337"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Winchester had some 630 additional businesses in the broad business services sector in 2016 compared to 2010. This broad sector was the fastest growing sector in Winchester (5.2% p.a.) and this sector accounted for 53% of the overall growth in business stock since 2010.</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High value added professional, scientific and technical firms accounted for 420 of the growth in business services. This is one of the factors that helps explain the strong growth in the economy since 2010.</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Another strong performer was another highly productive sector – information and communication.</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This broad sector was one of the top three best performing sectors  in Winchester District and South Winchester (115 and 45 new businesses respectively since 2010).</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Business services was the fastest growing sector in Market Town &amp; Rural but this area saw strong growth in the broad public sector and the broad agriculture sector (45 new agricultural businesses in the sub-area).</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The number of public sector establishments increased by 60 or 3.5% on average p.a.. Much of this growth was driven by health (45 additional establishments).</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South Winchester saw strong growth in the broad distribution and business services sector (135 additional firms respectively). Retail was a strong performer with 115 additional firms. ICT was a strong performer.</a:t>
            </a:r>
          </a:p>
          <a:p>
            <a:pPr lvl="0">
              <a:buFont typeface="Arial" panose="020B0604020202020204" pitchFamily="34" charset="0"/>
              <a:buChar char="•"/>
            </a:pPr>
            <a:r>
              <a:rPr lang="en-GB" altLang="en-US" sz="1000" dirty="0">
                <a:latin typeface="Arial" panose="020B0604020202020204" pitchFamily="34" charset="0"/>
                <a:cs typeface="Arial" panose="020B0604020202020204" pitchFamily="34" charset="0"/>
              </a:rPr>
              <a:t>Winchester Town had 55 fewer public sector establishments,  South Winchester 10 fewer wholesale businesses while production, wholesale and motor trade weakened in Rural</a:t>
            </a:r>
          </a:p>
        </p:txBody>
      </p:sp>
      <p:pic>
        <p:nvPicPr>
          <p:cNvPr id="85" name="Picture 8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22" y="4337981"/>
            <a:ext cx="1472654" cy="209043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399" y="4359548"/>
            <a:ext cx="1505745" cy="209547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042" y="4305675"/>
            <a:ext cx="1493686" cy="2083163"/>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60"/>
          <p:cNvSpPr txBox="1">
            <a:spLocks noChangeArrowheads="1"/>
          </p:cNvSpPr>
          <p:nvPr/>
        </p:nvSpPr>
        <p:spPr bwMode="auto">
          <a:xfrm>
            <a:off x="1869414" y="1329590"/>
            <a:ext cx="1008647" cy="21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Business services</a:t>
            </a:r>
          </a:p>
        </p:txBody>
      </p:sp>
      <p:sp>
        <p:nvSpPr>
          <p:cNvPr id="100" name="TextBox 60"/>
          <p:cNvSpPr txBox="1">
            <a:spLocks noChangeArrowheads="1"/>
          </p:cNvSpPr>
          <p:nvPr/>
        </p:nvSpPr>
        <p:spPr bwMode="auto">
          <a:xfrm>
            <a:off x="1869414" y="1989260"/>
            <a:ext cx="1008647" cy="21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Business services</a:t>
            </a:r>
          </a:p>
        </p:txBody>
      </p:sp>
      <p:sp>
        <p:nvSpPr>
          <p:cNvPr id="101" name="TextBox 57"/>
          <p:cNvSpPr txBox="1">
            <a:spLocks noChangeArrowheads="1"/>
          </p:cNvSpPr>
          <p:nvPr/>
        </p:nvSpPr>
        <p:spPr bwMode="auto">
          <a:xfrm>
            <a:off x="3790458" y="1956987"/>
            <a:ext cx="349789" cy="21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ICT</a:t>
            </a:r>
          </a:p>
        </p:txBody>
      </p:sp>
      <p:sp>
        <p:nvSpPr>
          <p:cNvPr id="102" name="Oval 101"/>
          <p:cNvSpPr>
            <a:spLocks noChangeAspect="1"/>
          </p:cNvSpPr>
          <p:nvPr/>
        </p:nvSpPr>
        <p:spPr bwMode="auto">
          <a:xfrm>
            <a:off x="3413125" y="2186340"/>
            <a:ext cx="180975" cy="179388"/>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3" name="Oval 102"/>
          <p:cNvSpPr>
            <a:spLocks noChangeAspect="1"/>
          </p:cNvSpPr>
          <p:nvPr/>
        </p:nvSpPr>
        <p:spPr bwMode="auto">
          <a:xfrm>
            <a:off x="2135188" y="2204673"/>
            <a:ext cx="179387" cy="179388"/>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4" name="Oval 103"/>
          <p:cNvSpPr>
            <a:spLocks noChangeAspect="1"/>
          </p:cNvSpPr>
          <p:nvPr/>
        </p:nvSpPr>
        <p:spPr bwMode="auto">
          <a:xfrm>
            <a:off x="3414713" y="1600200"/>
            <a:ext cx="179387" cy="179388"/>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5" name="Oval 104"/>
          <p:cNvSpPr>
            <a:spLocks noChangeAspect="1"/>
          </p:cNvSpPr>
          <p:nvPr/>
        </p:nvSpPr>
        <p:spPr bwMode="auto">
          <a:xfrm>
            <a:off x="4725829" y="2231231"/>
            <a:ext cx="179387" cy="179388"/>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6" name="TextBox 60"/>
          <p:cNvSpPr txBox="1">
            <a:spLocks noChangeArrowheads="1"/>
          </p:cNvSpPr>
          <p:nvPr/>
        </p:nvSpPr>
        <p:spPr bwMode="auto">
          <a:xfrm>
            <a:off x="1793251" y="2562712"/>
            <a:ext cx="1008647" cy="21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Business services</a:t>
            </a:r>
          </a:p>
        </p:txBody>
      </p:sp>
      <p:sp>
        <p:nvSpPr>
          <p:cNvPr id="107" name="Oval 106"/>
          <p:cNvSpPr>
            <a:spLocks noChangeAspect="1"/>
          </p:cNvSpPr>
          <p:nvPr/>
        </p:nvSpPr>
        <p:spPr bwMode="auto">
          <a:xfrm>
            <a:off x="2135188" y="2818993"/>
            <a:ext cx="179387" cy="179388"/>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09" name="Oval 108"/>
          <p:cNvSpPr>
            <a:spLocks noChangeAspect="1"/>
          </p:cNvSpPr>
          <p:nvPr/>
        </p:nvSpPr>
        <p:spPr bwMode="auto">
          <a:xfrm>
            <a:off x="1872188" y="3471562"/>
            <a:ext cx="179387" cy="179388"/>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0" name="Oval 109"/>
          <p:cNvSpPr>
            <a:spLocks noChangeAspect="1"/>
          </p:cNvSpPr>
          <p:nvPr/>
        </p:nvSpPr>
        <p:spPr bwMode="auto">
          <a:xfrm>
            <a:off x="4725829" y="3480980"/>
            <a:ext cx="179387" cy="179388"/>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1" name="Oval 110"/>
          <p:cNvSpPr>
            <a:spLocks noChangeAspect="1"/>
          </p:cNvSpPr>
          <p:nvPr/>
        </p:nvSpPr>
        <p:spPr bwMode="auto">
          <a:xfrm>
            <a:off x="2118187" y="3469480"/>
            <a:ext cx="179387" cy="179388"/>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2" name="TextBox 67"/>
          <p:cNvSpPr txBox="1">
            <a:spLocks noChangeArrowheads="1"/>
          </p:cNvSpPr>
          <p:nvPr/>
        </p:nvSpPr>
        <p:spPr bwMode="auto">
          <a:xfrm>
            <a:off x="3404947" y="3112917"/>
            <a:ext cx="718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800" dirty="0">
                <a:latin typeface="Arial" charset="0"/>
                <a:cs typeface="Arial" charset="0"/>
              </a:rPr>
              <a:t>Real Estate</a:t>
            </a:r>
          </a:p>
          <a:p>
            <a:pPr algn="r" eaLnBrk="1" hangingPunct="1"/>
            <a:r>
              <a:rPr lang="en-GB" altLang="en-US" sz="800" dirty="0">
                <a:latin typeface="Arial" charset="0"/>
                <a:cs typeface="Arial" charset="0"/>
              </a:rPr>
              <a:t>Activities</a:t>
            </a:r>
          </a:p>
        </p:txBody>
      </p:sp>
      <p:sp>
        <p:nvSpPr>
          <p:cNvPr id="71" name="TextBox 70"/>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16</a:t>
            </a:r>
          </a:p>
        </p:txBody>
      </p:sp>
      <p:pic>
        <p:nvPicPr>
          <p:cNvPr id="72"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982" y="4337981"/>
            <a:ext cx="1490267" cy="209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036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3316" name="TextBox 7"/>
          <p:cNvSpPr txBox="1">
            <a:spLocks noChangeArrowheads="1"/>
          </p:cNvSpPr>
          <p:nvPr/>
        </p:nvSpPr>
        <p:spPr bwMode="auto">
          <a:xfrm>
            <a:off x="211138" y="147638"/>
            <a:ext cx="66607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high value added sectors by sub-area</a:t>
            </a:r>
          </a:p>
        </p:txBody>
      </p:sp>
      <p:pic>
        <p:nvPicPr>
          <p:cNvPr id="133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42185" y="737870"/>
            <a:ext cx="3014662" cy="6155531"/>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Enterprise M3 and Solent </a:t>
            </a:r>
            <a:r>
              <a:rPr lang="en-GB" sz="1000" dirty="0" smtClean="0">
                <a:latin typeface="Arial" panose="020B0604020202020204" pitchFamily="34" charset="0"/>
                <a:cs typeface="Arial" panose="020B0604020202020204" pitchFamily="34" charset="0"/>
              </a:rPr>
              <a:t>Local Enterprise Partnerships (LEPs) have a concentration of several high-value added sectors in their areas. These sectors are ‘based on a ‘narrower’  definition and not the broad official definition as used by ONS. The narrow sectoral definition is based on a set of Standard Industrial Classification (SIC) codes. In some instances the definition used in this paper is narrower than the LEP definition.</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 financial &amp; professional services sector (the high value added end of the broad business services and finance sectors) is the dominant high-value added sector in the Winchester economy. This sector accounts for about 17% of all high value added businesses in Winchester district (1,420 businesses). Winchester compares favourably with both the Hampshire average and the UK average.</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One in five of all high-value added businesses in Winchester Town are found in this service sector but Market Towns &amp; Rural also has a high proportion of firms in this sector (18%). South Winchester has a lower proportion of firms but a higher proportion of SMEs.</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ICT &amp; Digital Media sector accounts for one in 10 high-value added businesses in both Winchester Town and Market Towns &amp; Rural.</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Tourism and Visitor Economy is of strategic importance to the economy of Winchester Town and it is more important to Market Towns &amp; Rural than South Winchester.</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Aerospace &amp; defence accounts for a relatively few number of firms (30) but they tend to be larger firms. This sector is of importance to South Hampshire and Market Towns &amp; Rural (10 businesses respectively).</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GB" sz="400" dirty="0">
              <a:latin typeface="Arial" panose="020B0604020202020204" pitchFamily="34" charset="0"/>
              <a:cs typeface="Arial" panose="020B0604020202020204" pitchFamily="34" charset="0"/>
            </a:endParaRPr>
          </a:p>
        </p:txBody>
      </p:sp>
      <p:sp>
        <p:nvSpPr>
          <p:cNvPr id="13320" name="TextBox 99"/>
          <p:cNvSpPr txBox="1">
            <a:spLocks noChangeArrowheads="1"/>
          </p:cNvSpPr>
          <p:nvPr/>
        </p:nvSpPr>
        <p:spPr bwMode="auto">
          <a:xfrm>
            <a:off x="122238" y="6478588"/>
            <a:ext cx="78343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000" dirty="0">
                <a:latin typeface="Arial" charset="0"/>
                <a:cs typeface="Arial" charset="0"/>
              </a:rPr>
              <a:t>Source: ONS 2016</a:t>
            </a:r>
            <a:r>
              <a:rPr lang="en-GB" altLang="en-US" sz="800" dirty="0">
                <a:latin typeface="Arial" charset="0"/>
                <a:cs typeface="Arial" charset="0"/>
              </a:rPr>
              <a:t>. Note: </a:t>
            </a:r>
            <a:r>
              <a:rPr lang="en-GB" sz="800" dirty="0" smtClean="0">
                <a:latin typeface="Arial" panose="020B0604020202020204" pitchFamily="34" charset="0"/>
                <a:cs typeface="Arial" panose="020B0604020202020204" pitchFamily="34" charset="0"/>
              </a:rPr>
              <a:t>sector definition is based on firms involved in higher-value added activities. The percentages need to be treated with a degree of caution as there is a small degree of double counting i.e. marine sector.</a:t>
            </a:r>
            <a:endParaRPr lang="en-GB" altLang="en-US" sz="1000" dirty="0">
              <a:latin typeface="Arial" charset="0"/>
              <a:cs typeface="Arial" charset="0"/>
            </a:endParaRPr>
          </a:p>
          <a:p>
            <a:pPr eaLnBrk="1" hangingPunct="1"/>
            <a:endParaRPr lang="en-GB" altLang="en-US" sz="800" dirty="0">
              <a:latin typeface="Arial" charset="0"/>
              <a:cs typeface="Arial" charset="0"/>
            </a:endParaRPr>
          </a:p>
        </p:txBody>
      </p:sp>
      <p:sp>
        <p:nvSpPr>
          <p:cNvPr id="13321" name="TextBox 1"/>
          <p:cNvSpPr txBox="1">
            <a:spLocks noChangeArrowheads="1"/>
          </p:cNvSpPr>
          <p:nvPr/>
        </p:nvSpPr>
        <p:spPr bwMode="auto">
          <a:xfrm>
            <a:off x="1871663" y="723900"/>
            <a:ext cx="1805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2016 Sector Share (%)*</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13" y="1196752"/>
            <a:ext cx="5446800" cy="49349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17</a:t>
            </a:r>
          </a:p>
        </p:txBody>
      </p:sp>
    </p:spTree>
    <p:extLst>
      <p:ext uri="{BB962C8B-B14F-4D97-AF65-F5344CB8AC3E}">
        <p14:creationId xmlns:p14="http://schemas.microsoft.com/office/powerpoint/2010/main" val="422846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7412" name="TextBox 7"/>
          <p:cNvSpPr txBox="1">
            <a:spLocks noChangeArrowheads="1"/>
          </p:cNvSpPr>
          <p:nvPr/>
        </p:nvSpPr>
        <p:spPr bwMode="auto">
          <a:xfrm>
            <a:off x="211138" y="147638"/>
            <a:ext cx="5968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high value added sector growth</a:t>
            </a:r>
          </a:p>
        </p:txBody>
      </p:sp>
      <p:pic>
        <p:nvPicPr>
          <p:cNvPr id="174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11764" y="714669"/>
            <a:ext cx="3014662" cy="6093976"/>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 Financial &amp; professional services sector has added the most businesses to the economy of Winchester since 2010 (365 businesses). Business growth in this high value added sector was 5.1% p.a.</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Winchester Town and Market Town &amp; Rural had 130 and 165 additional businesses in this sector in 2016 compared to 2010. </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 broad ICT &amp; Digital Media sector added 105 additional businesses to the Winchester economy since 2010 with 40 additional businesses in both Winchester Town and Market Towns &amp; Rural and 25 additional ICT businesses in South Winchester.</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These are relatively large sectors and it is not surprising that they have seen the largest increase in the absolute number of business.</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 fastest relative increase in the number of businesses was in a number of smaller sectors.</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Average annual growth in the marine sector was about 12% (10 new businesses since 2010). Business growth was registered in Winchester Town and market Towns &amp; Rural. </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Business growth in the aerospace &amp; defence sector was robust, about 7% p.a. This sector had 10 additional businesses in 2016 compared to 2010. Business growth was mostly found in the South Winchester sub-area.</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 broad engineering and marine sector had 75 additional businesses in 2016 compared to 2010. Business growth in this sector was also robust (about 4% on average p.a.).</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Two thirds of business growth in tourism &amp; visitor economy was in Winchester Town.</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Logistics was the only sector that shrunk on 2010. Market Towns &amp; Rural had 25 fewer businesses in 2016 compared to 2010.</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p:txBody>
      </p:sp>
      <p:sp>
        <p:nvSpPr>
          <p:cNvPr id="17416"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7418" name="TextBox 21"/>
          <p:cNvSpPr txBox="1">
            <a:spLocks noChangeArrowheads="1"/>
          </p:cNvSpPr>
          <p:nvPr/>
        </p:nvSpPr>
        <p:spPr bwMode="auto">
          <a:xfrm>
            <a:off x="1517650" y="848519"/>
            <a:ext cx="38230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Number and Average Annual (%) Growth 2010 - 2016</a:t>
            </a:r>
          </a:p>
        </p:txBody>
      </p:sp>
      <p:grpSp>
        <p:nvGrpSpPr>
          <p:cNvPr id="17419" name="Group 38"/>
          <p:cNvGrpSpPr>
            <a:grpSpLocks/>
          </p:cNvGrpSpPr>
          <p:nvPr/>
        </p:nvGrpSpPr>
        <p:grpSpPr bwMode="auto">
          <a:xfrm>
            <a:off x="250825" y="1474159"/>
            <a:ext cx="1944688" cy="4547129"/>
            <a:chOff x="179380" y="1221477"/>
            <a:chExt cx="1944348" cy="4547973"/>
          </a:xfrm>
        </p:grpSpPr>
        <p:sp>
          <p:nvSpPr>
            <p:cNvPr id="17463" name="TextBox 39"/>
            <p:cNvSpPr txBox="1">
              <a:spLocks noChangeArrowheads="1"/>
            </p:cNvSpPr>
            <p:nvPr/>
          </p:nvSpPr>
          <p:spPr bwMode="auto">
            <a:xfrm>
              <a:off x="211348" y="1221477"/>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EM3 Sectors</a:t>
              </a:r>
            </a:p>
          </p:txBody>
        </p:sp>
        <p:pic>
          <p:nvPicPr>
            <p:cNvPr id="174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45" y="1556792"/>
              <a:ext cx="740100"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945" y="2829156"/>
              <a:ext cx="756000" cy="33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2195375"/>
              <a:ext cx="740178" cy="37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4022224"/>
              <a:ext cx="691249" cy="37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68" name="TextBox 49"/>
            <p:cNvSpPr txBox="1">
              <a:spLocks noChangeArrowheads="1"/>
            </p:cNvSpPr>
            <p:nvPr/>
          </p:nvSpPr>
          <p:spPr bwMode="auto">
            <a:xfrm>
              <a:off x="1220145" y="1647944"/>
              <a:ext cx="903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dirty="0">
                  <a:latin typeface="Arial" charset="0"/>
                  <a:cs typeface="Arial" charset="0"/>
                </a:rPr>
                <a:t>Financial &amp; </a:t>
              </a:r>
              <a:r>
                <a:rPr lang="en-GB" altLang="en-US" sz="1000" dirty="0" smtClean="0">
                  <a:latin typeface="Arial" charset="0"/>
                  <a:cs typeface="Arial" charset="0"/>
                </a:rPr>
                <a:t>Professional</a:t>
              </a:r>
              <a:endParaRPr lang="en-GB" altLang="en-US" sz="1000" dirty="0">
                <a:latin typeface="Arial" charset="0"/>
                <a:cs typeface="Arial" charset="0"/>
              </a:endParaRPr>
            </a:p>
          </p:txBody>
        </p:sp>
        <p:sp>
          <p:nvSpPr>
            <p:cNvPr id="17469" name="TextBox 51"/>
            <p:cNvSpPr txBox="1">
              <a:spLocks noChangeArrowheads="1"/>
            </p:cNvSpPr>
            <p:nvPr/>
          </p:nvSpPr>
          <p:spPr bwMode="auto">
            <a:xfrm>
              <a:off x="1310138" y="2872607"/>
              <a:ext cx="8105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dirty="0">
                  <a:latin typeface="Arial" charset="0"/>
                  <a:cs typeface="Arial" charset="0"/>
                </a:rPr>
                <a:t>Logistics*</a:t>
              </a:r>
            </a:p>
          </p:txBody>
        </p:sp>
        <p:sp>
          <p:nvSpPr>
            <p:cNvPr id="17470" name="TextBox 52"/>
            <p:cNvSpPr txBox="1">
              <a:spLocks noChangeArrowheads="1"/>
            </p:cNvSpPr>
            <p:nvPr/>
          </p:nvSpPr>
          <p:spPr bwMode="auto">
            <a:xfrm>
              <a:off x="1031978" y="2191954"/>
              <a:ext cx="1091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ICT &amp; Digital Media</a:t>
              </a:r>
            </a:p>
          </p:txBody>
        </p:sp>
        <p:sp>
          <p:nvSpPr>
            <p:cNvPr id="17471" name="TextBox 53"/>
            <p:cNvSpPr txBox="1">
              <a:spLocks noChangeArrowheads="1"/>
            </p:cNvSpPr>
            <p:nvPr/>
          </p:nvSpPr>
          <p:spPr bwMode="auto">
            <a:xfrm>
              <a:off x="1438619" y="4092036"/>
              <a:ext cx="684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Marine</a:t>
              </a:r>
            </a:p>
          </p:txBody>
        </p:sp>
        <p:sp>
          <p:nvSpPr>
            <p:cNvPr id="17472" name="TextBox 54"/>
            <p:cNvSpPr txBox="1">
              <a:spLocks noChangeArrowheads="1"/>
            </p:cNvSpPr>
            <p:nvPr/>
          </p:nvSpPr>
          <p:spPr bwMode="auto">
            <a:xfrm>
              <a:off x="1133176" y="3354932"/>
              <a:ext cx="9239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Aerospace &amp; Defence</a:t>
              </a:r>
            </a:p>
          </p:txBody>
        </p:sp>
        <p:sp>
          <p:nvSpPr>
            <p:cNvPr id="17473" name="TextBox 55"/>
            <p:cNvSpPr txBox="1">
              <a:spLocks noChangeArrowheads="1"/>
            </p:cNvSpPr>
            <p:nvPr/>
          </p:nvSpPr>
          <p:spPr bwMode="auto">
            <a:xfrm>
              <a:off x="190853" y="4520714"/>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Solent Sectors</a:t>
              </a:r>
            </a:p>
          </p:txBody>
        </p:sp>
        <p:sp>
          <p:nvSpPr>
            <p:cNvPr id="17474" name="TextBox 56"/>
            <p:cNvSpPr txBox="1">
              <a:spLocks noChangeArrowheads="1"/>
            </p:cNvSpPr>
            <p:nvPr/>
          </p:nvSpPr>
          <p:spPr bwMode="auto">
            <a:xfrm>
              <a:off x="1220145" y="4755906"/>
              <a:ext cx="903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 Engineering &amp; Marine</a:t>
              </a:r>
            </a:p>
          </p:txBody>
        </p:sp>
        <p:sp>
          <p:nvSpPr>
            <p:cNvPr id="17475" name="TextBox 57"/>
            <p:cNvSpPr txBox="1">
              <a:spLocks noChangeArrowheads="1"/>
            </p:cNvSpPr>
            <p:nvPr/>
          </p:nvSpPr>
          <p:spPr bwMode="auto">
            <a:xfrm>
              <a:off x="1167499" y="5369340"/>
              <a:ext cx="9562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 Tourism &amp; Visitors</a:t>
              </a:r>
            </a:p>
          </p:txBody>
        </p:sp>
        <p:sp>
          <p:nvSpPr>
            <p:cNvPr id="60" name="Oval 59"/>
            <p:cNvSpPr>
              <a:spLocks noChangeAspect="1"/>
            </p:cNvSpPr>
            <p:nvPr/>
          </p:nvSpPr>
          <p:spPr>
            <a:xfrm>
              <a:off x="179380" y="1680349"/>
              <a:ext cx="215862" cy="215940"/>
            </a:xfrm>
            <a:prstGeom prst="ellipse">
              <a:avLst/>
            </a:prstGeom>
            <a:solidFill>
              <a:schemeClr val="bg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1" name="Oval 60"/>
            <p:cNvSpPr>
              <a:spLocks noChangeAspect="1"/>
            </p:cNvSpPr>
            <p:nvPr/>
          </p:nvSpPr>
          <p:spPr>
            <a:xfrm>
              <a:off x="179380" y="2244017"/>
              <a:ext cx="215862" cy="215940"/>
            </a:xfrm>
            <a:prstGeom prst="ellipse">
              <a:avLst/>
            </a:prstGeom>
            <a:solidFill>
              <a:schemeClr val="accent4">
                <a:lumMod val="40000"/>
                <a:lumOff val="6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2" name="Oval 61"/>
            <p:cNvSpPr>
              <a:spLocks noChangeAspect="1"/>
            </p:cNvSpPr>
            <p:nvPr/>
          </p:nvSpPr>
          <p:spPr>
            <a:xfrm>
              <a:off x="179380" y="2868020"/>
              <a:ext cx="215862" cy="215940"/>
            </a:xfrm>
            <a:prstGeom prst="ellipse">
              <a:avLst/>
            </a:prstGeom>
            <a:solidFill>
              <a:schemeClr val="accent6">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3" name="Oval 62"/>
            <p:cNvSpPr>
              <a:spLocks noChangeAspect="1"/>
            </p:cNvSpPr>
            <p:nvPr/>
          </p:nvSpPr>
          <p:spPr>
            <a:xfrm>
              <a:off x="190491" y="3476145"/>
              <a:ext cx="215862" cy="215940"/>
            </a:xfrm>
            <a:prstGeom prst="ellipse">
              <a:avLst/>
            </a:prstGeom>
            <a:solidFill>
              <a:schemeClr val="accent2">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4" name="Oval 63"/>
            <p:cNvSpPr>
              <a:spLocks noChangeAspect="1"/>
            </p:cNvSpPr>
            <p:nvPr/>
          </p:nvSpPr>
          <p:spPr>
            <a:xfrm>
              <a:off x="192078" y="4042988"/>
              <a:ext cx="215862" cy="215940"/>
            </a:xfrm>
            <a:prstGeom prst="ellipse">
              <a:avLst/>
            </a:prstGeom>
            <a:solidFill>
              <a:schemeClr val="accent5">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5" name="Oval 64"/>
            <p:cNvSpPr>
              <a:spLocks noChangeAspect="1"/>
            </p:cNvSpPr>
            <p:nvPr/>
          </p:nvSpPr>
          <p:spPr>
            <a:xfrm>
              <a:off x="179380" y="4848000"/>
              <a:ext cx="215862" cy="215940"/>
            </a:xfrm>
            <a:prstGeom prst="ellipse">
              <a:avLst/>
            </a:prstGeom>
            <a:solidFill>
              <a:schemeClr val="accent1">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6" name="Oval 65"/>
            <p:cNvSpPr>
              <a:spLocks noChangeAspect="1"/>
            </p:cNvSpPr>
            <p:nvPr/>
          </p:nvSpPr>
          <p:spPr>
            <a:xfrm>
              <a:off x="190491" y="5467240"/>
              <a:ext cx="215862" cy="215940"/>
            </a:xfrm>
            <a:prstGeom prst="ellipse">
              <a:avLst/>
            </a:prstGeom>
            <a:solidFill>
              <a:srgbClr val="438187"/>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68" name="Picture 2"/>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3302987"/>
              <a:ext cx="706924"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496" y="5407395"/>
              <a:ext cx="671657"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4771744"/>
              <a:ext cx="75545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2" name="Straight Connector 71"/>
          <p:cNvCxnSpPr/>
          <p:nvPr/>
        </p:nvCxnSpPr>
        <p:spPr>
          <a:xfrm>
            <a:off x="2401888" y="1817853"/>
            <a:ext cx="3492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149600" y="1268760"/>
            <a:ext cx="944563" cy="400050"/>
          </a:xfrm>
          <a:prstGeom prst="rect">
            <a:avLst/>
          </a:prstGeom>
          <a:noFill/>
        </p:spPr>
        <p:txBody>
          <a:bodyPr>
            <a:spAutoFit/>
          </a:bodyPr>
          <a:lstStyle/>
          <a:p>
            <a:pPr algn="r" eaLnBrk="1" fontAlgn="auto" hangingPunct="1">
              <a:spcBef>
                <a:spcPts val="0"/>
              </a:spcBef>
              <a:spcAft>
                <a:spcPts val="0"/>
              </a:spcAft>
              <a:defRPr/>
            </a:pPr>
            <a:r>
              <a:rPr lang="en-GB" sz="1000" i="1" dirty="0">
                <a:solidFill>
                  <a:schemeClr val="tx1">
                    <a:lumMod val="50000"/>
                    <a:lumOff val="50000"/>
                  </a:schemeClr>
                </a:solidFill>
                <a:latin typeface="Arial" panose="020B0604020202020204" pitchFamily="34" charset="0"/>
                <a:cs typeface="Arial" panose="020B0604020202020204" pitchFamily="34" charset="0"/>
              </a:rPr>
              <a:t>Winchester</a:t>
            </a:r>
            <a:r>
              <a:rPr lang="en-GB" sz="800" i="1" dirty="0">
                <a:solidFill>
                  <a:schemeClr val="tx1">
                    <a:lumMod val="50000"/>
                    <a:lumOff val="50000"/>
                  </a:schemeClr>
                </a:solidFill>
                <a:latin typeface="Arial" panose="020B0604020202020204" pitchFamily="34" charset="0"/>
                <a:cs typeface="Arial" panose="020B0604020202020204" pitchFamily="34" charset="0"/>
              </a:rPr>
              <a:t> </a:t>
            </a:r>
            <a:r>
              <a:rPr lang="en-GB" sz="1000" i="1" dirty="0">
                <a:solidFill>
                  <a:schemeClr val="tx1">
                    <a:lumMod val="50000"/>
                    <a:lumOff val="50000"/>
                  </a:schemeClr>
                </a:solidFill>
                <a:latin typeface="Arial" panose="020B0604020202020204" pitchFamily="34" charset="0"/>
                <a:cs typeface="Arial" panose="020B0604020202020204" pitchFamily="34" charset="0"/>
              </a:rPr>
              <a:t>Town</a:t>
            </a:r>
          </a:p>
        </p:txBody>
      </p:sp>
      <p:sp>
        <p:nvSpPr>
          <p:cNvPr id="74" name="TextBox 73"/>
          <p:cNvSpPr txBox="1"/>
          <p:nvPr/>
        </p:nvSpPr>
        <p:spPr>
          <a:xfrm>
            <a:off x="4000500" y="1281460"/>
            <a:ext cx="993775" cy="400050"/>
          </a:xfrm>
          <a:prstGeom prst="rect">
            <a:avLst/>
          </a:prstGeom>
          <a:noFill/>
        </p:spPr>
        <p:txBody>
          <a:bodyPr>
            <a:spAutoFit/>
          </a:bodyPr>
          <a:lstStyle/>
          <a:p>
            <a:pPr algn="r" eaLnBrk="1" fontAlgn="auto" hangingPunct="1">
              <a:spcBef>
                <a:spcPts val="0"/>
              </a:spcBef>
              <a:spcAft>
                <a:spcPts val="0"/>
              </a:spcAft>
              <a:defRPr/>
            </a:pPr>
            <a:r>
              <a:rPr lang="en-GB" sz="1000" i="1" dirty="0">
                <a:solidFill>
                  <a:schemeClr val="tx1">
                    <a:lumMod val="50000"/>
                    <a:lumOff val="50000"/>
                  </a:schemeClr>
                </a:solidFill>
                <a:latin typeface="Arial" panose="020B0604020202020204" pitchFamily="34" charset="0"/>
                <a:cs typeface="Arial" panose="020B0604020202020204" pitchFamily="34" charset="0"/>
              </a:rPr>
              <a:t>Market Towns &amp; Rural</a:t>
            </a:r>
          </a:p>
        </p:txBody>
      </p:sp>
      <p:sp>
        <p:nvSpPr>
          <p:cNvPr id="75" name="TextBox 74"/>
          <p:cNvSpPr txBox="1"/>
          <p:nvPr/>
        </p:nvSpPr>
        <p:spPr>
          <a:xfrm>
            <a:off x="4994275" y="1268760"/>
            <a:ext cx="889000" cy="400050"/>
          </a:xfrm>
          <a:prstGeom prst="rect">
            <a:avLst/>
          </a:prstGeom>
          <a:noFill/>
        </p:spPr>
        <p:txBody>
          <a:bodyPr>
            <a:spAutoFit/>
          </a:bodyPr>
          <a:lstStyle/>
          <a:p>
            <a:pPr algn="r" eaLnBrk="1" fontAlgn="auto" hangingPunct="1">
              <a:spcBef>
                <a:spcPts val="0"/>
              </a:spcBef>
              <a:spcAft>
                <a:spcPts val="0"/>
              </a:spcAft>
              <a:defRPr/>
            </a:pPr>
            <a:r>
              <a:rPr lang="en-GB" sz="1000" i="1" dirty="0">
                <a:solidFill>
                  <a:schemeClr val="tx1">
                    <a:lumMod val="50000"/>
                    <a:lumOff val="50000"/>
                  </a:schemeClr>
                </a:solidFill>
                <a:latin typeface="Arial" panose="020B0604020202020204" pitchFamily="34" charset="0"/>
                <a:cs typeface="Arial" panose="020B0604020202020204" pitchFamily="34" charset="0"/>
              </a:rPr>
              <a:t>South Winchester</a:t>
            </a:r>
          </a:p>
        </p:txBody>
      </p:sp>
      <p:sp>
        <p:nvSpPr>
          <p:cNvPr id="17424" name="TextBox 75"/>
          <p:cNvSpPr txBox="1">
            <a:spLocks noChangeArrowheads="1"/>
          </p:cNvSpPr>
          <p:nvPr/>
        </p:nvSpPr>
        <p:spPr bwMode="auto">
          <a:xfrm>
            <a:off x="2287588" y="1281460"/>
            <a:ext cx="91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dirty="0">
                <a:latin typeface="Arial" charset="0"/>
                <a:cs typeface="Arial" charset="0"/>
              </a:rPr>
              <a:t>Winchester District</a:t>
            </a:r>
          </a:p>
        </p:txBody>
      </p:sp>
      <p:grpSp>
        <p:nvGrpSpPr>
          <p:cNvPr id="17425" name="Group 76"/>
          <p:cNvGrpSpPr>
            <a:grpSpLocks/>
          </p:cNvGrpSpPr>
          <p:nvPr/>
        </p:nvGrpSpPr>
        <p:grpSpPr bwMode="auto">
          <a:xfrm>
            <a:off x="2283118" y="1931359"/>
            <a:ext cx="980781" cy="4003578"/>
            <a:chOff x="1926011" y="1647944"/>
            <a:chExt cx="980586" cy="4004529"/>
          </a:xfrm>
        </p:grpSpPr>
        <p:sp>
          <p:nvSpPr>
            <p:cNvPr id="17455" name="TextBox 77"/>
            <p:cNvSpPr txBox="1">
              <a:spLocks noChangeArrowheads="1"/>
            </p:cNvSpPr>
            <p:nvPr/>
          </p:nvSpPr>
          <p:spPr bwMode="auto">
            <a:xfrm>
              <a:off x="1941265" y="1647944"/>
              <a:ext cx="965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365, +5.1%</a:t>
              </a:r>
            </a:p>
          </p:txBody>
        </p:sp>
        <p:sp>
          <p:nvSpPr>
            <p:cNvPr id="17456" name="TextBox 78"/>
            <p:cNvSpPr txBox="1">
              <a:spLocks noChangeArrowheads="1"/>
            </p:cNvSpPr>
            <p:nvPr/>
          </p:nvSpPr>
          <p:spPr bwMode="auto">
            <a:xfrm>
              <a:off x="1926011" y="2238121"/>
              <a:ext cx="965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105, +2.6%</a:t>
              </a:r>
            </a:p>
          </p:txBody>
        </p:sp>
        <p:sp>
          <p:nvSpPr>
            <p:cNvPr id="17457" name="TextBox 79"/>
            <p:cNvSpPr txBox="1">
              <a:spLocks noChangeArrowheads="1"/>
            </p:cNvSpPr>
            <p:nvPr/>
          </p:nvSpPr>
          <p:spPr bwMode="auto">
            <a:xfrm>
              <a:off x="2009484" y="2837881"/>
              <a:ext cx="8931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 -0.4%</a:t>
              </a:r>
            </a:p>
          </p:txBody>
        </p:sp>
        <p:sp>
          <p:nvSpPr>
            <p:cNvPr id="17458" name="TextBox 80"/>
            <p:cNvSpPr txBox="1">
              <a:spLocks noChangeArrowheads="1"/>
            </p:cNvSpPr>
            <p:nvPr/>
          </p:nvSpPr>
          <p:spPr bwMode="auto">
            <a:xfrm>
              <a:off x="2044757" y="3419143"/>
              <a:ext cx="8461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10</a:t>
              </a:r>
              <a:r>
                <a:rPr lang="en-GB" altLang="en-US" sz="1200" dirty="0" smtClean="0">
                  <a:latin typeface="Arial" charset="0"/>
                  <a:cs typeface="Arial" charset="0"/>
                </a:rPr>
                <a:t>,   </a:t>
              </a:r>
              <a:r>
                <a:rPr lang="en-GB" altLang="en-US" sz="1200" dirty="0">
                  <a:latin typeface="Arial" charset="0"/>
                  <a:cs typeface="Arial" charset="0"/>
                </a:rPr>
                <a:t>+7%</a:t>
              </a:r>
            </a:p>
          </p:txBody>
        </p:sp>
        <p:sp>
          <p:nvSpPr>
            <p:cNvPr id="17459" name="TextBox 81"/>
            <p:cNvSpPr txBox="1">
              <a:spLocks noChangeArrowheads="1"/>
            </p:cNvSpPr>
            <p:nvPr/>
          </p:nvSpPr>
          <p:spPr bwMode="auto">
            <a:xfrm>
              <a:off x="2138946" y="4774183"/>
              <a:ext cx="751979" cy="2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75, +4%</a:t>
              </a:r>
            </a:p>
          </p:txBody>
        </p:sp>
        <p:sp>
          <p:nvSpPr>
            <p:cNvPr id="17460" name="TextBox 82"/>
            <p:cNvSpPr txBox="1">
              <a:spLocks noChangeArrowheads="1"/>
            </p:cNvSpPr>
            <p:nvPr/>
          </p:nvSpPr>
          <p:spPr bwMode="auto">
            <a:xfrm>
              <a:off x="1927969" y="4041306"/>
              <a:ext cx="965137" cy="2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10, +12.2%</a:t>
              </a:r>
            </a:p>
          </p:txBody>
        </p:sp>
        <p:sp>
          <p:nvSpPr>
            <p:cNvPr id="17461" name="TextBox 83"/>
            <p:cNvSpPr txBox="1">
              <a:spLocks noChangeArrowheads="1"/>
            </p:cNvSpPr>
            <p:nvPr/>
          </p:nvSpPr>
          <p:spPr bwMode="auto">
            <a:xfrm>
              <a:off x="2026403" y="5375408"/>
              <a:ext cx="880194" cy="2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65, +2.3%</a:t>
              </a:r>
            </a:p>
          </p:txBody>
        </p:sp>
      </p:grpSp>
      <p:grpSp>
        <p:nvGrpSpPr>
          <p:cNvPr id="17426" name="Group 85"/>
          <p:cNvGrpSpPr>
            <a:grpSpLocks/>
          </p:cNvGrpSpPr>
          <p:nvPr/>
        </p:nvGrpSpPr>
        <p:grpSpPr bwMode="auto">
          <a:xfrm>
            <a:off x="4416425" y="1936121"/>
            <a:ext cx="439738" cy="4004449"/>
            <a:chOff x="2466856" y="1647944"/>
            <a:chExt cx="439741" cy="4004002"/>
          </a:xfrm>
        </p:grpSpPr>
        <p:sp>
          <p:nvSpPr>
            <p:cNvPr id="87" name="TextBox 86"/>
            <p:cNvSpPr txBox="1"/>
            <p:nvPr/>
          </p:nvSpPr>
          <p:spPr>
            <a:xfrm>
              <a:off x="2466856" y="1647944"/>
              <a:ext cx="439741" cy="277782"/>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165</a:t>
              </a:r>
            </a:p>
          </p:txBody>
        </p:sp>
        <p:sp>
          <p:nvSpPr>
            <p:cNvPr id="88" name="TextBox 87"/>
            <p:cNvSpPr txBox="1"/>
            <p:nvPr/>
          </p:nvSpPr>
          <p:spPr>
            <a:xfrm>
              <a:off x="2536706" y="2238428"/>
              <a:ext cx="354015"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40</a:t>
              </a:r>
            </a:p>
          </p:txBody>
        </p:sp>
        <p:sp>
          <p:nvSpPr>
            <p:cNvPr id="89" name="TextBox 88"/>
            <p:cNvSpPr txBox="1"/>
            <p:nvPr/>
          </p:nvSpPr>
          <p:spPr>
            <a:xfrm>
              <a:off x="2495431" y="2838436"/>
              <a:ext cx="406403"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-25</a:t>
              </a:r>
            </a:p>
          </p:txBody>
        </p:sp>
        <p:sp>
          <p:nvSpPr>
            <p:cNvPr id="90" name="TextBox 89"/>
            <p:cNvSpPr txBox="1"/>
            <p:nvPr/>
          </p:nvSpPr>
          <p:spPr>
            <a:xfrm>
              <a:off x="2620845" y="3419396"/>
              <a:ext cx="269877"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0</a:t>
              </a:r>
            </a:p>
          </p:txBody>
        </p:sp>
        <p:sp>
          <p:nvSpPr>
            <p:cNvPr id="91" name="TextBox 90"/>
            <p:cNvSpPr txBox="1"/>
            <p:nvPr/>
          </p:nvSpPr>
          <p:spPr>
            <a:xfrm>
              <a:off x="2536135" y="4774970"/>
              <a:ext cx="354586" cy="276968"/>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30</a:t>
              </a:r>
            </a:p>
          </p:txBody>
        </p:sp>
        <p:sp>
          <p:nvSpPr>
            <p:cNvPr id="92" name="TextBox 91"/>
            <p:cNvSpPr txBox="1"/>
            <p:nvPr/>
          </p:nvSpPr>
          <p:spPr>
            <a:xfrm>
              <a:off x="2624020" y="4041627"/>
              <a:ext cx="269877"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5</a:t>
              </a:r>
            </a:p>
          </p:txBody>
        </p:sp>
        <p:sp>
          <p:nvSpPr>
            <p:cNvPr id="93" name="TextBox 92"/>
            <p:cNvSpPr txBox="1"/>
            <p:nvPr/>
          </p:nvSpPr>
          <p:spPr>
            <a:xfrm>
              <a:off x="2636970" y="5374978"/>
              <a:ext cx="269627" cy="276968"/>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0</a:t>
              </a:r>
            </a:p>
          </p:txBody>
        </p:sp>
      </p:grpSp>
      <p:grpSp>
        <p:nvGrpSpPr>
          <p:cNvPr id="17427" name="Group 94"/>
          <p:cNvGrpSpPr>
            <a:grpSpLocks/>
          </p:cNvGrpSpPr>
          <p:nvPr/>
        </p:nvGrpSpPr>
        <p:grpSpPr bwMode="auto">
          <a:xfrm>
            <a:off x="5435025" y="1936121"/>
            <a:ext cx="370459" cy="4004449"/>
            <a:chOff x="2536135" y="1647944"/>
            <a:chExt cx="370462" cy="4004002"/>
          </a:xfrm>
        </p:grpSpPr>
        <p:sp>
          <p:nvSpPr>
            <p:cNvPr id="96" name="TextBox 95"/>
            <p:cNvSpPr txBox="1"/>
            <p:nvPr/>
          </p:nvSpPr>
          <p:spPr>
            <a:xfrm>
              <a:off x="2552582" y="1647944"/>
              <a:ext cx="354015" cy="277782"/>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70</a:t>
              </a:r>
            </a:p>
          </p:txBody>
        </p:sp>
        <p:sp>
          <p:nvSpPr>
            <p:cNvPr id="97" name="TextBox 96"/>
            <p:cNvSpPr txBox="1"/>
            <p:nvPr/>
          </p:nvSpPr>
          <p:spPr>
            <a:xfrm>
              <a:off x="2536706" y="2238428"/>
              <a:ext cx="354015"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25</a:t>
              </a:r>
            </a:p>
          </p:txBody>
        </p:sp>
        <p:sp>
          <p:nvSpPr>
            <p:cNvPr id="98" name="TextBox 97"/>
            <p:cNvSpPr txBox="1"/>
            <p:nvPr/>
          </p:nvSpPr>
          <p:spPr>
            <a:xfrm>
              <a:off x="2631957" y="2838436"/>
              <a:ext cx="269877"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0</a:t>
              </a:r>
            </a:p>
          </p:txBody>
        </p:sp>
        <p:sp>
          <p:nvSpPr>
            <p:cNvPr id="101" name="TextBox 100"/>
            <p:cNvSpPr txBox="1"/>
            <p:nvPr/>
          </p:nvSpPr>
          <p:spPr>
            <a:xfrm>
              <a:off x="2620845" y="3419396"/>
              <a:ext cx="269877"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5</a:t>
              </a:r>
            </a:p>
          </p:txBody>
        </p:sp>
        <p:sp>
          <p:nvSpPr>
            <p:cNvPr id="102" name="TextBox 101"/>
            <p:cNvSpPr txBox="1"/>
            <p:nvPr/>
          </p:nvSpPr>
          <p:spPr>
            <a:xfrm>
              <a:off x="2536135" y="4774970"/>
              <a:ext cx="354586" cy="276968"/>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20</a:t>
              </a:r>
            </a:p>
          </p:txBody>
        </p:sp>
        <p:sp>
          <p:nvSpPr>
            <p:cNvPr id="103" name="TextBox 102"/>
            <p:cNvSpPr txBox="1"/>
            <p:nvPr/>
          </p:nvSpPr>
          <p:spPr>
            <a:xfrm>
              <a:off x="2624020" y="4041627"/>
              <a:ext cx="269877"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0</a:t>
              </a:r>
            </a:p>
          </p:txBody>
        </p:sp>
        <p:sp>
          <p:nvSpPr>
            <p:cNvPr id="104" name="TextBox 103"/>
            <p:cNvSpPr txBox="1"/>
            <p:nvPr/>
          </p:nvSpPr>
          <p:spPr>
            <a:xfrm>
              <a:off x="2552010" y="5374978"/>
              <a:ext cx="354587" cy="276968"/>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20</a:t>
              </a:r>
            </a:p>
          </p:txBody>
        </p:sp>
      </p:grpSp>
      <p:grpSp>
        <p:nvGrpSpPr>
          <p:cNvPr id="17428" name="Group 105"/>
          <p:cNvGrpSpPr>
            <a:grpSpLocks/>
          </p:cNvGrpSpPr>
          <p:nvPr/>
        </p:nvGrpSpPr>
        <p:grpSpPr bwMode="auto">
          <a:xfrm>
            <a:off x="3560763" y="1937709"/>
            <a:ext cx="439737" cy="4004448"/>
            <a:chOff x="2481106" y="1647944"/>
            <a:chExt cx="439634" cy="4004002"/>
          </a:xfrm>
        </p:grpSpPr>
        <p:sp>
          <p:nvSpPr>
            <p:cNvPr id="107" name="TextBox 106"/>
            <p:cNvSpPr txBox="1"/>
            <p:nvPr/>
          </p:nvSpPr>
          <p:spPr>
            <a:xfrm>
              <a:off x="2481106" y="1647944"/>
              <a:ext cx="439634" cy="277781"/>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130</a:t>
              </a:r>
            </a:p>
          </p:txBody>
        </p:sp>
        <p:sp>
          <p:nvSpPr>
            <p:cNvPr id="108" name="TextBox 107"/>
            <p:cNvSpPr txBox="1"/>
            <p:nvPr/>
          </p:nvSpPr>
          <p:spPr>
            <a:xfrm>
              <a:off x="2536655" y="2238428"/>
              <a:ext cx="353930"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40</a:t>
              </a:r>
            </a:p>
          </p:txBody>
        </p:sp>
        <p:sp>
          <p:nvSpPr>
            <p:cNvPr id="109" name="TextBox 108"/>
            <p:cNvSpPr txBox="1"/>
            <p:nvPr/>
          </p:nvSpPr>
          <p:spPr>
            <a:xfrm>
              <a:off x="2546178" y="2838436"/>
              <a:ext cx="355517"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15</a:t>
              </a:r>
            </a:p>
          </p:txBody>
        </p:sp>
        <p:sp>
          <p:nvSpPr>
            <p:cNvPr id="110" name="TextBox 109"/>
            <p:cNvSpPr txBox="1"/>
            <p:nvPr/>
          </p:nvSpPr>
          <p:spPr>
            <a:xfrm>
              <a:off x="2620773" y="3419397"/>
              <a:ext cx="269812"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0</a:t>
              </a:r>
            </a:p>
          </p:txBody>
        </p:sp>
        <p:sp>
          <p:nvSpPr>
            <p:cNvPr id="111" name="TextBox 110"/>
            <p:cNvSpPr txBox="1"/>
            <p:nvPr/>
          </p:nvSpPr>
          <p:spPr>
            <a:xfrm>
              <a:off x="2536084" y="4774970"/>
              <a:ext cx="354501" cy="276968"/>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20</a:t>
              </a:r>
            </a:p>
          </p:txBody>
        </p:sp>
        <p:sp>
          <p:nvSpPr>
            <p:cNvPr id="112" name="TextBox 111"/>
            <p:cNvSpPr txBox="1"/>
            <p:nvPr/>
          </p:nvSpPr>
          <p:spPr>
            <a:xfrm>
              <a:off x="2623948" y="4041627"/>
              <a:ext cx="269812" cy="276194"/>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5</a:t>
              </a:r>
              <a:endParaRPr lang="en-GB" sz="1200" i="1" baseline="30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3" name="TextBox 112"/>
            <p:cNvSpPr txBox="1"/>
            <p:nvPr/>
          </p:nvSpPr>
          <p:spPr>
            <a:xfrm>
              <a:off x="2551955" y="5374978"/>
              <a:ext cx="354501" cy="276968"/>
            </a:xfrm>
            <a:prstGeom prst="rect">
              <a:avLst/>
            </a:prstGeom>
            <a:noFill/>
          </p:spPr>
          <p:txBody>
            <a:bodyPr wrap="none">
              <a:spAutoFit/>
            </a:bodyPr>
            <a:lstStyle/>
            <a:p>
              <a:pPr algn="r" eaLnBrk="1" fontAlgn="auto" hangingPunct="1">
                <a:spcBef>
                  <a:spcPts val="0"/>
                </a:spcBef>
                <a:spcAft>
                  <a:spcPts val="0"/>
                </a:spcAft>
                <a:defRPr/>
              </a:pPr>
              <a:r>
                <a:rPr lang="en-GB" sz="1200" i="1" dirty="0">
                  <a:solidFill>
                    <a:schemeClr val="tx1">
                      <a:lumMod val="50000"/>
                      <a:lumOff val="50000"/>
                    </a:schemeClr>
                  </a:solidFill>
                  <a:latin typeface="Arial" panose="020B0604020202020204" pitchFamily="34" charset="0"/>
                  <a:cs typeface="Arial" panose="020B0604020202020204" pitchFamily="34" charset="0"/>
                </a:rPr>
                <a:t>45</a:t>
              </a:r>
            </a:p>
          </p:txBody>
        </p:sp>
      </p:grpSp>
      <p:cxnSp>
        <p:nvCxnSpPr>
          <p:cNvPr id="7" name="Straight Connector 6"/>
          <p:cNvCxnSpPr/>
          <p:nvPr/>
        </p:nvCxnSpPr>
        <p:spPr>
          <a:xfrm>
            <a:off x="3276600" y="1325116"/>
            <a:ext cx="0" cy="4768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18</a:t>
            </a:r>
          </a:p>
        </p:txBody>
      </p:sp>
    </p:spTree>
    <p:extLst>
      <p:ext uri="{BB962C8B-B14F-4D97-AF65-F5344CB8AC3E}">
        <p14:creationId xmlns:p14="http://schemas.microsoft.com/office/powerpoint/2010/main" val="420415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64" name="TextBox 7"/>
          <p:cNvSpPr txBox="1">
            <a:spLocks noChangeArrowheads="1"/>
          </p:cNvSpPr>
          <p:nvPr/>
        </p:nvSpPr>
        <p:spPr bwMode="auto">
          <a:xfrm>
            <a:off x="211138" y="147638"/>
            <a:ext cx="68900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high value added sector concentration</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53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8"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a:t>
            </a:r>
          </a:p>
        </p:txBody>
      </p:sp>
      <p:pic>
        <p:nvPicPr>
          <p:cNvPr id="15369" name="Picture 1"/>
          <p:cNvPicPr>
            <a:picLocks noChangeAspect="1"/>
          </p:cNvPicPr>
          <p:nvPr/>
        </p:nvPicPr>
        <p:blipFill>
          <a:blip r:embed="rId4">
            <a:extLst>
              <a:ext uri="{28A0092B-C50C-407E-A947-70E740481C1C}">
                <a14:useLocalDpi xmlns:a14="http://schemas.microsoft.com/office/drawing/2010/main" val="0"/>
              </a:ext>
            </a:extLst>
          </a:blip>
          <a:srcRect l="5252" t="10083" r="4073" b="9583"/>
          <a:stretch>
            <a:fillRect/>
          </a:stretch>
        </p:blipFill>
        <p:spPr bwMode="auto">
          <a:xfrm>
            <a:off x="1666875" y="796925"/>
            <a:ext cx="4141788"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0" name="Group 96"/>
          <p:cNvGrpSpPr>
            <a:grpSpLocks/>
          </p:cNvGrpSpPr>
          <p:nvPr/>
        </p:nvGrpSpPr>
        <p:grpSpPr bwMode="auto">
          <a:xfrm>
            <a:off x="1830388" y="2536824"/>
            <a:ext cx="3473058" cy="3268663"/>
            <a:chOff x="1830318" y="2536502"/>
            <a:chExt cx="3472747" cy="3268762"/>
          </a:xfrm>
        </p:grpSpPr>
        <p:grpSp>
          <p:nvGrpSpPr>
            <p:cNvPr id="15388" name="Group 14"/>
            <p:cNvGrpSpPr>
              <a:grpSpLocks/>
            </p:cNvGrpSpPr>
            <p:nvPr/>
          </p:nvGrpSpPr>
          <p:grpSpPr bwMode="auto">
            <a:xfrm>
              <a:off x="4091213" y="3475003"/>
              <a:ext cx="397866" cy="360000"/>
              <a:chOff x="3997973" y="3373322"/>
              <a:chExt cx="397866" cy="360000"/>
            </a:xfrm>
          </p:grpSpPr>
          <p:sp>
            <p:nvSpPr>
              <p:cNvPr id="55" name="Oval 54"/>
              <p:cNvSpPr>
                <a:spLocks noChangeAspect="1"/>
              </p:cNvSpPr>
              <p:nvPr/>
            </p:nvSpPr>
            <p:spPr>
              <a:xfrm>
                <a:off x="4024460" y="3373063"/>
                <a:ext cx="360330" cy="360373"/>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400" name="TextBox 55"/>
              <p:cNvSpPr txBox="1">
                <a:spLocks noChangeArrowheads="1"/>
              </p:cNvSpPr>
              <p:nvPr/>
            </p:nvSpPr>
            <p:spPr bwMode="auto">
              <a:xfrm>
                <a:off x="3997973" y="3427313"/>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1.2</a:t>
                </a:r>
              </a:p>
            </p:txBody>
          </p:sp>
        </p:grpSp>
        <p:grpSp>
          <p:nvGrpSpPr>
            <p:cNvPr id="15393" name="Group 62"/>
            <p:cNvGrpSpPr>
              <a:grpSpLocks/>
            </p:cNvGrpSpPr>
            <p:nvPr/>
          </p:nvGrpSpPr>
          <p:grpSpPr bwMode="auto">
            <a:xfrm>
              <a:off x="4393504" y="5443690"/>
              <a:ext cx="909561" cy="361574"/>
              <a:chOff x="4393504" y="5291801"/>
              <a:chExt cx="909561" cy="361574"/>
            </a:xfrm>
          </p:grpSpPr>
          <p:sp>
            <p:nvSpPr>
              <p:cNvPr id="25" name="Oval 24"/>
              <p:cNvSpPr>
                <a:spLocks noChangeAspect="1"/>
              </p:cNvSpPr>
              <p:nvPr/>
            </p:nvSpPr>
            <p:spPr>
              <a:xfrm>
                <a:off x="4412948" y="5293001"/>
                <a:ext cx="360331" cy="360374"/>
              </a:xfrm>
              <a:prstGeom prst="ellipse">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6" name="Oval 25"/>
              <p:cNvSpPr>
                <a:spLocks noChangeAspect="1"/>
              </p:cNvSpPr>
              <p:nvPr/>
            </p:nvSpPr>
            <p:spPr>
              <a:xfrm>
                <a:off x="4924077" y="5291414"/>
                <a:ext cx="360331" cy="360373"/>
              </a:xfrm>
              <a:prstGeom prst="ellipse">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97" name="TextBox 30"/>
              <p:cNvSpPr txBox="1">
                <a:spLocks noChangeArrowheads="1"/>
              </p:cNvSpPr>
              <p:nvPr/>
            </p:nvSpPr>
            <p:spPr bwMode="auto">
              <a:xfrm>
                <a:off x="4393504" y="5334875"/>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1.4</a:t>
                </a:r>
              </a:p>
            </p:txBody>
          </p:sp>
          <p:sp>
            <p:nvSpPr>
              <p:cNvPr id="15398" name="TextBox 32"/>
              <p:cNvSpPr txBox="1">
                <a:spLocks noChangeArrowheads="1"/>
              </p:cNvSpPr>
              <p:nvPr/>
            </p:nvSpPr>
            <p:spPr bwMode="auto">
              <a:xfrm>
                <a:off x="4905199" y="5334875"/>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2.7</a:t>
                </a:r>
              </a:p>
            </p:txBody>
          </p:sp>
        </p:grpSp>
        <p:cxnSp>
          <p:nvCxnSpPr>
            <p:cNvPr id="27" name="Straight Connector 26"/>
            <p:cNvCxnSpPr/>
            <p:nvPr/>
          </p:nvCxnSpPr>
          <p:spPr>
            <a:xfrm>
              <a:off x="1830318" y="2536502"/>
              <a:ext cx="1190518" cy="3984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371" name="TextBox 100"/>
          <p:cNvSpPr txBox="1">
            <a:spLocks noChangeArrowheads="1"/>
          </p:cNvSpPr>
          <p:nvPr/>
        </p:nvSpPr>
        <p:spPr bwMode="auto">
          <a:xfrm>
            <a:off x="147638" y="868363"/>
            <a:ext cx="22431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Sector employee concentrations relative to the national average, where 1.0 is equal to national concentration and values above this suggest a local employee</a:t>
            </a:r>
          </a:p>
          <a:p>
            <a:pPr eaLnBrk="1" hangingPunct="1"/>
            <a:r>
              <a:rPr lang="en-GB" altLang="en-US" sz="1000">
                <a:latin typeface="Arial" charset="0"/>
                <a:cs typeface="Arial" charset="0"/>
              </a:rPr>
              <a:t>Concentration.</a:t>
            </a:r>
          </a:p>
        </p:txBody>
      </p:sp>
      <p:sp>
        <p:nvSpPr>
          <p:cNvPr id="34" name="TextBox 33"/>
          <p:cNvSpPr txBox="1"/>
          <p:nvPr/>
        </p:nvSpPr>
        <p:spPr>
          <a:xfrm>
            <a:off x="6030118" y="654397"/>
            <a:ext cx="3014663" cy="5693866"/>
          </a:xfrm>
          <a:prstGeom prst="rect">
            <a:avLst/>
          </a:prstGeom>
          <a:noFill/>
        </p:spPr>
        <p:txBody>
          <a:bodyPr>
            <a:spAutoFit/>
          </a:bodyPr>
          <a:lstStyle/>
          <a:p>
            <a:pPr eaLnBrk="1" fontAlgn="auto" hangingPunct="1">
              <a:spcBef>
                <a:spcPts val="0"/>
              </a:spcBef>
              <a:spcAft>
                <a:spcPts val="0"/>
              </a:spcAft>
              <a:defRPr/>
            </a:pPr>
            <a:endParaRPr lang="en-GB" sz="4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High concentration of high-value added activities is one of the main factors that helps to explain relatively strong performance of the economy of Winchester and most of its sub-areas. This is in particular true in regard to several high value added services. </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Winchester district has  a business concentration in financial &amp; professional services that is about 1.3 times the national average. Winchester Town sub-area has a business concentration of about 1.6 times the national average. South Winchester has fewer businesses but they tend to be on average larger businesses.</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Businesses in ICT &amp; digital media in are about 10% overrepresented in Winchester District relative to the national average. Winchester Town and Market Towns &amp; Rural have business concentration that is about 1.2 times the national average (20% above the average)</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Aerospace &amp; defence is small but significant sector to the economy. Business concentration of this sector in Winchester district is almost double the national average with all sub-areas over-represented relative to the national average. The highest concentration is found in South Winchester, 2.7 times the average.</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Marine is another sector that is over-represented in all sub-areas relative to the national average. Business concentration in this sector ranges from about 1.2 time the national average in Winchester Town to 1.4 in South Winchester. </a:t>
            </a:r>
          </a:p>
          <a:p>
            <a:pPr marL="171450" indent="-171450" eaLnBrk="1" fontAlgn="auto" hangingPunct="1">
              <a:spcBef>
                <a:spcPts val="0"/>
              </a:spcBef>
              <a:spcAft>
                <a:spcPts val="0"/>
              </a:spcAft>
              <a:buFont typeface="Arial" panose="020B0604020202020204" pitchFamily="34" charset="0"/>
              <a:buChar char="•"/>
              <a:defRPr/>
            </a:pPr>
            <a:r>
              <a:rPr lang="en-GB" sz="1000" dirty="0" smtClean="0">
                <a:latin typeface="Arial" panose="020B0604020202020204" pitchFamily="34" charset="0"/>
                <a:cs typeface="Arial" panose="020B0604020202020204" pitchFamily="34" charset="0"/>
              </a:rPr>
              <a:t>The broad engineering &amp; marine sector is as represented as in the UK but logistics is under-represented relative to the national average.</a:t>
            </a:r>
          </a:p>
        </p:txBody>
      </p:sp>
      <p:sp>
        <p:nvSpPr>
          <p:cNvPr id="36" name="Oval 35"/>
          <p:cNvSpPr>
            <a:spLocks noChangeAspect="1"/>
          </p:cNvSpPr>
          <p:nvPr/>
        </p:nvSpPr>
        <p:spPr>
          <a:xfrm>
            <a:off x="3694113" y="3513138"/>
            <a:ext cx="358775" cy="360362"/>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7" name="Oval 36"/>
          <p:cNvSpPr>
            <a:spLocks noChangeAspect="1"/>
          </p:cNvSpPr>
          <p:nvPr/>
        </p:nvSpPr>
        <p:spPr>
          <a:xfrm>
            <a:off x="3300413" y="2519363"/>
            <a:ext cx="358775" cy="358775"/>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76" name="TextBox 37"/>
          <p:cNvSpPr txBox="1">
            <a:spLocks noChangeArrowheads="1"/>
          </p:cNvSpPr>
          <p:nvPr/>
        </p:nvSpPr>
        <p:spPr bwMode="auto">
          <a:xfrm>
            <a:off x="3675062" y="3557814"/>
            <a:ext cx="396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1.3</a:t>
            </a:r>
          </a:p>
        </p:txBody>
      </p:sp>
      <p:sp>
        <p:nvSpPr>
          <p:cNvPr id="41" name="Oval 40"/>
          <p:cNvSpPr>
            <a:spLocks noChangeAspect="1"/>
          </p:cNvSpPr>
          <p:nvPr/>
        </p:nvSpPr>
        <p:spPr>
          <a:xfrm>
            <a:off x="4173538" y="3903663"/>
            <a:ext cx="358775" cy="360362"/>
          </a:xfrm>
          <a:prstGeom prst="ellipse">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78" name="TextBox 41"/>
          <p:cNvSpPr txBox="1">
            <a:spLocks noChangeArrowheads="1"/>
          </p:cNvSpPr>
          <p:nvPr/>
        </p:nvSpPr>
        <p:spPr bwMode="auto">
          <a:xfrm>
            <a:off x="4143375" y="3963988"/>
            <a:ext cx="398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1.3</a:t>
            </a:r>
          </a:p>
        </p:txBody>
      </p:sp>
      <p:sp>
        <p:nvSpPr>
          <p:cNvPr id="43" name="Oval 42"/>
          <p:cNvSpPr>
            <a:spLocks noChangeAspect="1"/>
          </p:cNvSpPr>
          <p:nvPr/>
        </p:nvSpPr>
        <p:spPr>
          <a:xfrm>
            <a:off x="3698082" y="3917155"/>
            <a:ext cx="360363" cy="360363"/>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80" name="TextBox 43"/>
          <p:cNvSpPr txBox="1">
            <a:spLocks noChangeArrowheads="1"/>
          </p:cNvSpPr>
          <p:nvPr/>
        </p:nvSpPr>
        <p:spPr bwMode="auto">
          <a:xfrm>
            <a:off x="3679825" y="3965575"/>
            <a:ext cx="396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1.3</a:t>
            </a:r>
          </a:p>
        </p:txBody>
      </p:sp>
      <p:sp>
        <p:nvSpPr>
          <p:cNvPr id="46" name="Oval 45"/>
          <p:cNvSpPr>
            <a:spLocks noChangeAspect="1"/>
          </p:cNvSpPr>
          <p:nvPr/>
        </p:nvSpPr>
        <p:spPr>
          <a:xfrm>
            <a:off x="2879725" y="2497138"/>
            <a:ext cx="360363" cy="360362"/>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82" name="TextBox 46"/>
          <p:cNvSpPr txBox="1">
            <a:spLocks noChangeArrowheads="1"/>
          </p:cNvSpPr>
          <p:nvPr/>
        </p:nvSpPr>
        <p:spPr bwMode="auto">
          <a:xfrm>
            <a:off x="2862263" y="2527300"/>
            <a:ext cx="398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1.6</a:t>
            </a:r>
          </a:p>
        </p:txBody>
      </p:sp>
      <p:sp>
        <p:nvSpPr>
          <p:cNvPr id="15383" name="TextBox 47"/>
          <p:cNvSpPr txBox="1">
            <a:spLocks noChangeArrowheads="1"/>
          </p:cNvSpPr>
          <p:nvPr/>
        </p:nvSpPr>
        <p:spPr bwMode="auto">
          <a:xfrm>
            <a:off x="3278188" y="2549525"/>
            <a:ext cx="398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1.2</a:t>
            </a:r>
          </a:p>
        </p:txBody>
      </p:sp>
      <p:sp>
        <p:nvSpPr>
          <p:cNvPr id="50" name="Oval 49"/>
          <p:cNvSpPr>
            <a:spLocks noChangeAspect="1"/>
          </p:cNvSpPr>
          <p:nvPr/>
        </p:nvSpPr>
        <p:spPr>
          <a:xfrm>
            <a:off x="2819400" y="2917825"/>
            <a:ext cx="360363" cy="360363"/>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85" name="TextBox 56"/>
          <p:cNvSpPr txBox="1">
            <a:spLocks noChangeArrowheads="1"/>
          </p:cNvSpPr>
          <p:nvPr/>
        </p:nvSpPr>
        <p:spPr bwMode="auto">
          <a:xfrm>
            <a:off x="2809875" y="2943225"/>
            <a:ext cx="398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1.2</a:t>
            </a:r>
          </a:p>
        </p:txBody>
      </p:sp>
      <p:sp>
        <p:nvSpPr>
          <p:cNvPr id="61" name="Oval 60"/>
          <p:cNvSpPr>
            <a:spLocks noChangeAspect="1"/>
          </p:cNvSpPr>
          <p:nvPr/>
        </p:nvSpPr>
        <p:spPr>
          <a:xfrm>
            <a:off x="3216275" y="2925763"/>
            <a:ext cx="358775" cy="358775"/>
          </a:xfrm>
          <a:prstGeom prst="ellipse">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87" name="TextBox 61"/>
          <p:cNvSpPr txBox="1">
            <a:spLocks noChangeArrowheads="1"/>
          </p:cNvSpPr>
          <p:nvPr/>
        </p:nvSpPr>
        <p:spPr bwMode="auto">
          <a:xfrm>
            <a:off x="3179763" y="2986089"/>
            <a:ext cx="398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1.2</a:t>
            </a:r>
          </a:p>
        </p:txBody>
      </p:sp>
      <p:pic>
        <p:nvPicPr>
          <p:cNvPr id="72" name="Picture 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8" y="2727888"/>
            <a:ext cx="1530000" cy="345721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74703" y="2295195"/>
            <a:ext cx="2075605" cy="276999"/>
          </a:xfrm>
          <a:prstGeom prst="rect">
            <a:avLst/>
          </a:prstGeom>
          <a:noFill/>
        </p:spPr>
        <p:txBody>
          <a:bodyPr wrap="square" rtlCol="0">
            <a:spAutoFit/>
          </a:bodyPr>
          <a:lstStyle/>
          <a:p>
            <a:pPr algn="ctr"/>
            <a:r>
              <a:rPr lang="en-GB" sz="1200" dirty="0">
                <a:solidFill>
                  <a:schemeClr val="bg2">
                    <a:lumMod val="25000"/>
                  </a:schemeClr>
                </a:solidFill>
                <a:latin typeface="Arial" panose="020B0604020202020204" pitchFamily="34" charset="0"/>
                <a:cs typeface="Arial" panose="020B0604020202020204" pitchFamily="34" charset="0"/>
              </a:rPr>
              <a:t>Winchester Town</a:t>
            </a:r>
          </a:p>
        </p:txBody>
      </p:sp>
      <p:sp>
        <p:nvSpPr>
          <p:cNvPr id="44" name="TextBox 43"/>
          <p:cNvSpPr txBox="1"/>
          <p:nvPr/>
        </p:nvSpPr>
        <p:spPr>
          <a:xfrm>
            <a:off x="3195389" y="3238194"/>
            <a:ext cx="2075605" cy="276999"/>
          </a:xfrm>
          <a:prstGeom prst="rect">
            <a:avLst/>
          </a:prstGeom>
          <a:noFill/>
        </p:spPr>
        <p:txBody>
          <a:bodyPr wrap="square" rtlCol="0">
            <a:spAutoFit/>
          </a:bodyPr>
          <a:lstStyle/>
          <a:p>
            <a:pPr algn="ctr"/>
            <a:r>
              <a:rPr lang="en-GB" sz="1200" dirty="0">
                <a:solidFill>
                  <a:schemeClr val="accent3">
                    <a:lumMod val="50000"/>
                  </a:schemeClr>
                </a:solidFill>
                <a:latin typeface="Arial" panose="020B0604020202020204" pitchFamily="34" charset="0"/>
                <a:cs typeface="Arial" panose="020B0604020202020204" pitchFamily="34" charset="0"/>
              </a:rPr>
              <a:t>Market Towns &amp; Rural</a:t>
            </a:r>
          </a:p>
        </p:txBody>
      </p:sp>
      <p:sp>
        <p:nvSpPr>
          <p:cNvPr id="45" name="TextBox 44"/>
          <p:cNvSpPr txBox="1"/>
          <p:nvPr/>
        </p:nvSpPr>
        <p:spPr>
          <a:xfrm>
            <a:off x="3335781" y="5869257"/>
            <a:ext cx="2075605" cy="276999"/>
          </a:xfrm>
          <a:prstGeom prst="rect">
            <a:avLst/>
          </a:prstGeom>
          <a:noFill/>
        </p:spPr>
        <p:txBody>
          <a:bodyPr wrap="square" rtlCol="0">
            <a:spAutoFit/>
          </a:bodyPr>
          <a:lstStyle/>
          <a:p>
            <a:pPr algn="ctr"/>
            <a:r>
              <a:rPr lang="en-GB" sz="1200" dirty="0">
                <a:solidFill>
                  <a:schemeClr val="accent1">
                    <a:lumMod val="50000"/>
                  </a:schemeClr>
                </a:solidFill>
                <a:latin typeface="Arial" panose="020B0604020202020204" pitchFamily="34" charset="0"/>
                <a:cs typeface="Arial" panose="020B0604020202020204" pitchFamily="34" charset="0"/>
              </a:rPr>
              <a:t>South Winchester</a:t>
            </a:r>
          </a:p>
        </p:txBody>
      </p:sp>
      <p:sp>
        <p:nvSpPr>
          <p:cNvPr id="40" name="TextBox 39"/>
          <p:cNvSpPr txBox="1"/>
          <p:nvPr/>
        </p:nvSpPr>
        <p:spPr>
          <a:xfrm>
            <a:off x="8571416" y="147687"/>
            <a:ext cx="479618"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19</a:t>
            </a:r>
          </a:p>
        </p:txBody>
      </p:sp>
    </p:spTree>
    <p:extLst>
      <p:ext uri="{BB962C8B-B14F-4D97-AF65-F5344CB8AC3E}">
        <p14:creationId xmlns:p14="http://schemas.microsoft.com/office/powerpoint/2010/main" val="1929709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5814412"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Employment – distribution by broad sector</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5909310"/>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workplace data covers employees and will under estimate total employment numbers in Winchester. The latest data shows quite different employee profiles across the three sub-areas.</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Winchester has approximately 81,000 employees. As with most major urban centres with multiple civic and shopping centres there is a natural concentration of public sector and retail employment, and the Winchester Town sub-area is no different. Over 70% work in these two broad sectors, with half of all workplace-based employees in the Winchester Town sub-area in the public sector (15,500), and further fifth in distribution, transport, accommodation and food (6,850); of which almost half is retail based (3,000). This makes the sub-area potentially more vulnerable to certain economic shocks, exposure to  online shopping and consumer sentiment.  In contrast, fewer than 1 in 10 South Winchester employees are employed in the public sector, although one third is in distribution/retail. The Market Town &amp; Rural sub-area is closer to the district average (1 in 3 workers). </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Proportionately, there is a much higher share of ICT sector employees (14%, 3,500) in the Market Towns &amp; Rural sub-area, however, employee figures are skewed by the single large IBM premises at Hursley.</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South Winchester is geared to private sector employment, notably in the distribution, transport, accommodation &amp; food sector (36%, 8,800), followed by the business services (21%, 5,000) and financial and insurance (12%, 3,000) sectors facilitated by prime employment opportunities such as Solent Business Park.</a:t>
            </a: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
        <p:nvSpPr>
          <p:cNvPr id="2" name="TextBox 1"/>
          <p:cNvSpPr txBox="1"/>
          <p:nvPr/>
        </p:nvSpPr>
        <p:spPr>
          <a:xfrm>
            <a:off x="1870937" y="723206"/>
            <a:ext cx="2198038"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2015 Broad Sector Share (%)</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95" y="1124744"/>
            <a:ext cx="5713334" cy="46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8755" y="5901021"/>
            <a:ext cx="5289488"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The Real estate activities and Agriculture, Forestry &amp; Fishing sectors combined vary between 1% (South Winchester) and 3% (Market Towns and Rural) of sector share across the areas.</a:t>
            </a:r>
          </a:p>
        </p:txBody>
      </p:sp>
      <p:sp>
        <p:nvSpPr>
          <p:cNvPr id="5" name="Left Bracket 4"/>
          <p:cNvSpPr/>
          <p:nvPr/>
        </p:nvSpPr>
        <p:spPr>
          <a:xfrm rot="5400000">
            <a:off x="2346325" y="308449"/>
            <a:ext cx="130870" cy="2016224"/>
          </a:xfrm>
          <a:prstGeom prst="leftBracket">
            <a:avLst/>
          </a:prstGeom>
          <a:ln w="6350">
            <a:solidFill>
              <a:srgbClr val="CC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6" name="TextBox 5"/>
          <p:cNvSpPr txBox="1"/>
          <p:nvPr/>
        </p:nvSpPr>
        <p:spPr>
          <a:xfrm>
            <a:off x="1662997" y="1147321"/>
            <a:ext cx="1497526" cy="230832"/>
          </a:xfrm>
          <a:prstGeom prst="rect">
            <a:avLst/>
          </a:prstGeom>
          <a:solidFill>
            <a:schemeClr val="bg1"/>
          </a:solidFill>
        </p:spPr>
        <p:txBody>
          <a:bodyPr wrap="none" rtlCol="0">
            <a:spAutoFit/>
          </a:bodyPr>
          <a:lstStyle/>
          <a:p>
            <a:r>
              <a:rPr lang="en-GB" sz="900" dirty="0"/>
              <a:t>72% in public sector &amp; retail</a:t>
            </a:r>
          </a:p>
        </p:txBody>
      </p:sp>
      <p:sp>
        <p:nvSpPr>
          <p:cNvPr id="17" name="Left Bracket 16"/>
          <p:cNvSpPr/>
          <p:nvPr/>
        </p:nvSpPr>
        <p:spPr>
          <a:xfrm rot="5400000">
            <a:off x="2141415" y="2625544"/>
            <a:ext cx="127029" cy="1602564"/>
          </a:xfrm>
          <a:prstGeom prst="leftBracket">
            <a:avLst/>
          </a:prstGeom>
          <a:ln w="6350">
            <a:solidFill>
              <a:srgbClr val="CC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 name="TextBox 17"/>
          <p:cNvSpPr txBox="1"/>
          <p:nvPr/>
        </p:nvSpPr>
        <p:spPr>
          <a:xfrm>
            <a:off x="1456166" y="3259506"/>
            <a:ext cx="1497526" cy="230832"/>
          </a:xfrm>
          <a:prstGeom prst="rect">
            <a:avLst/>
          </a:prstGeom>
          <a:solidFill>
            <a:schemeClr val="bg1"/>
          </a:solidFill>
        </p:spPr>
        <p:txBody>
          <a:bodyPr wrap="square" rtlCol="0">
            <a:spAutoFit/>
          </a:bodyPr>
          <a:lstStyle/>
          <a:p>
            <a:r>
              <a:rPr lang="en-GB" sz="900" dirty="0"/>
              <a:t>57% in public sector &amp; retail</a:t>
            </a:r>
          </a:p>
        </p:txBody>
      </p:sp>
      <p:sp>
        <p:nvSpPr>
          <p:cNvPr id="19" name="TextBox 18"/>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25233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275428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Executive Summary</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211347" y="723789"/>
            <a:ext cx="5694153" cy="6555641"/>
          </a:xfrm>
          <a:prstGeom prst="rect">
            <a:avLst/>
          </a:prstGeom>
          <a:noFill/>
        </p:spPr>
        <p:txBody>
          <a:bodyPr wrap="square" rtlCol="0">
            <a:spAutoFit/>
          </a:bodyPr>
          <a:lstStyle/>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Successful and prosperous economy.</a:t>
            </a:r>
            <a:r>
              <a:rPr lang="en-GB" sz="1000" dirty="0" smtClean="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By any measure of economic performance Winchester is a successful and prosperous place. This is primarily due to its people, business and place/location. A large part of local growth is due to the fact that Winchester is part of a dynamic national economy (local economies share the same monetary and fiscal policy and are part of the same regulatory environment). Sector shape is one of the most important factors that helps to explain disparities in economic performance at local or sub-area level.</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Fastest growing economy in Hampshire with highest levels of economic prosperity. </a:t>
            </a:r>
            <a:r>
              <a:rPr lang="en-GB" sz="1000" dirty="0" smtClean="0">
                <a:latin typeface="Arial" panose="020B0604020202020204" pitchFamily="34" charset="0"/>
                <a:cs typeface="Arial" panose="020B0604020202020204" pitchFamily="34" charset="0"/>
              </a:rPr>
              <a:t>With £4.8 billion in total output (Gross Value Added, GVA) in 2015 Winchester was the second largest economy in the Hampshire County Council Area. Nominal economic growth in the area averaged 4.6% p.a. since 2010, much faster than the Hampshire or the UK average. Winchester is by far the most prosperous local economy in Hampshire. In terms of GVA per head of population Winchester is almost 50% more prosperous than the Hampshire average and almost a quarter more prosperous than the next most prosperous district in Hampshire.</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Sub-area economies are of similar size but there are disparities in GVA growth.</a:t>
            </a:r>
            <a:r>
              <a:rPr lang="en-GB" sz="1000" dirty="0" smtClean="0">
                <a:latin typeface="Arial" panose="020B0604020202020204" pitchFamily="34" charset="0"/>
                <a:cs typeface="Arial" panose="020B0604020202020204" pitchFamily="34" charset="0"/>
              </a:rPr>
              <a:t> The three sub-area economies in Winchester are of similar size. Winchester Town accounts for about £1.65 billion in total GVA or about 34% of the total economic output (GVA) in Winchester district. South Winchester and Market Towns and Rural account for about a third (£1.59 billion respectively). South Winchester was the main contributor to economic growth in Winchester district since 2010. This sub-area accounted for approximately 58% of the overall growth in GVA between 2010 and 2015 compared to less than a quarter in Market Towns and Rural and less than a fifth in Winchester Town.</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Economic growth driven by a handful of sectors.</a:t>
            </a:r>
            <a:r>
              <a:rPr lang="en-GB" sz="1000" dirty="0" smtClean="0">
                <a:latin typeface="Arial" panose="020B0604020202020204" pitchFamily="34" charset="0"/>
                <a:cs typeface="Arial" panose="020B0604020202020204" pitchFamily="34" charset="0"/>
              </a:rPr>
              <a:t> Economic growth in Winchester was driven by a handful of sectors. The broad distribution sector accounted for over a fifth of the overall growth in GVA in Winchester District since 2010. Business services and information &amp; communication (ICT) are much smaller but significant sectors in the local economy. They accounted for about a fifth of the overall growth in the economy respectively. Several smaller sectors such as agriculture performed well over the period. Finance &amp; insurance was another strong performer. Faster growth in the economy was held back by the broad public sector that accounts for almost a fifth of total output (GVA) in Winchester and sluggish performance of several smaller sectors.</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Disparities in economic performance at sub-area level are driven by sector shape.</a:t>
            </a:r>
            <a:r>
              <a:rPr lang="en-GB" sz="1000" dirty="0" smtClean="0">
                <a:latin typeface="Arial" panose="020B0604020202020204" pitchFamily="34" charset="0"/>
                <a:cs typeface="Arial" panose="020B0604020202020204" pitchFamily="34" charset="0"/>
              </a:rPr>
              <a:t> South Winchester performed strongly thanks to the strength of its key private services – the broad distribution (retail) and business services sectors that account for about one quarter and </a:t>
            </a:r>
            <a:r>
              <a:rPr lang="en-GB" sz="1000" dirty="0">
                <a:latin typeface="Arial" panose="020B0604020202020204" pitchFamily="34" charset="0"/>
                <a:cs typeface="Arial" panose="020B0604020202020204" pitchFamily="34" charset="0"/>
              </a:rPr>
              <a:t>a fifth </a:t>
            </a:r>
            <a:r>
              <a:rPr lang="en-GB" sz="1000" dirty="0" smtClean="0">
                <a:latin typeface="Arial" panose="020B0604020202020204" pitchFamily="34" charset="0"/>
                <a:cs typeface="Arial" panose="020B0604020202020204" pitchFamily="34" charset="0"/>
              </a:rPr>
              <a:t>of the economy respectively. Finance &amp; insurance is another major contributor to the local economy. High value added ICT was the main contributor to growth in Market Towns &amp; Rural. GVA growth in Winchester Town was held back by its large public sector and real estate activities but business services and ICT performed strongly.</a:t>
            </a: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similar</a:t>
            </a: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11" name="TextBox 10"/>
          <p:cNvSpPr txBox="1"/>
          <p:nvPr/>
        </p:nvSpPr>
        <p:spPr>
          <a:xfrm>
            <a:off x="8677766" y="147687"/>
            <a:ext cx="31290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ii</a:t>
            </a:r>
          </a:p>
        </p:txBody>
      </p:sp>
      <p:pic>
        <p:nvPicPr>
          <p:cNvPr id="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9" y="6478546"/>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4755" r="1841"/>
          <a:stretch/>
        </p:blipFill>
        <p:spPr>
          <a:xfrm>
            <a:off x="6234284" y="1124744"/>
            <a:ext cx="2690141" cy="2232248"/>
          </a:xfrm>
          <a:prstGeom prst="rect">
            <a:avLst/>
          </a:prstGeom>
        </p:spPr>
      </p:pic>
      <p:sp>
        <p:nvSpPr>
          <p:cNvPr id="14" name="TextBox 13"/>
          <p:cNvSpPr txBox="1"/>
          <p:nvPr/>
        </p:nvSpPr>
        <p:spPr>
          <a:xfrm>
            <a:off x="5993009" y="773171"/>
            <a:ext cx="3081503" cy="246221"/>
          </a:xfrm>
          <a:prstGeom prst="rect">
            <a:avLst/>
          </a:prstGeom>
          <a:noFill/>
        </p:spPr>
        <p:txBody>
          <a:bodyPr wrap="square" rtlCol="0">
            <a:spAutoFit/>
          </a:bodyPr>
          <a:lstStyle/>
          <a:p>
            <a:pPr algn="ctr"/>
            <a:r>
              <a:rPr lang="en-GB" sz="1000" b="1" dirty="0">
                <a:solidFill>
                  <a:srgbClr val="C00000"/>
                </a:solidFill>
                <a:latin typeface="Arial" panose="020B0604020202020204" pitchFamily="34" charset="0"/>
                <a:cs typeface="Arial" panose="020B0604020202020204" pitchFamily="34" charset="0"/>
              </a:rPr>
              <a:t>GVA share by sub-area (2015</a:t>
            </a:r>
            <a:r>
              <a:rPr lang="en-GB" sz="1000" b="1" dirty="0" smtClean="0">
                <a:solidFill>
                  <a:srgbClr val="C00000"/>
                </a:solidFill>
                <a:latin typeface="Arial" panose="020B0604020202020204" pitchFamily="34" charset="0"/>
                <a:cs typeface="Arial" panose="020B0604020202020204" pitchFamily="34" charset="0"/>
              </a:rPr>
              <a:t>)*</a:t>
            </a:r>
            <a:endParaRPr lang="en-GB" sz="1000" b="1" dirty="0">
              <a:solidFill>
                <a:srgbClr val="C00000"/>
              </a:solidFill>
              <a:latin typeface="Arial" panose="020B0604020202020204" pitchFamily="34" charset="0"/>
              <a:cs typeface="Arial" panose="020B0604020202020204" pitchFamily="34" charset="0"/>
            </a:endParaRPr>
          </a:p>
        </p:txBody>
      </p:sp>
      <p:sp>
        <p:nvSpPr>
          <p:cNvPr id="15" name="TextBox 14"/>
          <p:cNvSpPr txBox="1"/>
          <p:nvPr/>
        </p:nvSpPr>
        <p:spPr>
          <a:xfrm>
            <a:off x="5996798" y="3501008"/>
            <a:ext cx="3081503" cy="400110"/>
          </a:xfrm>
          <a:prstGeom prst="rect">
            <a:avLst/>
          </a:prstGeom>
          <a:noFill/>
        </p:spPr>
        <p:txBody>
          <a:bodyPr wrap="square" rtlCol="0">
            <a:spAutoFit/>
          </a:bodyPr>
          <a:lstStyle/>
          <a:p>
            <a:pPr algn="ctr"/>
            <a:r>
              <a:rPr lang="en-GB" sz="1000" b="1" dirty="0">
                <a:solidFill>
                  <a:srgbClr val="C00000"/>
                </a:solidFill>
                <a:latin typeface="Arial" panose="020B0604020202020204" pitchFamily="34" charset="0"/>
                <a:cs typeface="Arial" panose="020B0604020202020204" pitchFamily="34" charset="0"/>
              </a:rPr>
              <a:t>Contribution to Winchester GVA growth </a:t>
            </a:r>
          </a:p>
          <a:p>
            <a:pPr algn="ctr"/>
            <a:r>
              <a:rPr lang="en-GB" sz="1000" b="1" dirty="0">
                <a:solidFill>
                  <a:srgbClr val="C00000"/>
                </a:solidFill>
                <a:latin typeface="Arial" panose="020B0604020202020204" pitchFamily="34" charset="0"/>
                <a:cs typeface="Arial" panose="020B0604020202020204" pitchFamily="34" charset="0"/>
              </a:rPr>
              <a:t>(2010-2015</a:t>
            </a:r>
            <a:r>
              <a:rPr lang="en-GB" sz="1000" b="1" dirty="0" smtClean="0">
                <a:solidFill>
                  <a:srgbClr val="C00000"/>
                </a:solidFill>
                <a:latin typeface="Arial" panose="020B0604020202020204" pitchFamily="34" charset="0"/>
                <a:cs typeface="Arial" panose="020B0604020202020204" pitchFamily="34" charset="0"/>
              </a:rPr>
              <a:t>)*</a:t>
            </a:r>
            <a:endParaRPr lang="en-GB" sz="1000" b="1" dirty="0">
              <a:solidFill>
                <a:srgbClr val="C00000"/>
              </a:solidFill>
              <a:latin typeface="Arial" panose="020B0604020202020204" pitchFamily="34" charset="0"/>
              <a:cs typeface="Arial" panose="020B0604020202020204" pitchFamily="34" charset="0"/>
            </a:endParaRPr>
          </a:p>
        </p:txBody>
      </p:sp>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418" t="2743" r="20606" b="3524"/>
          <a:stretch/>
        </p:blipFill>
        <p:spPr bwMode="auto">
          <a:xfrm>
            <a:off x="6389756" y="4005064"/>
            <a:ext cx="2288010" cy="214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156176" y="6158365"/>
            <a:ext cx="2768249" cy="338554"/>
          </a:xfrm>
          <a:prstGeom prst="rect">
            <a:avLst/>
          </a:prstGeom>
          <a:noFill/>
        </p:spPr>
        <p:txBody>
          <a:bodyPr wrap="square" rtlCol="0">
            <a:spAutoFit/>
          </a:bodyPr>
          <a:lstStyle/>
          <a:p>
            <a:r>
              <a:rPr lang="en-GB" sz="800" dirty="0" smtClean="0">
                <a:latin typeface="Arial" panose="020B0604020202020204" pitchFamily="34" charset="0"/>
                <a:cs typeface="Arial" panose="020B0604020202020204" pitchFamily="34" charset="0"/>
              </a:rPr>
              <a:t>*Sub-area estimates are proxy estimates that need to be treated with a degree of caution</a:t>
            </a:r>
            <a:endParaRPr lang="en-GB"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235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74896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Employment - </a:t>
            </a:r>
            <a:r>
              <a:rPr lang="en-GB" altLang="en-US" b="1" dirty="0">
                <a:solidFill>
                  <a:schemeClr val="bg1"/>
                </a:solidFill>
                <a:latin typeface="Verdana" pitchFamily="34" charset="0"/>
                <a:ea typeface="Verdana" pitchFamily="34" charset="0"/>
                <a:cs typeface="Verdana" pitchFamily="34" charset="0"/>
              </a:rPr>
              <a:t>fastest growing sectors by sub-area</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5786199"/>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Employee growth since 2010 will be influenced by a number of factors e.g. </a:t>
            </a:r>
            <a:r>
              <a:rPr lang="en-GB" sz="1000" dirty="0" smtClean="0">
                <a:latin typeface="Arial" panose="020B0604020202020204" pitchFamily="34" charset="0"/>
                <a:cs typeface="Arial" panose="020B0604020202020204" pitchFamily="34" charset="0"/>
              </a:rPr>
              <a:t>demand factors, </a:t>
            </a:r>
            <a:r>
              <a:rPr lang="en-GB" sz="1000" dirty="0" smtClean="0">
                <a:latin typeface="Arial" panose="020B0604020202020204" pitchFamily="34" charset="0"/>
                <a:cs typeface="Arial" panose="020B0604020202020204" pitchFamily="34" charset="0"/>
              </a:rPr>
              <a:t>resilience </a:t>
            </a:r>
            <a:r>
              <a:rPr lang="en-GB" sz="1000" dirty="0">
                <a:latin typeface="Arial" panose="020B0604020202020204" pitchFamily="34" charset="0"/>
                <a:cs typeface="Arial" panose="020B0604020202020204" pitchFamily="34" charset="0"/>
              </a:rPr>
              <a:t>to economic shocks, </a:t>
            </a:r>
            <a:r>
              <a:rPr lang="en-GB" sz="1000" dirty="0" smtClean="0">
                <a:latin typeface="Arial" panose="020B0604020202020204" pitchFamily="34" charset="0"/>
                <a:cs typeface="Arial" panose="020B0604020202020204" pitchFamily="34" charset="0"/>
              </a:rPr>
              <a:t>sectoral composition, </a:t>
            </a:r>
            <a:r>
              <a:rPr lang="en-GB" sz="1000" dirty="0">
                <a:latin typeface="Arial" panose="020B0604020202020204" pitchFamily="34" charset="0"/>
                <a:cs typeface="Arial" panose="020B0604020202020204" pitchFamily="34" charset="0"/>
              </a:rPr>
              <a:t>new development </a:t>
            </a:r>
            <a:r>
              <a:rPr lang="en-GB" sz="1000" dirty="0" smtClean="0">
                <a:latin typeface="Arial" panose="020B0604020202020204" pitchFamily="34" charset="0"/>
                <a:cs typeface="Arial" panose="020B0604020202020204" pitchFamily="34" charset="0"/>
              </a:rPr>
              <a:t>opportunities, etc.</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Overall, employee numbers across the district have grown by an estimated 10,100 workers between 2010 and 2015, or </a:t>
            </a:r>
            <a:r>
              <a:rPr lang="en-GB" sz="1000" dirty="0" smtClean="0">
                <a:latin typeface="Arial" panose="020B0604020202020204" pitchFamily="34" charset="0"/>
                <a:cs typeface="Arial" panose="020B0604020202020204" pitchFamily="34" charset="0"/>
              </a:rPr>
              <a:t>2.7% </a:t>
            </a:r>
            <a:r>
              <a:rPr lang="en-GB" sz="1000" dirty="0">
                <a:latin typeface="Arial" panose="020B0604020202020204" pitchFamily="34" charset="0"/>
                <a:cs typeface="Arial" panose="020B0604020202020204" pitchFamily="34" charset="0"/>
              </a:rPr>
              <a:t>per annum. Allowing for rounding, the data suggests South Winchester has been the main driver of employee growth since 2010 (+</a:t>
            </a:r>
            <a:r>
              <a:rPr lang="en-GB" sz="1000" dirty="0" smtClean="0">
                <a:latin typeface="Arial" panose="020B0604020202020204" pitchFamily="34" charset="0"/>
                <a:cs typeface="Arial" panose="020B0604020202020204" pitchFamily="34" charset="0"/>
              </a:rPr>
              <a:t>6,200, 6.1</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per annum), accounting for three quarters of all employee growth. The location of business parks will have played an important part in this, with more land and space for development and job creation. The </a:t>
            </a:r>
            <a:r>
              <a:rPr lang="en-GB" sz="1000" dirty="0" smtClean="0">
                <a:latin typeface="Arial" panose="020B0604020202020204" pitchFamily="34" charset="0"/>
                <a:cs typeface="Arial" panose="020B0604020202020204" pitchFamily="34" charset="0"/>
              </a:rPr>
              <a:t>slowest growth has </a:t>
            </a:r>
            <a:r>
              <a:rPr lang="en-GB" sz="1000" dirty="0">
                <a:latin typeface="Arial" panose="020B0604020202020204" pitchFamily="34" charset="0"/>
                <a:cs typeface="Arial" panose="020B0604020202020204" pitchFamily="34" charset="0"/>
              </a:rPr>
              <a:t>been in the Winchester Town sub-area (approx +800, </a:t>
            </a:r>
            <a:r>
              <a:rPr lang="en-GB" sz="1000" dirty="0" smtClean="0">
                <a:latin typeface="Arial" panose="020B0604020202020204" pitchFamily="34" charset="0"/>
                <a:cs typeface="Arial" panose="020B0604020202020204" pitchFamily="34" charset="0"/>
              </a:rPr>
              <a:t>0.5% </a:t>
            </a:r>
            <a:r>
              <a:rPr lang="en-GB" sz="1000" dirty="0">
                <a:latin typeface="Arial" panose="020B0604020202020204" pitchFamily="34" charset="0"/>
                <a:cs typeface="Arial" panose="020B0604020202020204" pitchFamily="34" charset="0"/>
              </a:rPr>
              <a:t>per </a:t>
            </a:r>
            <a:r>
              <a:rPr lang="en-GB" sz="1000" dirty="0" smtClean="0">
                <a:latin typeface="Arial" panose="020B0604020202020204" pitchFamily="34" charset="0"/>
                <a:cs typeface="Arial" panose="020B0604020202020204" pitchFamily="34" charset="0"/>
              </a:rPr>
              <a:t>annum) followed by Market </a:t>
            </a:r>
            <a:r>
              <a:rPr lang="en-GB" sz="1000" dirty="0">
                <a:latin typeface="Arial" panose="020B0604020202020204" pitchFamily="34" charset="0"/>
                <a:cs typeface="Arial" panose="020B0604020202020204" pitchFamily="34" charset="0"/>
              </a:rPr>
              <a:t>Towns &amp; Rural </a:t>
            </a:r>
            <a:r>
              <a:rPr lang="en-GB" sz="1000" dirty="0" smtClean="0">
                <a:latin typeface="Arial" panose="020B0604020202020204" pitchFamily="34" charset="0"/>
                <a:cs typeface="Arial" panose="020B0604020202020204" pitchFamily="34" charset="0"/>
              </a:rPr>
              <a:t>(</a:t>
            </a:r>
            <a:r>
              <a:rPr lang="en-GB" sz="1000" dirty="0">
                <a:latin typeface="Arial" panose="020B0604020202020204" pitchFamily="34" charset="0"/>
                <a:cs typeface="Arial" panose="020B0604020202020204" pitchFamily="34" charset="0"/>
              </a:rPr>
              <a:t>approx +1,000, </a:t>
            </a:r>
            <a:r>
              <a:rPr lang="en-GB" sz="1000" dirty="0" smtClean="0">
                <a:latin typeface="Arial" panose="020B0604020202020204" pitchFamily="34" charset="0"/>
                <a:cs typeface="Arial" panose="020B0604020202020204" pitchFamily="34" charset="0"/>
              </a:rPr>
              <a:t>0.8% </a:t>
            </a:r>
            <a:r>
              <a:rPr lang="en-GB" sz="1000" dirty="0">
                <a:latin typeface="Arial" panose="020B0604020202020204" pitchFamily="34" charset="0"/>
                <a:cs typeface="Arial" panose="020B0604020202020204" pitchFamily="34" charset="0"/>
              </a:rPr>
              <a:t>per annum</a:t>
            </a:r>
            <a:r>
              <a:rPr lang="en-GB" sz="1000" dirty="0" smtClean="0">
                <a:latin typeface="Arial" panose="020B0604020202020204" pitchFamily="34" charset="0"/>
                <a:cs typeface="Arial" panose="020B0604020202020204" pitchFamily="34" charset="0"/>
              </a:rPr>
              <a:t>). In both areas growth was constrained by the public sector and perhaps by some natural barriers such as land.</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In absolute term the broad distribution</a:t>
            </a:r>
            <a:r>
              <a:rPr lang="en-GB" sz="1000" dirty="0">
                <a:latin typeface="Arial" panose="020B0604020202020204" pitchFamily="34" charset="0"/>
                <a:cs typeface="Arial" panose="020B0604020202020204" pitchFamily="34" charset="0"/>
              </a:rPr>
              <a:t>, transport, accommodation </a:t>
            </a:r>
            <a:r>
              <a:rPr lang="en-GB" sz="1000" dirty="0" smtClean="0">
                <a:latin typeface="Arial" panose="020B0604020202020204" pitchFamily="34" charset="0"/>
                <a:cs typeface="Arial" panose="020B0604020202020204" pitchFamily="34" charset="0"/>
              </a:rPr>
              <a:t>&amp; </a:t>
            </a:r>
            <a:r>
              <a:rPr lang="en-GB" sz="1000" dirty="0">
                <a:latin typeface="Arial" panose="020B0604020202020204" pitchFamily="34" charset="0"/>
                <a:cs typeface="Arial" panose="020B0604020202020204" pitchFamily="34" charset="0"/>
              </a:rPr>
              <a:t>food </a:t>
            </a:r>
            <a:r>
              <a:rPr lang="en-GB" sz="1000" dirty="0" smtClean="0">
                <a:latin typeface="Arial" panose="020B0604020202020204" pitchFamily="34" charset="0"/>
                <a:cs typeface="Arial" panose="020B0604020202020204" pitchFamily="34" charset="0"/>
              </a:rPr>
              <a:t>sector has </a:t>
            </a:r>
            <a:r>
              <a:rPr lang="en-GB" sz="1000" dirty="0">
                <a:latin typeface="Arial" panose="020B0604020202020204" pitchFamily="34" charset="0"/>
                <a:cs typeface="Arial" panose="020B0604020202020204" pitchFamily="34" charset="0"/>
              </a:rPr>
              <a:t>performed well in most areas. This varies within the </a:t>
            </a:r>
            <a:r>
              <a:rPr lang="en-GB" sz="1000" dirty="0" smtClean="0">
                <a:latin typeface="Arial" panose="020B0604020202020204" pitchFamily="34" charset="0"/>
                <a:cs typeface="Arial" panose="020B0604020202020204" pitchFamily="34" charset="0"/>
              </a:rPr>
              <a:t>sub-sector </a:t>
            </a:r>
            <a:r>
              <a:rPr lang="en-GB" sz="1000" dirty="0">
                <a:latin typeface="Arial" panose="020B0604020202020204" pitchFamily="34" charset="0"/>
                <a:cs typeface="Arial" panose="020B0604020202020204" pitchFamily="34" charset="0"/>
              </a:rPr>
              <a:t>with accommodation the largest driver in Market Towns &amp; Rural, accommodation/food and beverages in Winchester Town and retail in South Winchester (Whiteley Village Shopping Centre development). Other services also saw strong growth in the Market Towns &amp; Rural and in Winchester Town. </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relative terms ICT, other services, finance and insurance, construction, and real estate  were the largest growth sectors</a:t>
            </a:r>
            <a:r>
              <a:rPr lang="en-GB" sz="1000" dirty="0" smtClean="0">
                <a:latin typeface="Arial" panose="020B0604020202020204" pitchFamily="34" charset="0"/>
                <a:cs typeface="Arial" panose="020B0604020202020204" pitchFamily="34" charset="0"/>
              </a:rPr>
              <a:t>. ICT has performed strongly in two sub-areas.</a:t>
            </a:r>
            <a:endParaRPr lang="en-GB" sz="1000" dirty="0">
              <a:latin typeface="Arial" panose="020B0604020202020204" pitchFamily="34" charset="0"/>
              <a:cs typeface="Arial" panose="020B0604020202020204" pitchFamily="34" charset="0"/>
            </a:endParaRPr>
          </a:p>
        </p:txBody>
      </p:sp>
      <p:sp>
        <p:nvSpPr>
          <p:cNvPr id="100" name="TextBox 99"/>
          <p:cNvSpPr txBox="1"/>
          <p:nvPr/>
        </p:nvSpPr>
        <p:spPr>
          <a:xfrm>
            <a:off x="360828" y="6526932"/>
            <a:ext cx="6105481"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
        <p:nvSpPr>
          <p:cNvPr id="41" name="TextBox 40"/>
          <p:cNvSpPr txBox="1"/>
          <p:nvPr/>
        </p:nvSpPr>
        <p:spPr>
          <a:xfrm>
            <a:off x="1043608" y="3847126"/>
            <a:ext cx="4384534"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Largest Average Annual Growth Rates 2010-2015 (average % per annum)</a:t>
            </a:r>
          </a:p>
        </p:txBody>
      </p:sp>
      <p:sp>
        <p:nvSpPr>
          <p:cNvPr id="3" name="TextBox 2"/>
          <p:cNvSpPr txBox="1"/>
          <p:nvPr/>
        </p:nvSpPr>
        <p:spPr>
          <a:xfrm>
            <a:off x="323528" y="4111956"/>
            <a:ext cx="1040670"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Winchester District</a:t>
            </a:r>
          </a:p>
        </p:txBody>
      </p:sp>
      <p:sp>
        <p:nvSpPr>
          <p:cNvPr id="45" name="TextBox 44"/>
          <p:cNvSpPr txBox="1"/>
          <p:nvPr/>
        </p:nvSpPr>
        <p:spPr>
          <a:xfrm>
            <a:off x="3072728" y="4111956"/>
            <a:ext cx="1202573"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Market Towns &amp; Rural</a:t>
            </a:r>
          </a:p>
        </p:txBody>
      </p:sp>
      <p:sp>
        <p:nvSpPr>
          <p:cNvPr id="46" name="TextBox 45"/>
          <p:cNvSpPr txBox="1"/>
          <p:nvPr/>
        </p:nvSpPr>
        <p:spPr>
          <a:xfrm>
            <a:off x="4590039" y="4117312"/>
            <a:ext cx="998991"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South Winchester</a:t>
            </a:r>
          </a:p>
        </p:txBody>
      </p:sp>
      <p:sp>
        <p:nvSpPr>
          <p:cNvPr id="47" name="TextBox 46"/>
          <p:cNvSpPr txBox="1"/>
          <p:nvPr/>
        </p:nvSpPr>
        <p:spPr>
          <a:xfrm>
            <a:off x="1691680" y="4106054"/>
            <a:ext cx="1002197"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Winchester Town</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134735" y="720245"/>
            <a:ext cx="28530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Top Three Growth Sectors (2010-2015)</a:t>
            </a:r>
          </a:p>
        </p:txBody>
      </p:sp>
      <p:sp>
        <p:nvSpPr>
          <p:cNvPr id="20" name="TextBox 19"/>
          <p:cNvSpPr txBox="1"/>
          <p:nvPr/>
        </p:nvSpPr>
        <p:spPr>
          <a:xfrm>
            <a:off x="1691680" y="1016284"/>
            <a:ext cx="3025187"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Largest Change in Employee Numbers 2010-2015</a:t>
            </a:r>
          </a:p>
        </p:txBody>
      </p:sp>
      <p:sp>
        <p:nvSpPr>
          <p:cNvPr id="10" name="TextBox 9"/>
          <p:cNvSpPr txBox="1"/>
          <p:nvPr/>
        </p:nvSpPr>
        <p:spPr>
          <a:xfrm>
            <a:off x="1685708" y="6552014"/>
            <a:ext cx="6315678" cy="21544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*Excluding Agriculture, Forestry &amp; Fishing as the numbers are relatively small and covered more extensively under Land-based sectors</a:t>
            </a:r>
          </a:p>
        </p:txBody>
      </p:sp>
      <p:grpSp>
        <p:nvGrpSpPr>
          <p:cNvPr id="17" name="Group 16"/>
          <p:cNvGrpSpPr/>
          <p:nvPr/>
        </p:nvGrpSpPr>
        <p:grpSpPr>
          <a:xfrm>
            <a:off x="147484" y="1268760"/>
            <a:ext cx="5400471" cy="2448272"/>
            <a:chOff x="147484" y="1268760"/>
            <a:chExt cx="5400471" cy="2448272"/>
          </a:xfrm>
        </p:grpSpPr>
        <p:grpSp>
          <p:nvGrpSpPr>
            <p:cNvPr id="11" name="Group 10"/>
            <p:cNvGrpSpPr/>
            <p:nvPr/>
          </p:nvGrpSpPr>
          <p:grpSpPr>
            <a:xfrm>
              <a:off x="147484" y="1268760"/>
              <a:ext cx="5400471" cy="2448272"/>
              <a:chOff x="97005" y="1220318"/>
              <a:chExt cx="5400471" cy="2448272"/>
            </a:xfrm>
          </p:grpSpPr>
          <p:sp>
            <p:nvSpPr>
              <p:cNvPr id="24" name="TextBox 23"/>
              <p:cNvSpPr txBox="1"/>
              <p:nvPr/>
            </p:nvSpPr>
            <p:spPr>
              <a:xfrm>
                <a:off x="280331" y="1549426"/>
                <a:ext cx="1252266" cy="246221"/>
              </a:xfrm>
              <a:prstGeom prst="rect">
                <a:avLst/>
              </a:prstGeom>
              <a:noFill/>
            </p:spPr>
            <p:txBody>
              <a:bodyPr wrap="none" rtlCol="0">
                <a:spAutoFit/>
              </a:bodyPr>
              <a:lstStyle/>
              <a:p>
                <a:pPr algn="r"/>
                <a:r>
                  <a:rPr lang="en-GB" sz="1000" dirty="0">
                    <a:latin typeface="Arial" panose="020B0604020202020204" pitchFamily="34" charset="0"/>
                    <a:cs typeface="Arial" panose="020B0604020202020204" pitchFamily="34" charset="0"/>
                  </a:rPr>
                  <a:t>Winchester District</a:t>
                </a:r>
              </a:p>
            </p:txBody>
          </p:sp>
          <p:sp>
            <p:nvSpPr>
              <p:cNvPr id="25" name="TextBox 24"/>
              <p:cNvSpPr txBox="1"/>
              <p:nvPr/>
            </p:nvSpPr>
            <p:spPr>
              <a:xfrm>
                <a:off x="97005" y="2696636"/>
                <a:ext cx="1424001"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Market Towns &amp; Rural</a:t>
                </a:r>
              </a:p>
            </p:txBody>
          </p:sp>
          <p:sp>
            <p:nvSpPr>
              <p:cNvPr id="26" name="TextBox 25"/>
              <p:cNvSpPr txBox="1"/>
              <p:nvPr/>
            </p:nvSpPr>
            <p:spPr>
              <a:xfrm>
                <a:off x="329654" y="3414721"/>
                <a:ext cx="1191352" cy="246221"/>
              </a:xfrm>
              <a:prstGeom prst="rect">
                <a:avLst/>
              </a:prstGeom>
              <a:noFill/>
            </p:spPr>
            <p:txBody>
              <a:bodyPr wrap="none" rtlCol="0">
                <a:spAutoFit/>
              </a:bodyPr>
              <a:lstStyle/>
              <a:p>
                <a:pPr algn="r"/>
                <a:r>
                  <a:rPr lang="en-GB" sz="1000" dirty="0">
                    <a:latin typeface="Arial" panose="020B0604020202020204" pitchFamily="34" charset="0"/>
                    <a:cs typeface="Arial" panose="020B0604020202020204" pitchFamily="34" charset="0"/>
                  </a:rPr>
                  <a:t>South Winchester</a:t>
                </a:r>
              </a:p>
            </p:txBody>
          </p:sp>
          <p:sp>
            <p:nvSpPr>
              <p:cNvPr id="27" name="TextBox 26"/>
              <p:cNvSpPr txBox="1"/>
              <p:nvPr/>
            </p:nvSpPr>
            <p:spPr>
              <a:xfrm>
                <a:off x="360481" y="2156711"/>
                <a:ext cx="1172116" cy="246221"/>
              </a:xfrm>
              <a:prstGeom prst="rect">
                <a:avLst/>
              </a:prstGeom>
              <a:noFill/>
            </p:spPr>
            <p:txBody>
              <a:bodyPr wrap="none" rtlCol="0">
                <a:spAutoFit/>
              </a:bodyPr>
              <a:lstStyle/>
              <a:p>
                <a:pPr algn="r"/>
                <a:r>
                  <a:rPr lang="en-GB" sz="1000" dirty="0">
                    <a:latin typeface="Arial" panose="020B0604020202020204" pitchFamily="34" charset="0"/>
                    <a:cs typeface="Arial" panose="020B0604020202020204" pitchFamily="34" charset="0"/>
                  </a:rPr>
                  <a:t>Winchester Town</a:t>
                </a:r>
              </a:p>
            </p:txBody>
          </p:sp>
          <p:sp>
            <p:nvSpPr>
              <p:cNvPr id="7" name="TextBox 6"/>
              <p:cNvSpPr txBox="1"/>
              <p:nvPr/>
            </p:nvSpPr>
            <p:spPr>
              <a:xfrm>
                <a:off x="2247636" y="1518648"/>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+4,250</a:t>
                </a:r>
              </a:p>
            </p:txBody>
          </p:sp>
          <p:sp>
            <p:nvSpPr>
              <p:cNvPr id="40" name="TextBox 39"/>
              <p:cNvSpPr txBox="1"/>
              <p:nvPr/>
            </p:nvSpPr>
            <p:spPr>
              <a:xfrm>
                <a:off x="3543780" y="1518647"/>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+1,500</a:t>
                </a:r>
              </a:p>
            </p:txBody>
          </p:sp>
          <p:sp>
            <p:nvSpPr>
              <p:cNvPr id="42" name="TextBox 41"/>
              <p:cNvSpPr txBox="1"/>
              <p:nvPr/>
            </p:nvSpPr>
            <p:spPr>
              <a:xfrm>
                <a:off x="4839924" y="1526296"/>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+2,000</a:t>
                </a:r>
              </a:p>
            </p:txBody>
          </p:sp>
          <p:sp>
            <p:nvSpPr>
              <p:cNvPr id="43" name="TextBox 42"/>
              <p:cNvSpPr txBox="1"/>
              <p:nvPr/>
            </p:nvSpPr>
            <p:spPr>
              <a:xfrm>
                <a:off x="2247636" y="2134357"/>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+1,000</a:t>
                </a:r>
              </a:p>
            </p:txBody>
          </p:sp>
          <p:sp>
            <p:nvSpPr>
              <p:cNvPr id="44" name="TextBox 43"/>
              <p:cNvSpPr txBox="1"/>
              <p:nvPr/>
            </p:nvSpPr>
            <p:spPr>
              <a:xfrm>
                <a:off x="3672020" y="2134356"/>
                <a:ext cx="52931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+250</a:t>
                </a:r>
              </a:p>
            </p:txBody>
          </p:sp>
          <p:sp>
            <p:nvSpPr>
              <p:cNvPr id="48" name="TextBox 47"/>
              <p:cNvSpPr txBox="1"/>
              <p:nvPr/>
            </p:nvSpPr>
            <p:spPr>
              <a:xfrm>
                <a:off x="4968164" y="2142005"/>
                <a:ext cx="52931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+250</a:t>
                </a:r>
              </a:p>
            </p:txBody>
          </p:sp>
          <p:sp>
            <p:nvSpPr>
              <p:cNvPr id="50" name="TextBox 49"/>
              <p:cNvSpPr txBox="1"/>
              <p:nvPr/>
            </p:nvSpPr>
            <p:spPr>
              <a:xfrm>
                <a:off x="2375876" y="2723008"/>
                <a:ext cx="52931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+450</a:t>
                </a:r>
              </a:p>
            </p:txBody>
          </p:sp>
          <p:sp>
            <p:nvSpPr>
              <p:cNvPr id="52" name="TextBox 51"/>
              <p:cNvSpPr txBox="1"/>
              <p:nvPr/>
            </p:nvSpPr>
            <p:spPr>
              <a:xfrm>
                <a:off x="3677130" y="2713482"/>
                <a:ext cx="52931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+250</a:t>
                </a:r>
              </a:p>
            </p:txBody>
          </p:sp>
          <p:sp>
            <p:nvSpPr>
              <p:cNvPr id="53" name="TextBox 52"/>
              <p:cNvSpPr txBox="1"/>
              <p:nvPr/>
            </p:nvSpPr>
            <p:spPr>
              <a:xfrm>
                <a:off x="4839924" y="2730656"/>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+2,000</a:t>
                </a:r>
              </a:p>
            </p:txBody>
          </p:sp>
          <p:sp>
            <p:nvSpPr>
              <p:cNvPr id="54" name="TextBox 53"/>
              <p:cNvSpPr txBox="1"/>
              <p:nvPr/>
            </p:nvSpPr>
            <p:spPr>
              <a:xfrm>
                <a:off x="2247636" y="3383943"/>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+3,100</a:t>
                </a:r>
              </a:p>
            </p:txBody>
          </p:sp>
          <p:sp>
            <p:nvSpPr>
              <p:cNvPr id="55" name="TextBox 54"/>
              <p:cNvSpPr txBox="1"/>
              <p:nvPr/>
            </p:nvSpPr>
            <p:spPr>
              <a:xfrm>
                <a:off x="3543780" y="3383942"/>
                <a:ext cx="65755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+1,000</a:t>
                </a:r>
              </a:p>
            </p:txBody>
          </p:sp>
          <p:sp>
            <p:nvSpPr>
              <p:cNvPr id="56" name="TextBox 55"/>
              <p:cNvSpPr txBox="1"/>
              <p:nvPr/>
            </p:nvSpPr>
            <p:spPr>
              <a:xfrm>
                <a:off x="4968164" y="3391591"/>
                <a:ext cx="529312" cy="276999"/>
              </a:xfrm>
              <a:prstGeom prst="rect">
                <a:avLst/>
              </a:prstGeom>
              <a:noFill/>
            </p:spPr>
            <p:txBody>
              <a:bodyPr wrap="none" rtlCol="0">
                <a:spAutoFit/>
              </a:bodyPr>
              <a:lstStyle/>
              <a:p>
                <a:r>
                  <a:rPr lang="en-GB" sz="1200" b="1" dirty="0">
                    <a:solidFill>
                      <a:schemeClr val="accent3">
                        <a:lumMod val="50000"/>
                      </a:schemeClr>
                    </a:solidFill>
                    <a:latin typeface="Arial" panose="020B0604020202020204" pitchFamily="34" charset="0"/>
                    <a:cs typeface="Arial" panose="020B0604020202020204" pitchFamily="34" charset="0"/>
                  </a:rPr>
                  <a:t>+650</a:t>
                </a:r>
              </a:p>
            </p:txBody>
          </p:sp>
          <p:sp>
            <p:nvSpPr>
              <p:cNvPr id="57" name="TextBox 56"/>
              <p:cNvSpPr txBox="1"/>
              <p:nvPr/>
            </p:nvSpPr>
            <p:spPr>
              <a:xfrm>
                <a:off x="1534300" y="1228980"/>
                <a:ext cx="1281120" cy="33855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Distribution Transport, </a:t>
                </a:r>
              </a:p>
              <a:p>
                <a:pPr algn="r"/>
                <a:r>
                  <a:rPr lang="en-GB" sz="800" dirty="0">
                    <a:latin typeface="Arial" panose="020B0604020202020204" pitchFamily="34" charset="0"/>
                    <a:cs typeface="Arial" panose="020B0604020202020204" pitchFamily="34" charset="0"/>
                  </a:rPr>
                  <a:t>Accommodation &amp; food</a:t>
                </a:r>
              </a:p>
            </p:txBody>
          </p:sp>
          <p:sp>
            <p:nvSpPr>
              <p:cNvPr id="58" name="TextBox 57"/>
              <p:cNvSpPr txBox="1"/>
              <p:nvPr/>
            </p:nvSpPr>
            <p:spPr>
              <a:xfrm>
                <a:off x="3770487" y="1316489"/>
                <a:ext cx="349776"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ICT</a:t>
                </a:r>
              </a:p>
            </p:txBody>
          </p:sp>
          <p:sp>
            <p:nvSpPr>
              <p:cNvPr id="59" name="TextBox 58"/>
              <p:cNvSpPr txBox="1"/>
              <p:nvPr/>
            </p:nvSpPr>
            <p:spPr>
              <a:xfrm>
                <a:off x="4227175" y="1220318"/>
                <a:ext cx="1189231" cy="338554"/>
              </a:xfrm>
              <a:prstGeom prst="rect">
                <a:avLst/>
              </a:prstGeom>
              <a:noFill/>
            </p:spPr>
            <p:txBody>
              <a:bodyPr wrap="square" rtlCol="0">
                <a:spAutoFit/>
              </a:bodyPr>
              <a:lstStyle/>
              <a:p>
                <a:pPr algn="r"/>
                <a:r>
                  <a:rPr lang="en-GB" sz="800" dirty="0">
                    <a:latin typeface="Arial" panose="020B0604020202020204" pitchFamily="34" charset="0"/>
                    <a:cs typeface="Arial" panose="020B0604020202020204" pitchFamily="34" charset="0"/>
                  </a:rPr>
                  <a:t>Public admin/Other services</a:t>
                </a:r>
              </a:p>
            </p:txBody>
          </p:sp>
          <p:sp>
            <p:nvSpPr>
              <p:cNvPr id="61" name="TextBox 60"/>
              <p:cNvSpPr txBox="1"/>
              <p:nvPr/>
            </p:nvSpPr>
            <p:spPr>
              <a:xfrm>
                <a:off x="3102578" y="1987401"/>
                <a:ext cx="1008609"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Business services</a:t>
                </a:r>
              </a:p>
            </p:txBody>
          </p:sp>
          <p:sp>
            <p:nvSpPr>
              <p:cNvPr id="62" name="TextBox 61"/>
              <p:cNvSpPr txBox="1"/>
              <p:nvPr/>
            </p:nvSpPr>
            <p:spPr>
              <a:xfrm>
                <a:off x="4559399" y="1987401"/>
                <a:ext cx="848309"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Other services</a:t>
                </a:r>
              </a:p>
            </p:txBody>
          </p:sp>
          <p:sp>
            <p:nvSpPr>
              <p:cNvPr id="68" name="TextBox 67"/>
              <p:cNvSpPr txBox="1"/>
              <p:nvPr/>
            </p:nvSpPr>
            <p:spPr>
              <a:xfrm>
                <a:off x="5066632" y="3175382"/>
                <a:ext cx="349775"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ICT</a:t>
                </a:r>
              </a:p>
            </p:txBody>
          </p:sp>
          <p:sp>
            <p:nvSpPr>
              <p:cNvPr id="69" name="TextBox 68"/>
              <p:cNvSpPr txBox="1"/>
              <p:nvPr/>
            </p:nvSpPr>
            <p:spPr>
              <a:xfrm>
                <a:off x="1534300" y="1866305"/>
                <a:ext cx="1281120" cy="33855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Distribution Transport, </a:t>
                </a:r>
              </a:p>
              <a:p>
                <a:pPr algn="r"/>
                <a:r>
                  <a:rPr lang="en-GB" sz="800" dirty="0">
                    <a:latin typeface="Arial" panose="020B0604020202020204" pitchFamily="34" charset="0"/>
                    <a:cs typeface="Arial" panose="020B0604020202020204" pitchFamily="34" charset="0"/>
                  </a:rPr>
                  <a:t>Accommodation &amp; food</a:t>
                </a:r>
              </a:p>
            </p:txBody>
          </p:sp>
          <p:sp>
            <p:nvSpPr>
              <p:cNvPr id="70" name="TextBox 69"/>
              <p:cNvSpPr txBox="1"/>
              <p:nvPr/>
            </p:nvSpPr>
            <p:spPr>
              <a:xfrm>
                <a:off x="1534300" y="2476711"/>
                <a:ext cx="1281120" cy="33855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Distribution Transport, </a:t>
                </a:r>
              </a:p>
              <a:p>
                <a:pPr algn="r"/>
                <a:r>
                  <a:rPr lang="en-GB" sz="800" dirty="0">
                    <a:latin typeface="Arial" panose="020B0604020202020204" pitchFamily="34" charset="0"/>
                    <a:cs typeface="Arial" panose="020B0604020202020204" pitchFamily="34" charset="0"/>
                  </a:rPr>
                  <a:t>Accommodation &amp; food</a:t>
                </a:r>
              </a:p>
            </p:txBody>
          </p:sp>
          <p:sp>
            <p:nvSpPr>
              <p:cNvPr id="71" name="TextBox 70"/>
              <p:cNvSpPr txBox="1"/>
              <p:nvPr/>
            </p:nvSpPr>
            <p:spPr>
              <a:xfrm>
                <a:off x="3347836" y="2579292"/>
                <a:ext cx="763351"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Construction</a:t>
                </a:r>
              </a:p>
            </p:txBody>
          </p:sp>
          <p:sp>
            <p:nvSpPr>
              <p:cNvPr id="72" name="TextBox 71"/>
              <p:cNvSpPr txBox="1"/>
              <p:nvPr/>
            </p:nvSpPr>
            <p:spPr>
              <a:xfrm>
                <a:off x="4568098" y="2579292"/>
                <a:ext cx="848309"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Other services</a:t>
                </a:r>
              </a:p>
            </p:txBody>
          </p:sp>
          <p:sp>
            <p:nvSpPr>
              <p:cNvPr id="73" name="TextBox 72"/>
              <p:cNvSpPr txBox="1"/>
              <p:nvPr/>
            </p:nvSpPr>
            <p:spPr>
              <a:xfrm>
                <a:off x="1532597" y="3148349"/>
                <a:ext cx="1281120" cy="33855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Distribution Transport, </a:t>
                </a:r>
              </a:p>
              <a:p>
                <a:pPr algn="r"/>
                <a:r>
                  <a:rPr lang="en-GB" sz="800" dirty="0">
                    <a:latin typeface="Arial" panose="020B0604020202020204" pitchFamily="34" charset="0"/>
                    <a:cs typeface="Arial" panose="020B0604020202020204" pitchFamily="34" charset="0"/>
                  </a:rPr>
                  <a:t>Accommodation &amp; food</a:t>
                </a:r>
              </a:p>
            </p:txBody>
          </p:sp>
          <p:sp>
            <p:nvSpPr>
              <p:cNvPr id="74" name="TextBox 73"/>
              <p:cNvSpPr txBox="1"/>
              <p:nvPr/>
            </p:nvSpPr>
            <p:spPr>
              <a:xfrm>
                <a:off x="2940674" y="3193273"/>
                <a:ext cx="1170513" cy="21544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Financial &amp; insurance</a:t>
                </a:r>
              </a:p>
            </p:txBody>
          </p:sp>
        </p:grpSp>
        <p:cxnSp>
          <p:nvCxnSpPr>
            <p:cNvPr id="14" name="Straight Connector 13"/>
            <p:cNvCxnSpPr/>
            <p:nvPr/>
          </p:nvCxnSpPr>
          <p:spPr>
            <a:xfrm>
              <a:off x="452196" y="1883971"/>
              <a:ext cx="49933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2779" y="2480439"/>
              <a:ext cx="49933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42779" y="3086106"/>
              <a:ext cx="49933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42779" y="3717032"/>
              <a:ext cx="49933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2135339" y="1600268"/>
            <a:ext cx="180000" cy="2076005"/>
            <a:chOff x="2135339" y="1600268"/>
            <a:chExt cx="180000" cy="2076005"/>
          </a:xfrm>
        </p:grpSpPr>
        <p:sp>
          <p:nvSpPr>
            <p:cNvPr id="80" name="Oval 79"/>
            <p:cNvSpPr>
              <a:spLocks noChangeAspect="1"/>
            </p:cNvSpPr>
            <p:nvPr/>
          </p:nvSpPr>
          <p:spPr>
            <a:xfrm>
              <a:off x="2135339" y="1600268"/>
              <a:ext cx="180000" cy="180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a:spLocks noChangeAspect="1"/>
            </p:cNvSpPr>
            <p:nvPr/>
          </p:nvSpPr>
          <p:spPr>
            <a:xfrm>
              <a:off x="2135339" y="2231297"/>
              <a:ext cx="180000" cy="180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a:spLocks noChangeAspect="1"/>
            </p:cNvSpPr>
            <p:nvPr/>
          </p:nvSpPr>
          <p:spPr>
            <a:xfrm>
              <a:off x="2135339" y="2837592"/>
              <a:ext cx="180000" cy="180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a:spLocks noChangeAspect="1"/>
            </p:cNvSpPr>
            <p:nvPr/>
          </p:nvSpPr>
          <p:spPr>
            <a:xfrm>
              <a:off x="2135339" y="3496273"/>
              <a:ext cx="180000" cy="180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5" name="Group 84"/>
          <p:cNvGrpSpPr/>
          <p:nvPr/>
        </p:nvGrpSpPr>
        <p:grpSpPr>
          <a:xfrm>
            <a:off x="3430789" y="1607314"/>
            <a:ext cx="180000" cy="2048353"/>
            <a:chOff x="2135339" y="1600268"/>
            <a:chExt cx="180000" cy="2048353"/>
          </a:xfrm>
        </p:grpSpPr>
        <p:sp>
          <p:nvSpPr>
            <p:cNvPr id="86" name="Oval 85"/>
            <p:cNvSpPr>
              <a:spLocks noChangeAspect="1"/>
            </p:cNvSpPr>
            <p:nvPr/>
          </p:nvSpPr>
          <p:spPr>
            <a:xfrm>
              <a:off x="2135339" y="1600268"/>
              <a:ext cx="180000" cy="180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Oval 86"/>
            <p:cNvSpPr>
              <a:spLocks noChangeAspect="1"/>
            </p:cNvSpPr>
            <p:nvPr/>
          </p:nvSpPr>
          <p:spPr>
            <a:xfrm>
              <a:off x="2135339" y="2231297"/>
              <a:ext cx="180000" cy="180000"/>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a:spLocks noChangeAspect="1"/>
            </p:cNvSpPr>
            <p:nvPr/>
          </p:nvSpPr>
          <p:spPr>
            <a:xfrm>
              <a:off x="2135339" y="2837592"/>
              <a:ext cx="180000" cy="180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a:spLocks noChangeAspect="1"/>
            </p:cNvSpPr>
            <p:nvPr/>
          </p:nvSpPr>
          <p:spPr>
            <a:xfrm>
              <a:off x="2135339" y="3468621"/>
              <a:ext cx="180000" cy="180000"/>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0" name="Group 89"/>
          <p:cNvGrpSpPr/>
          <p:nvPr/>
        </p:nvGrpSpPr>
        <p:grpSpPr>
          <a:xfrm>
            <a:off x="4489599" y="1607314"/>
            <a:ext cx="400804" cy="2048353"/>
            <a:chOff x="1914535" y="1600268"/>
            <a:chExt cx="400804" cy="2048353"/>
          </a:xfrm>
        </p:grpSpPr>
        <p:sp>
          <p:nvSpPr>
            <p:cNvPr id="91" name="Oval 90"/>
            <p:cNvSpPr>
              <a:spLocks noChangeAspect="1"/>
            </p:cNvSpPr>
            <p:nvPr/>
          </p:nvSpPr>
          <p:spPr>
            <a:xfrm>
              <a:off x="1914535" y="1600268"/>
              <a:ext cx="180000" cy="180000"/>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p:cNvSpPr>
              <a:spLocks noChangeAspect="1"/>
            </p:cNvSpPr>
            <p:nvPr/>
          </p:nvSpPr>
          <p:spPr>
            <a:xfrm>
              <a:off x="2135339" y="2231297"/>
              <a:ext cx="180000" cy="180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Oval 92"/>
            <p:cNvSpPr>
              <a:spLocks noChangeAspect="1"/>
            </p:cNvSpPr>
            <p:nvPr/>
          </p:nvSpPr>
          <p:spPr>
            <a:xfrm>
              <a:off x="2135339" y="2837592"/>
              <a:ext cx="180000" cy="180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Oval 93"/>
            <p:cNvSpPr>
              <a:spLocks noChangeAspect="1"/>
            </p:cNvSpPr>
            <p:nvPr/>
          </p:nvSpPr>
          <p:spPr>
            <a:xfrm>
              <a:off x="2135339" y="3468621"/>
              <a:ext cx="180000" cy="180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5" name="Oval 94"/>
          <p:cNvSpPr>
            <a:spLocks noChangeAspect="1"/>
          </p:cNvSpPr>
          <p:nvPr/>
        </p:nvSpPr>
        <p:spPr>
          <a:xfrm>
            <a:off x="4730010" y="1610922"/>
            <a:ext cx="180000" cy="180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21</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9"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51" y="4339010"/>
            <a:ext cx="1376801" cy="2016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617" y="4339010"/>
            <a:ext cx="1383950" cy="2016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862" y="4321498"/>
            <a:ext cx="1408340" cy="20160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522" y="4343833"/>
            <a:ext cx="1408340" cy="2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05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5642891"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Employment - broad sector concentration</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5663089"/>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Winchester Town sub-area has, unsurprisingly, a concentration in public sector employment that is almost two times larger than the national average. The sub-area is home to many public sector institutions, such as the University of Winchester, the Royal Hampshire County Hospital, HM Prison Winchester and two local authority headquarters. </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a:t>
            </a:r>
            <a:r>
              <a:rPr lang="en-GB" sz="1000" dirty="0">
                <a:latin typeface="Arial" panose="020B0604020202020204" pitchFamily="34" charset="0"/>
                <a:cs typeface="Arial" panose="020B0604020202020204" pitchFamily="34" charset="0"/>
              </a:rPr>
              <a:t>sub-area also has a smaller concentration in real estate that is 20% above the national average, and this might reflect a higher concentration of letting agents servicing the student/private rental population.</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a:t>
            </a:r>
            <a:r>
              <a:rPr lang="en-GB" sz="1000" dirty="0">
                <a:latin typeface="Arial" panose="020B0604020202020204" pitchFamily="34" charset="0"/>
                <a:cs typeface="Arial" panose="020B0604020202020204" pitchFamily="34" charset="0"/>
              </a:rPr>
              <a:t>Market Town &amp; Rural sub-area has an employee concentration in ICT almost 3.5 times the national average; although the IBM premises at Hursley will be an underlying factor. There is a local concentration in agriculture and forestry that is ten times the national average. </a:t>
            </a: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Construction </a:t>
            </a:r>
            <a:r>
              <a:rPr lang="en-GB" sz="1000" dirty="0">
                <a:latin typeface="Arial" panose="020B0604020202020204" pitchFamily="34" charset="0"/>
                <a:cs typeface="Arial" panose="020B0604020202020204" pitchFamily="34" charset="0"/>
              </a:rPr>
              <a:t>and other services are also above national </a:t>
            </a:r>
            <a:r>
              <a:rPr lang="en-GB" sz="1000" dirty="0" smtClean="0">
                <a:latin typeface="Arial" panose="020B0604020202020204" pitchFamily="34" charset="0"/>
                <a:cs typeface="Arial" panose="020B0604020202020204" pitchFamily="34" charset="0"/>
              </a:rPr>
              <a:t>average</a:t>
            </a:r>
            <a:r>
              <a:rPr lang="en-GB" sz="1000" dirty="0" smtClean="0">
                <a:latin typeface="Arial" panose="020B0604020202020204" pitchFamily="34" charset="0"/>
                <a:cs typeface="Arial" panose="020B0604020202020204" pitchFamily="34" charset="0"/>
              </a:rPr>
              <a:t> reflecting </a:t>
            </a:r>
            <a:r>
              <a:rPr lang="en-GB" sz="1000" dirty="0">
                <a:latin typeface="Arial" panose="020B0604020202020204" pitchFamily="34" charset="0"/>
                <a:cs typeface="Arial" panose="020B0604020202020204" pitchFamily="34" charset="0"/>
              </a:rPr>
              <a:t>a prevalence of small construction businesses and also tourist attractions and businesses in semi and rural areas.</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a:t>
            </a:r>
            <a:r>
              <a:rPr lang="en-GB" sz="1000" dirty="0">
                <a:latin typeface="Arial" panose="020B0604020202020204" pitchFamily="34" charset="0"/>
                <a:cs typeface="Arial" panose="020B0604020202020204" pitchFamily="34" charset="0"/>
              </a:rPr>
              <a:t>South Winchester sub-area has employee concentrations in financial and insurance 3.5 times the national average (mostly explained by the Solent Business Park), followed by agriculture (50% higher, and possibly influenced by the Southwick Estate, and in distribution (retail) 30% higher with the presence of the Whiteley Shopping Centre. There are also smaller concentrations in business services and ICT.</a:t>
            </a: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52" t="10083" r="4073" b="9583"/>
          <a:stretch/>
        </p:blipFill>
        <p:spPr>
          <a:xfrm>
            <a:off x="1655375" y="836712"/>
            <a:ext cx="4140761" cy="5184000"/>
          </a:xfrm>
          <a:prstGeom prst="rect">
            <a:avLst/>
          </a:prstGeom>
        </p:spPr>
      </p:pic>
      <p:grpSp>
        <p:nvGrpSpPr>
          <p:cNvPr id="98" name="Group 97"/>
          <p:cNvGrpSpPr/>
          <p:nvPr/>
        </p:nvGrpSpPr>
        <p:grpSpPr>
          <a:xfrm>
            <a:off x="246060" y="3112765"/>
            <a:ext cx="2248005" cy="3061617"/>
            <a:chOff x="246060" y="3112765"/>
            <a:chExt cx="2248005" cy="3061617"/>
          </a:xfrm>
        </p:grpSpPr>
        <p:sp>
          <p:nvSpPr>
            <p:cNvPr id="17" name="Oval 16"/>
            <p:cNvSpPr>
              <a:spLocks noChangeAspect="1"/>
            </p:cNvSpPr>
            <p:nvPr/>
          </p:nvSpPr>
          <p:spPr>
            <a:xfrm>
              <a:off x="248854" y="5544025"/>
              <a:ext cx="288000" cy="288000"/>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a:spLocks noChangeAspect="1"/>
            </p:cNvSpPr>
            <p:nvPr/>
          </p:nvSpPr>
          <p:spPr>
            <a:xfrm>
              <a:off x="246060" y="3168820"/>
              <a:ext cx="288000" cy="288000"/>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534060" y="3112765"/>
              <a:ext cx="1296183"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Public Admin, education &amp; health</a:t>
              </a:r>
            </a:p>
          </p:txBody>
        </p:sp>
        <p:sp>
          <p:nvSpPr>
            <p:cNvPr id="20" name="TextBox 19"/>
            <p:cNvSpPr txBox="1"/>
            <p:nvPr/>
          </p:nvSpPr>
          <p:spPr>
            <a:xfrm>
              <a:off x="548021" y="5585804"/>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Real estate</a:t>
              </a:r>
            </a:p>
          </p:txBody>
        </p:sp>
        <p:sp>
          <p:nvSpPr>
            <p:cNvPr id="34" name="Oval 33"/>
            <p:cNvSpPr>
              <a:spLocks noChangeAspect="1"/>
            </p:cNvSpPr>
            <p:nvPr/>
          </p:nvSpPr>
          <p:spPr>
            <a:xfrm>
              <a:off x="246060" y="5886382"/>
              <a:ext cx="288000" cy="288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a:spLocks noChangeAspect="1"/>
            </p:cNvSpPr>
            <p:nvPr/>
          </p:nvSpPr>
          <p:spPr>
            <a:xfrm>
              <a:off x="251537" y="3528013"/>
              <a:ext cx="288000" cy="288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a:spLocks noChangeAspect="1"/>
            </p:cNvSpPr>
            <p:nvPr/>
          </p:nvSpPr>
          <p:spPr>
            <a:xfrm>
              <a:off x="246060" y="4221144"/>
              <a:ext cx="288000" cy="288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a:spLocks noChangeAspect="1"/>
            </p:cNvSpPr>
            <p:nvPr/>
          </p:nvSpPr>
          <p:spPr>
            <a:xfrm>
              <a:off x="248854" y="4869192"/>
              <a:ext cx="288000" cy="288000"/>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p:cNvSpPr txBox="1"/>
            <p:nvPr/>
          </p:nvSpPr>
          <p:spPr>
            <a:xfrm>
              <a:off x="564415" y="3892957"/>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Business services</a:t>
              </a:r>
            </a:p>
          </p:txBody>
        </p:sp>
        <p:sp>
          <p:nvSpPr>
            <p:cNvPr id="39" name="Oval 38"/>
            <p:cNvSpPr>
              <a:spLocks noChangeAspect="1"/>
            </p:cNvSpPr>
            <p:nvPr/>
          </p:nvSpPr>
          <p:spPr>
            <a:xfrm>
              <a:off x="252251" y="3872068"/>
              <a:ext cx="288000" cy="288000"/>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p:cNvSpPr txBox="1"/>
            <p:nvPr/>
          </p:nvSpPr>
          <p:spPr>
            <a:xfrm>
              <a:off x="562829" y="3471958"/>
              <a:ext cx="1763023"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Distribution, transport, accommodation &amp; food </a:t>
              </a:r>
            </a:p>
          </p:txBody>
        </p:sp>
        <p:sp>
          <p:nvSpPr>
            <p:cNvPr id="41" name="TextBox 40"/>
            <p:cNvSpPr txBox="1"/>
            <p:nvPr/>
          </p:nvSpPr>
          <p:spPr>
            <a:xfrm>
              <a:off x="536854" y="4242033"/>
              <a:ext cx="194604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Information &amp; communications</a:t>
              </a:r>
            </a:p>
          </p:txBody>
        </p:sp>
        <p:sp>
          <p:nvSpPr>
            <p:cNvPr id="43" name="Oval 42"/>
            <p:cNvSpPr>
              <a:spLocks noChangeAspect="1"/>
            </p:cNvSpPr>
            <p:nvPr/>
          </p:nvSpPr>
          <p:spPr>
            <a:xfrm>
              <a:off x="249299" y="5206476"/>
              <a:ext cx="288000" cy="288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a:spLocks noChangeAspect="1"/>
            </p:cNvSpPr>
            <p:nvPr/>
          </p:nvSpPr>
          <p:spPr>
            <a:xfrm>
              <a:off x="260021" y="4545144"/>
              <a:ext cx="288000" cy="288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p:cNvSpPr txBox="1"/>
            <p:nvPr/>
          </p:nvSpPr>
          <p:spPr>
            <a:xfrm>
              <a:off x="548021" y="4566033"/>
              <a:ext cx="194604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Construction</a:t>
              </a:r>
            </a:p>
          </p:txBody>
        </p:sp>
        <p:sp>
          <p:nvSpPr>
            <p:cNvPr id="46" name="TextBox 45"/>
            <p:cNvSpPr txBox="1"/>
            <p:nvPr/>
          </p:nvSpPr>
          <p:spPr>
            <a:xfrm>
              <a:off x="536854" y="4900168"/>
              <a:ext cx="194604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Financial &amp; insurance</a:t>
              </a:r>
            </a:p>
          </p:txBody>
        </p:sp>
        <p:sp>
          <p:nvSpPr>
            <p:cNvPr id="47" name="TextBox 46"/>
            <p:cNvSpPr txBox="1"/>
            <p:nvPr/>
          </p:nvSpPr>
          <p:spPr>
            <a:xfrm>
              <a:off x="539537" y="5240833"/>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Other services</a:t>
              </a:r>
            </a:p>
          </p:txBody>
        </p:sp>
        <p:sp>
          <p:nvSpPr>
            <p:cNvPr id="48" name="TextBox 47"/>
            <p:cNvSpPr txBox="1"/>
            <p:nvPr/>
          </p:nvSpPr>
          <p:spPr>
            <a:xfrm>
              <a:off x="539536" y="5919083"/>
              <a:ext cx="1954529"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Agriculture, forestry &amp; fishing</a:t>
              </a:r>
            </a:p>
          </p:txBody>
        </p:sp>
      </p:grpSp>
      <p:grpSp>
        <p:nvGrpSpPr>
          <p:cNvPr id="97" name="Group 96"/>
          <p:cNvGrpSpPr/>
          <p:nvPr/>
        </p:nvGrpSpPr>
        <p:grpSpPr>
          <a:xfrm>
            <a:off x="179003" y="2397526"/>
            <a:ext cx="5156183" cy="3776856"/>
            <a:chOff x="179003" y="2397526"/>
            <a:chExt cx="5156183" cy="3776856"/>
          </a:xfrm>
        </p:grpSpPr>
        <p:grpSp>
          <p:nvGrpSpPr>
            <p:cNvPr id="15" name="Group 14"/>
            <p:cNvGrpSpPr/>
            <p:nvPr/>
          </p:nvGrpSpPr>
          <p:grpSpPr>
            <a:xfrm>
              <a:off x="3225080" y="3558501"/>
              <a:ext cx="1922984" cy="374555"/>
              <a:chOff x="3131840" y="3456820"/>
              <a:chExt cx="1922984" cy="374555"/>
            </a:xfrm>
          </p:grpSpPr>
          <p:sp>
            <p:nvSpPr>
              <p:cNvPr id="50" name="Oval 49"/>
              <p:cNvSpPr>
                <a:spLocks noChangeAspect="1"/>
              </p:cNvSpPr>
              <p:nvPr/>
            </p:nvSpPr>
            <p:spPr>
              <a:xfrm>
                <a:off x="4640128" y="3469730"/>
                <a:ext cx="360000" cy="360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p:cNvSpPr txBox="1"/>
              <p:nvPr/>
            </p:nvSpPr>
            <p:spPr>
              <a:xfrm>
                <a:off x="4572000" y="3512804"/>
                <a:ext cx="482824"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10.2</a:t>
                </a:r>
              </a:p>
            </p:txBody>
          </p:sp>
          <p:sp>
            <p:nvSpPr>
              <p:cNvPr id="53" name="Oval 52"/>
              <p:cNvSpPr>
                <a:spLocks noChangeAspect="1"/>
              </p:cNvSpPr>
              <p:nvPr/>
            </p:nvSpPr>
            <p:spPr>
              <a:xfrm>
                <a:off x="3673464" y="3456820"/>
                <a:ext cx="360000" cy="360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TextBox 53"/>
              <p:cNvSpPr txBox="1"/>
              <p:nvPr/>
            </p:nvSpPr>
            <p:spPr>
              <a:xfrm>
                <a:off x="3654531" y="3498320"/>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1.4</a:t>
                </a:r>
              </a:p>
            </p:txBody>
          </p:sp>
          <p:sp>
            <p:nvSpPr>
              <p:cNvPr id="55" name="Oval 54"/>
              <p:cNvSpPr>
                <a:spLocks noChangeAspect="1"/>
              </p:cNvSpPr>
              <p:nvPr/>
            </p:nvSpPr>
            <p:spPr>
              <a:xfrm>
                <a:off x="3150773" y="3461270"/>
                <a:ext cx="360000" cy="360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p:cNvSpPr txBox="1"/>
              <p:nvPr/>
            </p:nvSpPr>
            <p:spPr>
              <a:xfrm>
                <a:off x="3131840" y="3502770"/>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3.4</a:t>
                </a:r>
              </a:p>
            </p:txBody>
          </p:sp>
          <p:sp>
            <p:nvSpPr>
              <p:cNvPr id="57" name="Oval 56"/>
              <p:cNvSpPr>
                <a:spLocks noChangeAspect="1"/>
              </p:cNvSpPr>
              <p:nvPr/>
            </p:nvSpPr>
            <p:spPr>
              <a:xfrm>
                <a:off x="4150977" y="3471375"/>
                <a:ext cx="360000" cy="360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4139952" y="3512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1.2</a:t>
                </a:r>
              </a:p>
            </p:txBody>
          </p:sp>
        </p:grpSp>
        <p:sp>
          <p:nvSpPr>
            <p:cNvPr id="11" name="TextBox 10"/>
            <p:cNvSpPr txBox="1"/>
            <p:nvPr/>
          </p:nvSpPr>
          <p:spPr>
            <a:xfrm>
              <a:off x="3195389" y="3238194"/>
              <a:ext cx="2075605" cy="276999"/>
            </a:xfrm>
            <a:prstGeom prst="rect">
              <a:avLst/>
            </a:prstGeom>
            <a:noFill/>
          </p:spPr>
          <p:txBody>
            <a:bodyPr wrap="square" rtlCol="0">
              <a:spAutoFit/>
            </a:bodyPr>
            <a:lstStyle/>
            <a:p>
              <a:pPr algn="ctr"/>
              <a:r>
                <a:rPr lang="en-GB" sz="1200" dirty="0">
                  <a:solidFill>
                    <a:schemeClr val="accent3">
                      <a:lumMod val="50000"/>
                    </a:schemeClr>
                  </a:solidFill>
                  <a:latin typeface="Arial" panose="020B0604020202020204" pitchFamily="34" charset="0"/>
                  <a:cs typeface="Arial" panose="020B0604020202020204" pitchFamily="34" charset="0"/>
                </a:rPr>
                <a:t>Market Towns &amp; Rural</a:t>
              </a:r>
            </a:p>
          </p:txBody>
        </p:sp>
        <p:grpSp>
          <p:nvGrpSpPr>
            <p:cNvPr id="96" name="Group 95"/>
            <p:cNvGrpSpPr/>
            <p:nvPr/>
          </p:nvGrpSpPr>
          <p:grpSpPr>
            <a:xfrm>
              <a:off x="3259581" y="4904137"/>
              <a:ext cx="2075605" cy="1270245"/>
              <a:chOff x="3259581" y="4904137"/>
              <a:chExt cx="2075605" cy="1270245"/>
            </a:xfrm>
          </p:grpSpPr>
          <p:sp>
            <p:nvSpPr>
              <p:cNvPr id="23" name="Oval 22"/>
              <p:cNvSpPr>
                <a:spLocks noChangeAspect="1"/>
              </p:cNvSpPr>
              <p:nvPr/>
            </p:nvSpPr>
            <p:spPr>
              <a:xfrm>
                <a:off x="3586704" y="4904137"/>
                <a:ext cx="360000" cy="360000"/>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p:cNvSpPr txBox="1"/>
              <p:nvPr/>
            </p:nvSpPr>
            <p:spPr>
              <a:xfrm>
                <a:off x="3567771" y="4945637"/>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3.5</a:t>
                </a:r>
              </a:p>
            </p:txBody>
          </p:sp>
          <p:grpSp>
            <p:nvGrpSpPr>
              <p:cNvPr id="63" name="Group 62"/>
              <p:cNvGrpSpPr/>
              <p:nvPr/>
            </p:nvGrpSpPr>
            <p:grpSpPr>
              <a:xfrm>
                <a:off x="3394942" y="5443690"/>
                <a:ext cx="1908123" cy="361574"/>
                <a:chOff x="3394942" y="5291801"/>
                <a:chExt cx="1908123" cy="361574"/>
              </a:xfrm>
            </p:grpSpPr>
            <p:sp>
              <p:nvSpPr>
                <p:cNvPr id="22" name="Oval 21"/>
                <p:cNvSpPr>
                  <a:spLocks noChangeAspect="1"/>
                </p:cNvSpPr>
                <p:nvPr/>
              </p:nvSpPr>
              <p:spPr>
                <a:xfrm>
                  <a:off x="3413875" y="5291801"/>
                  <a:ext cx="360000" cy="360000"/>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a:spLocks noChangeAspect="1"/>
                </p:cNvSpPr>
                <p:nvPr/>
              </p:nvSpPr>
              <p:spPr>
                <a:xfrm>
                  <a:off x="3905695" y="5291801"/>
                  <a:ext cx="360000" cy="360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a:spLocks noChangeAspect="1"/>
                </p:cNvSpPr>
                <p:nvPr/>
              </p:nvSpPr>
              <p:spPr>
                <a:xfrm>
                  <a:off x="4412437" y="5293375"/>
                  <a:ext cx="360000" cy="360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a:spLocks noChangeAspect="1"/>
                </p:cNvSpPr>
                <p:nvPr/>
              </p:nvSpPr>
              <p:spPr>
                <a:xfrm>
                  <a:off x="4924132" y="5291801"/>
                  <a:ext cx="360000" cy="360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3394942" y="5334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1.2</a:t>
                  </a:r>
                </a:p>
              </p:txBody>
            </p:sp>
            <p:sp>
              <p:nvSpPr>
                <p:cNvPr id="30" name="TextBox 29"/>
                <p:cNvSpPr txBox="1"/>
                <p:nvPr/>
              </p:nvSpPr>
              <p:spPr>
                <a:xfrm>
                  <a:off x="3886762" y="5333301"/>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1.2</a:t>
                  </a:r>
                </a:p>
              </p:txBody>
            </p:sp>
            <p:sp>
              <p:nvSpPr>
                <p:cNvPr id="31" name="TextBox 30"/>
                <p:cNvSpPr txBox="1"/>
                <p:nvPr/>
              </p:nvSpPr>
              <p:spPr>
                <a:xfrm>
                  <a:off x="4393504" y="5334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1.3</a:t>
                  </a:r>
                </a:p>
              </p:txBody>
            </p:sp>
            <p:sp>
              <p:nvSpPr>
                <p:cNvPr id="33" name="TextBox 32"/>
                <p:cNvSpPr txBox="1"/>
                <p:nvPr/>
              </p:nvSpPr>
              <p:spPr>
                <a:xfrm>
                  <a:off x="4905199" y="5334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1.5</a:t>
                  </a:r>
                </a:p>
              </p:txBody>
            </p:sp>
          </p:grpSp>
          <p:sp>
            <p:nvSpPr>
              <p:cNvPr id="59" name="TextBox 58"/>
              <p:cNvSpPr txBox="1"/>
              <p:nvPr/>
            </p:nvSpPr>
            <p:spPr>
              <a:xfrm>
                <a:off x="3259581" y="5897383"/>
                <a:ext cx="2075605" cy="276999"/>
              </a:xfrm>
              <a:prstGeom prst="rect">
                <a:avLst/>
              </a:prstGeom>
              <a:noFill/>
            </p:spPr>
            <p:txBody>
              <a:bodyPr wrap="square" rtlCol="0">
                <a:spAutoFit/>
              </a:bodyPr>
              <a:lstStyle/>
              <a:p>
                <a:pPr algn="ctr"/>
                <a:r>
                  <a:rPr lang="en-GB" sz="1200" dirty="0">
                    <a:solidFill>
                      <a:schemeClr val="accent1">
                        <a:lumMod val="50000"/>
                      </a:schemeClr>
                    </a:solidFill>
                    <a:latin typeface="Arial" panose="020B0604020202020204" pitchFamily="34" charset="0"/>
                    <a:cs typeface="Arial" panose="020B0604020202020204" pitchFamily="34" charset="0"/>
                  </a:rPr>
                  <a:t>South Winchester</a:t>
                </a:r>
              </a:p>
            </p:txBody>
          </p:sp>
        </p:grpSp>
        <p:sp>
          <p:nvSpPr>
            <p:cNvPr id="60" name="TextBox 59"/>
            <p:cNvSpPr txBox="1"/>
            <p:nvPr/>
          </p:nvSpPr>
          <p:spPr>
            <a:xfrm>
              <a:off x="179003" y="2397526"/>
              <a:ext cx="2075605" cy="276999"/>
            </a:xfrm>
            <a:prstGeom prst="rect">
              <a:avLst/>
            </a:prstGeom>
            <a:noFill/>
          </p:spPr>
          <p:txBody>
            <a:bodyPr wrap="square" rtlCol="0">
              <a:spAutoFit/>
            </a:bodyPr>
            <a:lstStyle/>
            <a:p>
              <a:pPr algn="ctr"/>
              <a:r>
                <a:rPr lang="en-GB" sz="1200" dirty="0">
                  <a:solidFill>
                    <a:schemeClr val="bg2">
                      <a:lumMod val="25000"/>
                    </a:schemeClr>
                  </a:solidFill>
                  <a:latin typeface="Arial" panose="020B0604020202020204" pitchFamily="34" charset="0"/>
                  <a:cs typeface="Arial" panose="020B0604020202020204" pitchFamily="34" charset="0"/>
                </a:rPr>
                <a:t>Winchester Town</a:t>
              </a:r>
            </a:p>
          </p:txBody>
        </p:sp>
        <p:cxnSp>
          <p:nvCxnSpPr>
            <p:cNvPr id="27" name="Straight Connector 26"/>
            <p:cNvCxnSpPr>
              <a:endCxn id="4" idx="3"/>
            </p:cNvCxnSpPr>
            <p:nvPr/>
          </p:nvCxnSpPr>
          <p:spPr>
            <a:xfrm>
              <a:off x="1830243" y="2536026"/>
              <a:ext cx="1190919" cy="39902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2623296" y="2755047"/>
              <a:ext cx="790579" cy="360000"/>
              <a:chOff x="2623296" y="2755047"/>
              <a:chExt cx="790579" cy="360000"/>
            </a:xfrm>
          </p:grpSpPr>
          <p:sp>
            <p:nvSpPr>
              <p:cNvPr id="13" name="Oval 12"/>
              <p:cNvSpPr>
                <a:spLocks noChangeAspect="1"/>
              </p:cNvSpPr>
              <p:nvPr/>
            </p:nvSpPr>
            <p:spPr>
              <a:xfrm>
                <a:off x="3034942" y="2755047"/>
                <a:ext cx="360000" cy="360000"/>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a:spLocks noChangeAspect="1"/>
              </p:cNvSpPr>
              <p:nvPr/>
            </p:nvSpPr>
            <p:spPr>
              <a:xfrm>
                <a:off x="2653568" y="2755047"/>
                <a:ext cx="360000" cy="360000"/>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2623296" y="2796547"/>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1.9</a:t>
                </a:r>
              </a:p>
            </p:txBody>
          </p:sp>
          <p:sp>
            <p:nvSpPr>
              <p:cNvPr id="16" name="TextBox 15"/>
              <p:cNvSpPr txBox="1"/>
              <p:nvPr/>
            </p:nvSpPr>
            <p:spPr>
              <a:xfrm>
                <a:off x="3016009" y="2796547"/>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1.2</a:t>
                </a:r>
              </a:p>
            </p:txBody>
          </p:sp>
        </p:grpSp>
      </p:grpSp>
      <p:sp>
        <p:nvSpPr>
          <p:cNvPr id="101" name="TextBox 100"/>
          <p:cNvSpPr txBox="1"/>
          <p:nvPr/>
        </p:nvSpPr>
        <p:spPr>
          <a:xfrm>
            <a:off x="148023" y="867926"/>
            <a:ext cx="2242529" cy="1015663"/>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Sector employee concentrations relative to the national (GB) average, where 1.0 is equal to national concentration and values above this suggest a local employee</a:t>
            </a:r>
          </a:p>
          <a:p>
            <a:r>
              <a:rPr lang="en-GB" sz="1000" dirty="0">
                <a:latin typeface="Arial" panose="020B0604020202020204" pitchFamily="34" charset="0"/>
                <a:cs typeface="Arial" panose="020B0604020202020204" pitchFamily="34" charset="0"/>
              </a:rPr>
              <a:t>concentration.</a:t>
            </a:r>
          </a:p>
        </p:txBody>
      </p:sp>
      <p:sp>
        <p:nvSpPr>
          <p:cNvPr id="3" name="TextBox 2"/>
          <p:cNvSpPr txBox="1"/>
          <p:nvPr/>
        </p:nvSpPr>
        <p:spPr>
          <a:xfrm>
            <a:off x="298646" y="2755047"/>
            <a:ext cx="69442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Legend</a:t>
            </a:r>
          </a:p>
        </p:txBody>
      </p:sp>
      <p:sp>
        <p:nvSpPr>
          <p:cNvPr id="64" name="TextBox 63"/>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22</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372303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936514"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Employment - </a:t>
            </a:r>
            <a:r>
              <a:rPr lang="en-GB" altLang="en-US" b="1" dirty="0">
                <a:solidFill>
                  <a:schemeClr val="bg1"/>
                </a:solidFill>
                <a:latin typeface="Verdana" pitchFamily="34" charset="0"/>
                <a:ea typeface="Verdana" pitchFamily="34" charset="0"/>
                <a:cs typeface="Verdana" pitchFamily="34" charset="0"/>
              </a:rPr>
              <a:t>high value added sectors by sub-area</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6017032"/>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high value added sectors listed in the graphic (left) are based on sectors that have been identified as important by the Local Enterprise Partnerships to their respective local economies. As Winchester City Council is a member of both  LEPs the two sets of priority sectors are considered. Employee numbers can be found in the appendix.</a:t>
            </a:r>
          </a:p>
          <a:p>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As with the broad sectors there are more sub-area variations in these sectors than between the Winchester, Hampshire and national profiles. Winchester Town has a smaller high value sector added share than comparison areas and down to the higher number of public sector employment.</a:t>
            </a:r>
          </a:p>
          <a:p>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financial &amp; professional services is an important employer in South Winchester with one in seven workers (3,500) employed in this sector compared to one in ten for Winchester as a whole (8,000).</a:t>
            </a:r>
          </a:p>
          <a:p>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Proportionately, the tourism and visitor economy is an important employer in the Winchester Town sub-area (3,000). The sub-area is home to many historic attractions, restaurants and hotels that support jobs. The same sector is an equally important employer to the Market Town &amp; Rural sub-area (3,000).</a:t>
            </a:r>
          </a:p>
          <a:p>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ICT and digital media sector is disproportionately represented in the market Town &amp; Rural sub-area, and down to the IBM site at Hursley. While there is some overlap between the marine and advance engineering sectors the data suggests the South Winchester has marginally  a stronger presence, albeit from a small number employed in boat building/repairs.  </a:t>
            </a:r>
            <a:endParaRPr lang="en-GB" sz="400" dirty="0">
              <a:latin typeface="Arial" panose="020B0604020202020204" pitchFamily="34" charset="0"/>
              <a:cs typeface="Arial" panose="020B0604020202020204" pitchFamily="34" charset="0"/>
            </a:endParaRP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
        <p:nvSpPr>
          <p:cNvPr id="2" name="TextBox 1"/>
          <p:cNvSpPr txBox="1"/>
          <p:nvPr/>
        </p:nvSpPr>
        <p:spPr>
          <a:xfrm>
            <a:off x="1870937" y="723206"/>
            <a:ext cx="174599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2015 Sector Share (%)</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24744"/>
            <a:ext cx="5713334" cy="46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23</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45319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191118"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Employment - high value added sector growth</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08697" y="700315"/>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Employment estimates for specific sectors aggregated from detailed business activity data are less reliable due to disclosure rounding. </a:t>
            </a:r>
            <a:r>
              <a:rPr lang="en-GB" sz="1000" dirty="0">
                <a:latin typeface="Arial" panose="020B0604020202020204" pitchFamily="34" charset="0"/>
                <a:cs typeface="Arial" panose="020B0604020202020204" pitchFamily="34" charset="0"/>
              </a:rPr>
              <a:t>Therefore, any sub-area changes by high </a:t>
            </a:r>
            <a:r>
              <a:rPr lang="en-GB" sz="1000" dirty="0" smtClean="0">
                <a:latin typeface="Arial" panose="020B0604020202020204" pitchFamily="34" charset="0"/>
                <a:cs typeface="Arial" panose="020B0604020202020204" pitchFamily="34" charset="0"/>
              </a:rPr>
              <a:t>value added sector </a:t>
            </a:r>
            <a:r>
              <a:rPr lang="en-GB" sz="1000" dirty="0">
                <a:latin typeface="Arial" panose="020B0604020202020204" pitchFamily="34" charset="0"/>
                <a:cs typeface="Arial" panose="020B0604020202020204" pitchFamily="34" charset="0"/>
              </a:rPr>
              <a:t>need to be treated with caution and read as indicative of the size and direction of employee growth.</a:t>
            </a:r>
            <a:endParaRPr lang="en-GB" sz="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terms of employees gained and the average annual rate of growth since 2010 the tourism and visitor economy has seen the largest rise with an estimated 2,000 additional workers </a:t>
            </a:r>
            <a:r>
              <a:rPr lang="en-GB" sz="1000" dirty="0" smtClean="0">
                <a:latin typeface="Arial" panose="020B0604020202020204" pitchFamily="34" charset="0"/>
                <a:cs typeface="Arial" panose="020B0604020202020204" pitchFamily="34" charset="0"/>
              </a:rPr>
              <a:t>(</a:t>
            </a:r>
            <a:r>
              <a:rPr lang="en-GB" sz="1000" dirty="0">
                <a:latin typeface="Arial" panose="020B0604020202020204" pitchFamily="34" charset="0"/>
                <a:cs typeface="Arial" panose="020B0604020202020204" pitchFamily="34" charset="0"/>
              </a:rPr>
              <a:t>7</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growth per annum). This will be partly down to improved economic conditions and record employment driving spending, but may also be capturing an emerging trend in consumers purchasing experiences (meals, concerts, holidays etc.) rather than tangible material goods. </a:t>
            </a:r>
            <a:endParaRPr lang="en-GB" sz="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Financial </a:t>
            </a:r>
            <a:r>
              <a:rPr lang="en-GB" sz="1000" dirty="0" smtClean="0">
                <a:latin typeface="Arial" panose="020B0604020202020204" pitchFamily="34" charset="0"/>
                <a:cs typeface="Arial" panose="020B0604020202020204" pitchFamily="34" charset="0"/>
              </a:rPr>
              <a:t>&amp; </a:t>
            </a:r>
            <a:r>
              <a:rPr lang="en-GB" sz="1000" dirty="0" smtClean="0">
                <a:latin typeface="Arial" panose="020B0604020202020204" pitchFamily="34" charset="0"/>
                <a:cs typeface="Arial" panose="020B0604020202020204" pitchFamily="34" charset="0"/>
              </a:rPr>
              <a:t>professional and </a:t>
            </a:r>
            <a:r>
              <a:rPr lang="en-GB" sz="1000" dirty="0">
                <a:latin typeface="Arial" panose="020B0604020202020204" pitchFamily="34" charset="0"/>
                <a:cs typeface="Arial" panose="020B0604020202020204" pitchFamily="34" charset="0"/>
              </a:rPr>
              <a:t>ICT and digital media have both seen cumulative growth of approximately 1,000 employees and </a:t>
            </a:r>
            <a:r>
              <a:rPr lang="en-GB" sz="1000" dirty="0" smtClean="0">
                <a:latin typeface="Arial" panose="020B0604020202020204" pitchFamily="34" charset="0"/>
                <a:cs typeface="Arial" panose="020B0604020202020204" pitchFamily="34" charset="0"/>
              </a:rPr>
              <a:t>annual growth of </a:t>
            </a:r>
            <a:r>
              <a:rPr lang="en-GB" sz="1000" dirty="0" smtClean="0">
                <a:latin typeface="Arial" panose="020B0604020202020204" pitchFamily="34" charset="0"/>
                <a:cs typeface="Arial" panose="020B0604020202020204" pitchFamily="34" charset="0"/>
              </a:rPr>
              <a:t>2.7% </a:t>
            </a:r>
            <a:r>
              <a:rPr lang="en-GB" sz="1000" dirty="0">
                <a:latin typeface="Arial" panose="020B0604020202020204" pitchFamily="34" charset="0"/>
                <a:cs typeface="Arial" panose="020B0604020202020204" pitchFamily="34" charset="0"/>
              </a:rPr>
              <a:t>and </a:t>
            </a:r>
            <a:r>
              <a:rPr lang="en-GB" sz="1000" dirty="0" smtClean="0">
                <a:latin typeface="Arial" panose="020B0604020202020204" pitchFamily="34" charset="0"/>
                <a:cs typeface="Arial" panose="020B0604020202020204" pitchFamily="34" charset="0"/>
              </a:rPr>
              <a:t>3.7</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p.a. since </a:t>
            </a:r>
            <a:r>
              <a:rPr lang="en-GB" sz="1000" dirty="0">
                <a:latin typeface="Arial" panose="020B0604020202020204" pitchFamily="34" charset="0"/>
                <a:cs typeface="Arial" panose="020B0604020202020204" pitchFamily="34" charset="0"/>
              </a:rPr>
              <a:t>2010. Growth in financial </a:t>
            </a:r>
            <a:r>
              <a:rPr lang="en-GB" sz="1000" dirty="0" smtClean="0">
                <a:latin typeface="Arial" panose="020B0604020202020204" pitchFamily="34" charset="0"/>
                <a:cs typeface="Arial" panose="020B0604020202020204" pitchFamily="34" charset="0"/>
              </a:rPr>
              <a:t>&amp; </a:t>
            </a:r>
            <a:r>
              <a:rPr lang="en-GB" sz="1000" dirty="0" smtClean="0">
                <a:latin typeface="Arial" panose="020B0604020202020204" pitchFamily="34" charset="0"/>
                <a:cs typeface="Arial" panose="020B0604020202020204" pitchFamily="34" charset="0"/>
              </a:rPr>
              <a:t>professional </a:t>
            </a:r>
            <a:r>
              <a:rPr lang="en-GB" sz="1000" dirty="0" smtClean="0">
                <a:latin typeface="Arial" panose="020B0604020202020204" pitchFamily="34" charset="0"/>
                <a:cs typeface="Arial" panose="020B0604020202020204" pitchFamily="34" charset="0"/>
              </a:rPr>
              <a:t>was mostly driven </a:t>
            </a:r>
            <a:r>
              <a:rPr lang="en-GB" sz="1000" dirty="0">
                <a:latin typeface="Arial" panose="020B0604020202020204" pitchFamily="34" charset="0"/>
                <a:cs typeface="Arial" panose="020B0604020202020204" pitchFamily="34" charset="0"/>
              </a:rPr>
              <a:t>mostly by South Hampshire </a:t>
            </a:r>
            <a:r>
              <a:rPr lang="en-GB" sz="1000" dirty="0" smtClean="0">
                <a:latin typeface="Arial" panose="020B0604020202020204" pitchFamily="34" charset="0"/>
                <a:cs typeface="Arial" panose="020B0604020202020204" pitchFamily="34" charset="0"/>
              </a:rPr>
              <a:t>(Solent </a:t>
            </a:r>
            <a:r>
              <a:rPr lang="en-GB" sz="1000" dirty="0">
                <a:latin typeface="Arial" panose="020B0604020202020204" pitchFamily="34" charset="0"/>
                <a:cs typeface="Arial" panose="020B0604020202020204" pitchFamily="34" charset="0"/>
              </a:rPr>
              <a:t>Business Park, Whiteley and Segensworth </a:t>
            </a:r>
            <a:r>
              <a:rPr lang="en-GB" sz="1000" dirty="0" smtClean="0">
                <a:latin typeface="Arial" panose="020B0604020202020204" pitchFamily="34" charset="0"/>
                <a:cs typeface="Arial" panose="020B0604020202020204" pitchFamily="34" charset="0"/>
              </a:rPr>
              <a:t>North). Winchester Town and South Winchester saw modest growth in ICT &amp; digital media employment.</a:t>
            </a:r>
            <a:endParaRPr lang="en-GB" sz="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Aerospace </a:t>
            </a:r>
            <a:r>
              <a:rPr lang="en-GB" sz="1000" dirty="0">
                <a:latin typeface="Arial" panose="020B0604020202020204" pitchFamily="34" charset="0"/>
                <a:cs typeface="Arial" panose="020B0604020202020204" pitchFamily="34" charset="0"/>
              </a:rPr>
              <a:t>&amp; defence </a:t>
            </a:r>
            <a:r>
              <a:rPr lang="en-GB" sz="1000" dirty="0" smtClean="0">
                <a:latin typeface="Arial" panose="020B0604020202020204" pitchFamily="34" charset="0"/>
                <a:cs typeface="Arial" panose="020B0604020202020204" pitchFamily="34" charset="0"/>
              </a:rPr>
              <a:t>has seen  a modest growth in South Winchester , but a decline in Market Towns &amp; </a:t>
            </a:r>
            <a:r>
              <a:rPr lang="en-GB" sz="1000" dirty="0" smtClean="0">
                <a:latin typeface="Arial" panose="020B0604020202020204" pitchFamily="34" charset="0"/>
                <a:cs typeface="Arial" panose="020B0604020202020204" pitchFamily="34" charset="0"/>
              </a:rPr>
              <a:t>Rural but any small decline or increase at local level has to be treated with a </a:t>
            </a:r>
            <a:r>
              <a:rPr lang="en-GB" sz="1000" dirty="0" smtClean="0">
                <a:latin typeface="Arial" panose="020B0604020202020204" pitchFamily="34" charset="0"/>
                <a:cs typeface="Arial" panose="020B0604020202020204" pitchFamily="34" charset="0"/>
              </a:rPr>
              <a:t>caution. </a:t>
            </a:r>
            <a:r>
              <a:rPr lang="en-GB" sz="1000" dirty="0" smtClean="0">
                <a:latin typeface="Arial" panose="020B0604020202020204" pitchFamily="34" charset="0"/>
                <a:cs typeface="Arial" panose="020B0604020202020204" pitchFamily="34" charset="0"/>
              </a:rPr>
              <a:t>Employment </a:t>
            </a:r>
            <a:r>
              <a:rPr lang="en-GB" sz="1000" dirty="0">
                <a:latin typeface="Arial" panose="020B0604020202020204" pitchFamily="34" charset="0"/>
                <a:cs typeface="Arial" panose="020B0604020202020204" pitchFamily="34" charset="0"/>
              </a:rPr>
              <a:t>in engineering &amp; </a:t>
            </a:r>
            <a:r>
              <a:rPr lang="en-GB" sz="1000" dirty="0" smtClean="0">
                <a:latin typeface="Arial" panose="020B0604020202020204" pitchFamily="34" charset="0"/>
                <a:cs typeface="Arial" panose="020B0604020202020204" pitchFamily="34" charset="0"/>
              </a:rPr>
              <a:t>marine, logistics</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and marine have </a:t>
            </a:r>
            <a:r>
              <a:rPr lang="en-GB" sz="1000" dirty="0">
                <a:latin typeface="Arial" panose="020B0604020202020204" pitchFamily="34" charset="0"/>
                <a:cs typeface="Arial" panose="020B0604020202020204" pitchFamily="34" charset="0"/>
              </a:rPr>
              <a:t>either seen no growth or marginal losses, which broadly reflect longer term trends in declining </a:t>
            </a:r>
            <a:r>
              <a:rPr lang="en-GB" sz="1000" dirty="0" smtClean="0">
                <a:latin typeface="Arial" panose="020B0604020202020204" pitchFamily="34" charset="0"/>
                <a:cs typeface="Arial" panose="020B0604020202020204" pitchFamily="34" charset="0"/>
              </a:rPr>
              <a:t>employment and rising productivity. </a:t>
            </a:r>
            <a:endParaRPr lang="en-GB" sz="1000" dirty="0">
              <a:latin typeface="Arial" panose="020B0604020202020204" pitchFamily="34" charset="0"/>
              <a:cs typeface="Arial" panose="020B0604020202020204" pitchFamily="34" charset="0"/>
            </a:endParaRPr>
          </a:p>
        </p:txBody>
      </p:sp>
      <p:sp>
        <p:nvSpPr>
          <p:cNvPr id="100" name="TextBox 99"/>
          <p:cNvSpPr txBox="1"/>
          <p:nvPr/>
        </p:nvSpPr>
        <p:spPr>
          <a:xfrm>
            <a:off x="173757" y="6513698"/>
            <a:ext cx="133119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1518186" y="698212"/>
            <a:ext cx="3736472"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Number and Average Annual (%) Growth 2010-2015</a:t>
            </a:r>
          </a:p>
        </p:txBody>
      </p:sp>
      <p:grpSp>
        <p:nvGrpSpPr>
          <p:cNvPr id="39" name="Group 38"/>
          <p:cNvGrpSpPr/>
          <p:nvPr/>
        </p:nvGrpSpPr>
        <p:grpSpPr>
          <a:xfrm>
            <a:off x="251520" y="1185283"/>
            <a:ext cx="1944348" cy="4547973"/>
            <a:chOff x="179380" y="1221477"/>
            <a:chExt cx="1944348" cy="4547973"/>
          </a:xfrm>
        </p:grpSpPr>
        <p:sp>
          <p:nvSpPr>
            <p:cNvPr id="40" name="TextBox 39"/>
            <p:cNvSpPr txBox="1"/>
            <p:nvPr/>
          </p:nvSpPr>
          <p:spPr>
            <a:xfrm>
              <a:off x="211348" y="1221477"/>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EM3 Sectors</a:t>
              </a:r>
            </a:p>
          </p:txBody>
        </p:sp>
        <p:pic>
          <p:nvPicPr>
            <p:cNvPr id="4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60945" y="1556792"/>
              <a:ext cx="740100"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945" y="2829156"/>
              <a:ext cx="756000" cy="33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2195375"/>
              <a:ext cx="740178" cy="37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4022224"/>
              <a:ext cx="691249" cy="37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1220145" y="1647944"/>
              <a:ext cx="90323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Financial &amp; Professional</a:t>
              </a:r>
            </a:p>
          </p:txBody>
        </p:sp>
        <p:sp>
          <p:nvSpPr>
            <p:cNvPr id="52" name="TextBox 51"/>
            <p:cNvSpPr txBox="1"/>
            <p:nvPr/>
          </p:nvSpPr>
          <p:spPr>
            <a:xfrm>
              <a:off x="1310138" y="2872607"/>
              <a:ext cx="810579"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Logistics*</a:t>
              </a:r>
            </a:p>
          </p:txBody>
        </p:sp>
        <p:sp>
          <p:nvSpPr>
            <p:cNvPr id="53" name="TextBox 52"/>
            <p:cNvSpPr txBox="1"/>
            <p:nvPr/>
          </p:nvSpPr>
          <p:spPr>
            <a:xfrm>
              <a:off x="1031978" y="2191954"/>
              <a:ext cx="1091750"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ICT &amp; Digital Media</a:t>
              </a:r>
            </a:p>
          </p:txBody>
        </p:sp>
        <p:sp>
          <p:nvSpPr>
            <p:cNvPr id="54" name="TextBox 53"/>
            <p:cNvSpPr txBox="1"/>
            <p:nvPr/>
          </p:nvSpPr>
          <p:spPr>
            <a:xfrm>
              <a:off x="1438619" y="4092036"/>
              <a:ext cx="684760"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Marine</a:t>
              </a:r>
            </a:p>
          </p:txBody>
        </p:sp>
        <p:sp>
          <p:nvSpPr>
            <p:cNvPr id="55" name="TextBox 54"/>
            <p:cNvSpPr txBox="1"/>
            <p:nvPr/>
          </p:nvSpPr>
          <p:spPr>
            <a:xfrm>
              <a:off x="1133176" y="3354932"/>
              <a:ext cx="923905"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Aerospace &amp; Defence</a:t>
              </a:r>
            </a:p>
          </p:txBody>
        </p:sp>
        <p:sp>
          <p:nvSpPr>
            <p:cNvPr id="56" name="TextBox 55"/>
            <p:cNvSpPr txBox="1"/>
            <p:nvPr/>
          </p:nvSpPr>
          <p:spPr>
            <a:xfrm>
              <a:off x="190853" y="4520714"/>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Solent Sectors</a:t>
              </a:r>
            </a:p>
          </p:txBody>
        </p:sp>
        <p:sp>
          <p:nvSpPr>
            <p:cNvPr id="57" name="TextBox 56"/>
            <p:cNvSpPr txBox="1"/>
            <p:nvPr/>
          </p:nvSpPr>
          <p:spPr>
            <a:xfrm>
              <a:off x="1220145" y="4755906"/>
              <a:ext cx="90358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 Engineering &amp; Marine</a:t>
              </a:r>
            </a:p>
          </p:txBody>
        </p:sp>
        <p:sp>
          <p:nvSpPr>
            <p:cNvPr id="58" name="TextBox 57"/>
            <p:cNvSpPr txBox="1"/>
            <p:nvPr/>
          </p:nvSpPr>
          <p:spPr>
            <a:xfrm>
              <a:off x="1167499" y="5369340"/>
              <a:ext cx="956229"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 Tourism &amp; Visitors</a:t>
              </a:r>
            </a:p>
          </p:txBody>
        </p:sp>
        <p:sp>
          <p:nvSpPr>
            <p:cNvPr id="60" name="Oval 59"/>
            <p:cNvSpPr>
              <a:spLocks noChangeAspect="1"/>
            </p:cNvSpPr>
            <p:nvPr/>
          </p:nvSpPr>
          <p:spPr>
            <a:xfrm>
              <a:off x="179380" y="1679872"/>
              <a:ext cx="216000" cy="216000"/>
            </a:xfrm>
            <a:prstGeom prst="ellipse">
              <a:avLst/>
            </a:prstGeom>
            <a:solidFill>
              <a:schemeClr val="bg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a:spLocks noChangeAspect="1"/>
            </p:cNvSpPr>
            <p:nvPr/>
          </p:nvSpPr>
          <p:spPr>
            <a:xfrm>
              <a:off x="179380" y="2244445"/>
              <a:ext cx="216000" cy="216000"/>
            </a:xfrm>
            <a:prstGeom prst="ellipse">
              <a:avLst/>
            </a:prstGeom>
            <a:solidFill>
              <a:schemeClr val="accent4">
                <a:lumMod val="40000"/>
                <a:lumOff val="6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a:spLocks noChangeAspect="1"/>
            </p:cNvSpPr>
            <p:nvPr/>
          </p:nvSpPr>
          <p:spPr>
            <a:xfrm>
              <a:off x="179380" y="2868380"/>
              <a:ext cx="216000" cy="216000"/>
            </a:xfrm>
            <a:prstGeom prst="ellipse">
              <a:avLst/>
            </a:prstGeom>
            <a:solidFill>
              <a:schemeClr val="accent6">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a:spLocks noChangeAspect="1"/>
            </p:cNvSpPr>
            <p:nvPr/>
          </p:nvSpPr>
          <p:spPr>
            <a:xfrm>
              <a:off x="190853" y="3476863"/>
              <a:ext cx="216000" cy="216000"/>
            </a:xfrm>
            <a:prstGeom prst="ellipse">
              <a:avLst/>
            </a:prstGeom>
            <a:solidFill>
              <a:schemeClr val="accent2">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a:spLocks noChangeAspect="1"/>
            </p:cNvSpPr>
            <p:nvPr/>
          </p:nvSpPr>
          <p:spPr>
            <a:xfrm>
              <a:off x="192483" y="4042735"/>
              <a:ext cx="216000" cy="216000"/>
            </a:xfrm>
            <a:prstGeom prst="ellipse">
              <a:avLst/>
            </a:prstGeom>
            <a:solidFill>
              <a:schemeClr val="accent5">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Oval 64"/>
            <p:cNvSpPr>
              <a:spLocks noChangeAspect="1"/>
            </p:cNvSpPr>
            <p:nvPr/>
          </p:nvSpPr>
          <p:spPr>
            <a:xfrm>
              <a:off x="179380" y="4847961"/>
              <a:ext cx="216000" cy="216000"/>
            </a:xfrm>
            <a:prstGeom prst="ellipse">
              <a:avLst/>
            </a:prstGeom>
            <a:solidFill>
              <a:schemeClr val="accent1">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a:spLocks noChangeAspect="1"/>
            </p:cNvSpPr>
            <p:nvPr/>
          </p:nvSpPr>
          <p:spPr>
            <a:xfrm>
              <a:off x="190985" y="5466559"/>
              <a:ext cx="216000" cy="216000"/>
            </a:xfrm>
            <a:prstGeom prst="ellipse">
              <a:avLst/>
            </a:prstGeom>
            <a:solidFill>
              <a:srgbClr val="438187"/>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8" name="Picture 2"/>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3302987"/>
              <a:ext cx="706924"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19496" y="5407395"/>
              <a:ext cx="671657"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3"/>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4771744"/>
              <a:ext cx="75545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2" name="Straight Connector 71"/>
          <p:cNvCxnSpPr/>
          <p:nvPr/>
        </p:nvCxnSpPr>
        <p:spPr>
          <a:xfrm>
            <a:off x="2401701" y="1490008"/>
            <a:ext cx="34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148859" y="1086108"/>
            <a:ext cx="945605" cy="400110"/>
          </a:xfrm>
          <a:prstGeom prst="rect">
            <a:avLst/>
          </a:prstGeom>
          <a:noFill/>
        </p:spPr>
        <p:txBody>
          <a:bodyPr wrap="square" rtlCol="0">
            <a:spAutoFit/>
          </a:bodyPr>
          <a:lstStyle/>
          <a:p>
            <a:pPr algn="r"/>
            <a:r>
              <a:rPr lang="en-GB" sz="1000" i="1" dirty="0">
                <a:solidFill>
                  <a:schemeClr val="tx1">
                    <a:lumMod val="50000"/>
                    <a:lumOff val="50000"/>
                  </a:schemeClr>
                </a:solidFill>
                <a:latin typeface="Arial" panose="020B0604020202020204" pitchFamily="34" charset="0"/>
                <a:cs typeface="Arial" panose="020B0604020202020204" pitchFamily="34" charset="0"/>
              </a:rPr>
              <a:t>Winchester</a:t>
            </a:r>
            <a:r>
              <a:rPr lang="en-GB" sz="800" i="1" dirty="0">
                <a:solidFill>
                  <a:schemeClr val="tx1">
                    <a:lumMod val="50000"/>
                    <a:lumOff val="50000"/>
                  </a:schemeClr>
                </a:solidFill>
                <a:latin typeface="Arial" panose="020B0604020202020204" pitchFamily="34" charset="0"/>
                <a:cs typeface="Arial" panose="020B0604020202020204" pitchFamily="34" charset="0"/>
              </a:rPr>
              <a:t> </a:t>
            </a:r>
            <a:r>
              <a:rPr lang="en-GB" sz="1000" i="1" dirty="0">
                <a:solidFill>
                  <a:schemeClr val="tx1">
                    <a:lumMod val="50000"/>
                    <a:lumOff val="50000"/>
                  </a:schemeClr>
                </a:solidFill>
                <a:latin typeface="Arial" panose="020B0604020202020204" pitchFamily="34" charset="0"/>
                <a:cs typeface="Arial" panose="020B0604020202020204" pitchFamily="34" charset="0"/>
              </a:rPr>
              <a:t>Town</a:t>
            </a:r>
          </a:p>
        </p:txBody>
      </p:sp>
      <p:sp>
        <p:nvSpPr>
          <p:cNvPr id="74" name="TextBox 73"/>
          <p:cNvSpPr txBox="1"/>
          <p:nvPr/>
        </p:nvSpPr>
        <p:spPr>
          <a:xfrm>
            <a:off x="4000170" y="1098640"/>
            <a:ext cx="993819" cy="400110"/>
          </a:xfrm>
          <a:prstGeom prst="rect">
            <a:avLst/>
          </a:prstGeom>
          <a:noFill/>
        </p:spPr>
        <p:txBody>
          <a:bodyPr wrap="square" rtlCol="0">
            <a:spAutoFit/>
          </a:bodyPr>
          <a:lstStyle/>
          <a:p>
            <a:pPr algn="r"/>
            <a:r>
              <a:rPr lang="en-GB" sz="1000" i="1" dirty="0">
                <a:solidFill>
                  <a:schemeClr val="tx1">
                    <a:lumMod val="50000"/>
                    <a:lumOff val="50000"/>
                  </a:schemeClr>
                </a:solidFill>
                <a:latin typeface="Arial" panose="020B0604020202020204" pitchFamily="34" charset="0"/>
                <a:cs typeface="Arial" panose="020B0604020202020204" pitchFamily="34" charset="0"/>
              </a:rPr>
              <a:t>Market Towns &amp; Rural</a:t>
            </a:r>
          </a:p>
        </p:txBody>
      </p:sp>
      <p:sp>
        <p:nvSpPr>
          <p:cNvPr id="75" name="TextBox 74"/>
          <p:cNvSpPr txBox="1"/>
          <p:nvPr/>
        </p:nvSpPr>
        <p:spPr>
          <a:xfrm>
            <a:off x="4993989" y="1086108"/>
            <a:ext cx="888738" cy="400110"/>
          </a:xfrm>
          <a:prstGeom prst="rect">
            <a:avLst/>
          </a:prstGeom>
          <a:noFill/>
        </p:spPr>
        <p:txBody>
          <a:bodyPr wrap="square" rtlCol="0">
            <a:spAutoFit/>
          </a:bodyPr>
          <a:lstStyle/>
          <a:p>
            <a:pPr algn="r"/>
            <a:r>
              <a:rPr lang="en-GB" sz="1000" i="1" dirty="0">
                <a:solidFill>
                  <a:schemeClr val="tx1">
                    <a:lumMod val="50000"/>
                    <a:lumOff val="50000"/>
                  </a:schemeClr>
                </a:solidFill>
                <a:latin typeface="Arial" panose="020B0604020202020204" pitchFamily="34" charset="0"/>
                <a:cs typeface="Arial" panose="020B0604020202020204" pitchFamily="34" charset="0"/>
              </a:rPr>
              <a:t>South Winchester</a:t>
            </a:r>
          </a:p>
        </p:txBody>
      </p:sp>
      <p:sp>
        <p:nvSpPr>
          <p:cNvPr id="76" name="TextBox 75"/>
          <p:cNvSpPr txBox="1"/>
          <p:nvPr/>
        </p:nvSpPr>
        <p:spPr>
          <a:xfrm>
            <a:off x="2287022" y="1098640"/>
            <a:ext cx="916826"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 District</a:t>
            </a:r>
          </a:p>
        </p:txBody>
      </p:sp>
      <p:grpSp>
        <p:nvGrpSpPr>
          <p:cNvPr id="77" name="Group 76"/>
          <p:cNvGrpSpPr/>
          <p:nvPr/>
        </p:nvGrpSpPr>
        <p:grpSpPr>
          <a:xfrm>
            <a:off x="2154293" y="1642636"/>
            <a:ext cx="1108826" cy="4004463"/>
            <a:chOff x="1797771" y="1647944"/>
            <a:chExt cx="1108826" cy="4004463"/>
          </a:xfrm>
        </p:grpSpPr>
        <p:sp>
          <p:nvSpPr>
            <p:cNvPr id="78" name="TextBox 77"/>
            <p:cNvSpPr txBox="1"/>
            <p:nvPr/>
          </p:nvSpPr>
          <p:spPr>
            <a:xfrm>
              <a:off x="1813025" y="1647944"/>
              <a:ext cx="1093569"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1,000, </a:t>
              </a:r>
              <a:r>
                <a:rPr lang="en-GB" sz="1200" dirty="0" smtClean="0">
                  <a:latin typeface="Arial" panose="020B0604020202020204" pitchFamily="34" charset="0"/>
                  <a:cs typeface="Arial" panose="020B0604020202020204" pitchFamily="34" charset="0"/>
                </a:rPr>
                <a:t>+2.7%</a:t>
              </a:r>
              <a:endParaRPr lang="en-GB" sz="1200" dirty="0">
                <a:latin typeface="Arial" panose="020B0604020202020204" pitchFamily="34" charset="0"/>
                <a:cs typeface="Arial" panose="020B0604020202020204" pitchFamily="34" charset="0"/>
              </a:endParaRPr>
            </a:p>
          </p:txBody>
        </p:sp>
        <p:sp>
          <p:nvSpPr>
            <p:cNvPr id="79" name="TextBox 78"/>
            <p:cNvSpPr txBox="1"/>
            <p:nvPr/>
          </p:nvSpPr>
          <p:spPr>
            <a:xfrm>
              <a:off x="1797771" y="2238121"/>
              <a:ext cx="1093569"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1,000, </a:t>
              </a:r>
              <a:r>
                <a:rPr lang="en-GB" sz="1200" dirty="0" smtClean="0">
                  <a:latin typeface="Arial" panose="020B0604020202020204" pitchFamily="34" charset="0"/>
                  <a:cs typeface="Arial" panose="020B0604020202020204" pitchFamily="34" charset="0"/>
                </a:rPr>
                <a:t>+3.7</a:t>
              </a:r>
              <a:r>
                <a:rPr lang="en-GB" sz="1200" dirty="0">
                  <a:latin typeface="Arial" panose="020B0604020202020204" pitchFamily="34" charset="0"/>
                  <a:cs typeface="Arial" panose="020B0604020202020204" pitchFamily="34" charset="0"/>
                </a:rPr>
                <a:t>%</a:t>
              </a:r>
            </a:p>
          </p:txBody>
        </p:sp>
        <p:sp>
          <p:nvSpPr>
            <p:cNvPr id="80" name="TextBox 79"/>
            <p:cNvSpPr txBox="1"/>
            <p:nvPr/>
          </p:nvSpPr>
          <p:spPr>
            <a:xfrm>
              <a:off x="1894069" y="2837881"/>
              <a:ext cx="1008609"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500, + </a:t>
              </a:r>
              <a:r>
                <a:rPr lang="en-GB" sz="1200" dirty="0" smtClean="0">
                  <a:latin typeface="Arial" panose="020B0604020202020204" pitchFamily="34" charset="0"/>
                  <a:cs typeface="Arial" panose="020B0604020202020204" pitchFamily="34" charset="0"/>
                </a:rPr>
                <a:t>3.1%</a:t>
              </a:r>
              <a:endParaRPr lang="en-GB" sz="1200" dirty="0">
                <a:latin typeface="Arial" panose="020B0604020202020204" pitchFamily="34" charset="0"/>
                <a:cs typeface="Arial" panose="020B0604020202020204" pitchFamily="34" charset="0"/>
              </a:endParaRPr>
            </a:p>
          </p:txBody>
        </p:sp>
        <p:sp>
          <p:nvSpPr>
            <p:cNvPr id="81" name="TextBox 80"/>
            <p:cNvSpPr txBox="1"/>
            <p:nvPr/>
          </p:nvSpPr>
          <p:spPr>
            <a:xfrm>
              <a:off x="1925596" y="3419143"/>
              <a:ext cx="965329"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250, </a:t>
              </a:r>
              <a:r>
                <a:rPr lang="en-GB" sz="1200" dirty="0" smtClean="0">
                  <a:latin typeface="Arial" panose="020B0604020202020204" pitchFamily="34" charset="0"/>
                  <a:cs typeface="Arial" panose="020B0604020202020204" pitchFamily="34" charset="0"/>
                </a:rPr>
                <a:t>+2.7%</a:t>
              </a:r>
              <a:endParaRPr lang="en-GB" sz="1200" dirty="0">
                <a:latin typeface="Arial" panose="020B0604020202020204" pitchFamily="34" charset="0"/>
                <a:cs typeface="Arial" panose="020B0604020202020204" pitchFamily="34" charset="0"/>
              </a:endParaRPr>
            </a:p>
          </p:txBody>
        </p:sp>
        <p:sp>
          <p:nvSpPr>
            <p:cNvPr id="82" name="TextBox 81"/>
            <p:cNvSpPr txBox="1"/>
            <p:nvPr/>
          </p:nvSpPr>
          <p:spPr>
            <a:xfrm>
              <a:off x="2485045" y="4774183"/>
              <a:ext cx="405880"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NC</a:t>
              </a:r>
            </a:p>
          </p:txBody>
        </p:sp>
        <p:sp>
          <p:nvSpPr>
            <p:cNvPr id="83" name="TextBox 82"/>
            <p:cNvSpPr txBox="1"/>
            <p:nvPr/>
          </p:nvSpPr>
          <p:spPr>
            <a:xfrm>
              <a:off x="1999913" y="4041306"/>
              <a:ext cx="89319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-25, </a:t>
              </a:r>
              <a:r>
                <a:rPr lang="en-GB" sz="1200" dirty="0" smtClean="0">
                  <a:latin typeface="Arial" panose="020B0604020202020204" pitchFamily="34" charset="0"/>
                  <a:cs typeface="Arial" panose="020B0604020202020204" pitchFamily="34" charset="0"/>
                </a:rPr>
                <a:t>-4.4</a:t>
              </a:r>
              <a:r>
                <a:rPr lang="en-GB" sz="1200" dirty="0">
                  <a:latin typeface="Arial" panose="020B0604020202020204" pitchFamily="34" charset="0"/>
                  <a:cs typeface="Arial" panose="020B0604020202020204" pitchFamily="34" charset="0"/>
                </a:rPr>
                <a:t>%</a:t>
              </a:r>
            </a:p>
          </p:txBody>
        </p:sp>
        <p:sp>
          <p:nvSpPr>
            <p:cNvPr id="84" name="TextBox 83"/>
            <p:cNvSpPr txBox="1"/>
            <p:nvPr/>
          </p:nvSpPr>
          <p:spPr>
            <a:xfrm>
              <a:off x="1941268" y="5375408"/>
              <a:ext cx="965329"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2,000, </a:t>
              </a:r>
              <a:r>
                <a:rPr lang="en-GB" sz="1200" dirty="0" smtClean="0">
                  <a:latin typeface="Arial" panose="020B0604020202020204" pitchFamily="34" charset="0"/>
                  <a:cs typeface="Arial" panose="020B0604020202020204" pitchFamily="34" charset="0"/>
                </a:rPr>
                <a:t>+</a:t>
              </a:r>
              <a:r>
                <a:rPr lang="en-GB" sz="1200" dirty="0">
                  <a:latin typeface="Arial" panose="020B0604020202020204" pitchFamily="34" charset="0"/>
                  <a:cs typeface="Arial" panose="020B0604020202020204" pitchFamily="34" charset="0"/>
                </a:rPr>
                <a:t>7</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grpSp>
      <p:grpSp>
        <p:nvGrpSpPr>
          <p:cNvPr id="86" name="Group 85"/>
          <p:cNvGrpSpPr/>
          <p:nvPr/>
        </p:nvGrpSpPr>
        <p:grpSpPr>
          <a:xfrm>
            <a:off x="4164569" y="1647944"/>
            <a:ext cx="690857" cy="4343017"/>
            <a:chOff x="2215740" y="1647944"/>
            <a:chExt cx="690857" cy="4343017"/>
          </a:xfrm>
        </p:grpSpPr>
        <p:sp>
          <p:nvSpPr>
            <p:cNvPr id="87" name="TextBox 86"/>
            <p:cNvSpPr txBox="1"/>
            <p:nvPr/>
          </p:nvSpPr>
          <p:spPr>
            <a:xfrm>
              <a:off x="2301941" y="1647944"/>
              <a:ext cx="60465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-500 </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(-5.6%)</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8" name="TextBox 87"/>
            <p:cNvSpPr txBox="1"/>
            <p:nvPr/>
          </p:nvSpPr>
          <p:spPr>
            <a:xfrm>
              <a:off x="2485460" y="2238121"/>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89" name="TextBox 88"/>
            <p:cNvSpPr txBox="1"/>
            <p:nvPr/>
          </p:nvSpPr>
          <p:spPr>
            <a:xfrm>
              <a:off x="2495507" y="2837881"/>
              <a:ext cx="405880" cy="276999"/>
            </a:xfrm>
            <a:prstGeom prst="rect">
              <a:avLst/>
            </a:prstGeom>
            <a:noFill/>
          </p:spPr>
          <p:txBody>
            <a:bodyPr wrap="none" rtlCol="0">
              <a:spAutoFit/>
            </a:bodyPr>
            <a:lstStyle/>
            <a:p>
              <a:pPr algn="r"/>
              <a:r>
                <a:rPr lang="en-GB" sz="1200" i="1" dirty="0" smtClean="0">
                  <a:solidFill>
                    <a:schemeClr val="tx1">
                      <a:lumMod val="50000"/>
                      <a:lumOff val="50000"/>
                    </a:schemeClr>
                  </a:solidFill>
                  <a:latin typeface="Arial" panose="020B0604020202020204" pitchFamily="34" charset="0"/>
                  <a:cs typeface="Arial" panose="020B0604020202020204" pitchFamily="34" charset="0"/>
                </a:rPr>
                <a:t>NC</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0" name="TextBox 89"/>
            <p:cNvSpPr txBox="1"/>
            <p:nvPr/>
          </p:nvSpPr>
          <p:spPr>
            <a:xfrm>
              <a:off x="2215740" y="3419143"/>
              <a:ext cx="675185"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-175</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(-10.9%)</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1" name="TextBox 90"/>
            <p:cNvSpPr txBox="1"/>
            <p:nvPr/>
          </p:nvSpPr>
          <p:spPr>
            <a:xfrm>
              <a:off x="2485045" y="4774183"/>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92" name="TextBox 91"/>
            <p:cNvSpPr txBox="1"/>
            <p:nvPr/>
          </p:nvSpPr>
          <p:spPr>
            <a:xfrm>
              <a:off x="2487226" y="4041306"/>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93" name="TextBox 92"/>
            <p:cNvSpPr txBox="1"/>
            <p:nvPr/>
          </p:nvSpPr>
          <p:spPr>
            <a:xfrm>
              <a:off x="2269820" y="5375408"/>
              <a:ext cx="636777" cy="615553"/>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750</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(+5.9%)</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a:p>
              <a:pPr algn="r"/>
              <a:endParaRPr lang="en-GB" sz="1200" i="1" dirty="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95" name="Group 94"/>
          <p:cNvGrpSpPr/>
          <p:nvPr/>
        </p:nvGrpSpPr>
        <p:grpSpPr>
          <a:xfrm>
            <a:off x="5153407" y="1647944"/>
            <a:ext cx="652385" cy="4158351"/>
            <a:chOff x="2254212" y="1647944"/>
            <a:chExt cx="652385" cy="4158351"/>
          </a:xfrm>
        </p:grpSpPr>
        <p:sp>
          <p:nvSpPr>
            <p:cNvPr id="96" name="TextBox 95"/>
            <p:cNvSpPr txBox="1"/>
            <p:nvPr/>
          </p:nvSpPr>
          <p:spPr>
            <a:xfrm>
              <a:off x="2338811" y="1647944"/>
              <a:ext cx="56778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1,000</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a:t>
              </a:r>
              <a:r>
                <a:rPr lang="en-GB" sz="1000" i="1" dirty="0">
                  <a:solidFill>
                    <a:schemeClr val="tx1">
                      <a:lumMod val="50000"/>
                      <a:lumOff val="50000"/>
                    </a:schemeClr>
                  </a:solidFill>
                  <a:latin typeface="Arial" panose="020B0604020202020204" pitchFamily="34" charset="0"/>
                  <a:cs typeface="Arial" panose="020B0604020202020204" pitchFamily="34" charset="0"/>
                </a:rPr>
                <a:t>7</a:t>
              </a:r>
              <a:r>
                <a:rPr lang="en-GB" sz="1000" i="1" dirty="0" smtClean="0">
                  <a:solidFill>
                    <a:schemeClr val="tx1">
                      <a:lumMod val="50000"/>
                      <a:lumOff val="50000"/>
                    </a:schemeClr>
                  </a:solidFill>
                  <a:latin typeface="Arial" panose="020B0604020202020204" pitchFamily="34" charset="0"/>
                  <a:cs typeface="Arial" panose="020B0604020202020204" pitchFamily="34" charset="0"/>
                </a:rPr>
                <a:t>%)</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7" name="TextBox 96"/>
            <p:cNvSpPr txBox="1"/>
            <p:nvPr/>
          </p:nvSpPr>
          <p:spPr>
            <a:xfrm>
              <a:off x="2254627" y="2238121"/>
              <a:ext cx="63671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250</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(+3.7</a:t>
              </a:r>
              <a:r>
                <a:rPr lang="en-GB" sz="1000" i="1" dirty="0">
                  <a:solidFill>
                    <a:schemeClr val="tx1">
                      <a:lumMod val="50000"/>
                      <a:lumOff val="50000"/>
                    </a:schemeClr>
                  </a:solidFill>
                  <a:latin typeface="Arial" panose="020B0604020202020204" pitchFamily="34" charset="0"/>
                  <a:cs typeface="Arial" panose="020B0604020202020204" pitchFamily="34" charset="0"/>
                </a:rPr>
                <a:t>%)</a:t>
              </a:r>
            </a:p>
          </p:txBody>
        </p:sp>
        <p:sp>
          <p:nvSpPr>
            <p:cNvPr id="98" name="TextBox 97"/>
            <p:cNvSpPr txBox="1"/>
            <p:nvPr/>
          </p:nvSpPr>
          <p:spPr>
            <a:xfrm>
              <a:off x="2495507" y="2837881"/>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101" name="TextBox 100"/>
            <p:cNvSpPr txBox="1"/>
            <p:nvPr/>
          </p:nvSpPr>
          <p:spPr>
            <a:xfrm>
              <a:off x="2254212" y="3419143"/>
              <a:ext cx="63671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250</a:t>
              </a:r>
            </a:p>
            <a:p>
              <a:pPr algn="r"/>
              <a:r>
                <a:rPr lang="en-GB" sz="1000" i="1" dirty="0">
                  <a:solidFill>
                    <a:schemeClr val="tx1">
                      <a:lumMod val="50000"/>
                      <a:lumOff val="50000"/>
                    </a:schemeClr>
                  </a:solidFill>
                  <a:latin typeface="Arial" panose="020B0604020202020204" pitchFamily="34" charset="0"/>
                  <a:cs typeface="Arial" panose="020B0604020202020204" pitchFamily="34" charset="0"/>
                </a:rPr>
                <a:t>(+</a:t>
              </a:r>
              <a:r>
                <a:rPr lang="en-GB" sz="1000" i="1" dirty="0" smtClean="0">
                  <a:solidFill>
                    <a:schemeClr val="tx1">
                      <a:lumMod val="50000"/>
                      <a:lumOff val="50000"/>
                    </a:schemeClr>
                  </a:solidFill>
                  <a:latin typeface="Arial" panose="020B0604020202020204" pitchFamily="34" charset="0"/>
                  <a:cs typeface="Arial" panose="020B0604020202020204" pitchFamily="34" charset="0"/>
                </a:rPr>
                <a:t>3.1%)</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2" name="TextBox 101"/>
            <p:cNvSpPr txBox="1"/>
            <p:nvPr/>
          </p:nvSpPr>
          <p:spPr>
            <a:xfrm>
              <a:off x="2485045" y="4774183"/>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103" name="TextBox 102"/>
            <p:cNvSpPr txBox="1"/>
            <p:nvPr/>
          </p:nvSpPr>
          <p:spPr>
            <a:xfrm>
              <a:off x="2487226" y="4041306"/>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104" name="TextBox 103"/>
            <p:cNvSpPr txBox="1"/>
            <p:nvPr/>
          </p:nvSpPr>
          <p:spPr>
            <a:xfrm>
              <a:off x="2269884" y="5375408"/>
              <a:ext cx="63671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500</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(+8.4%)</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106" name="Group 105"/>
          <p:cNvGrpSpPr/>
          <p:nvPr/>
        </p:nvGrpSpPr>
        <p:grpSpPr>
          <a:xfrm>
            <a:off x="3278782" y="1649373"/>
            <a:ext cx="721388" cy="4547680"/>
            <a:chOff x="2199352" y="1647944"/>
            <a:chExt cx="721388" cy="4547680"/>
          </a:xfrm>
        </p:grpSpPr>
        <p:sp>
          <p:nvSpPr>
            <p:cNvPr id="107" name="TextBox 106"/>
            <p:cNvSpPr txBox="1"/>
            <p:nvPr/>
          </p:nvSpPr>
          <p:spPr>
            <a:xfrm>
              <a:off x="2514860" y="1647944"/>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108" name="TextBox 107"/>
            <p:cNvSpPr txBox="1"/>
            <p:nvPr/>
          </p:nvSpPr>
          <p:spPr>
            <a:xfrm>
              <a:off x="2254627" y="2238121"/>
              <a:ext cx="63671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300</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(+8.4%)</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9" name="TextBox 108"/>
            <p:cNvSpPr txBox="1"/>
            <p:nvPr/>
          </p:nvSpPr>
          <p:spPr>
            <a:xfrm>
              <a:off x="2495507" y="2837881"/>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110" name="TextBox 109"/>
            <p:cNvSpPr txBox="1"/>
            <p:nvPr/>
          </p:nvSpPr>
          <p:spPr>
            <a:xfrm>
              <a:off x="2254212" y="3419143"/>
              <a:ext cx="636713"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5</a:t>
              </a:r>
            </a:p>
            <a:p>
              <a:pPr algn="r"/>
              <a:r>
                <a:rPr lang="en-GB" sz="1000" i="1" dirty="0" smtClean="0">
                  <a:solidFill>
                    <a:schemeClr val="tx1">
                      <a:lumMod val="50000"/>
                      <a:lumOff val="50000"/>
                    </a:schemeClr>
                  </a:solidFill>
                  <a:latin typeface="Arial" panose="020B0604020202020204" pitchFamily="34" charset="0"/>
                  <a:cs typeface="Arial" panose="020B0604020202020204" pitchFamily="34" charset="0"/>
                </a:rPr>
                <a:t>(+4.6%)</a:t>
              </a:r>
              <a:endParaRPr lang="en-GB" sz="1000" i="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1" name="TextBox 110"/>
            <p:cNvSpPr txBox="1"/>
            <p:nvPr/>
          </p:nvSpPr>
          <p:spPr>
            <a:xfrm>
              <a:off x="2485045" y="4774183"/>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p>
          </p:txBody>
        </p:sp>
        <p:sp>
          <p:nvSpPr>
            <p:cNvPr id="112" name="TextBox 111"/>
            <p:cNvSpPr txBox="1"/>
            <p:nvPr/>
          </p:nvSpPr>
          <p:spPr>
            <a:xfrm>
              <a:off x="2487226" y="4041306"/>
              <a:ext cx="405880" cy="276999"/>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NC</a:t>
              </a:r>
              <a:endParaRPr lang="en-GB" sz="1200" i="1" baseline="30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3" name="TextBox 112"/>
            <p:cNvSpPr txBox="1"/>
            <p:nvPr/>
          </p:nvSpPr>
          <p:spPr>
            <a:xfrm>
              <a:off x="2199352" y="5375408"/>
              <a:ext cx="707245" cy="430887"/>
            </a:xfrm>
            <a:prstGeom prst="rect">
              <a:avLst/>
            </a:prstGeom>
            <a:noFill/>
          </p:spPr>
          <p:txBody>
            <a:bodyPr wrap="none" rtlCol="0">
              <a:spAutoFit/>
            </a:bodyPr>
            <a:lstStyle/>
            <a:p>
              <a:pPr algn="r"/>
              <a:r>
                <a:rPr lang="en-GB" sz="1200" i="1" dirty="0">
                  <a:solidFill>
                    <a:schemeClr val="tx1">
                      <a:lumMod val="50000"/>
                      <a:lumOff val="50000"/>
                    </a:schemeClr>
                  </a:solidFill>
                  <a:latin typeface="Arial" panose="020B0604020202020204" pitchFamily="34" charset="0"/>
                  <a:cs typeface="Arial" panose="020B0604020202020204" pitchFamily="34" charset="0"/>
                </a:rPr>
                <a:t>1,250</a:t>
              </a:r>
            </a:p>
            <a:p>
              <a:pPr algn="r"/>
              <a:r>
                <a:rPr lang="en-GB" sz="1000" i="1" dirty="0">
                  <a:solidFill>
                    <a:schemeClr val="tx1">
                      <a:lumMod val="50000"/>
                      <a:lumOff val="50000"/>
                    </a:schemeClr>
                  </a:solidFill>
                  <a:latin typeface="Arial" panose="020B0604020202020204" pitchFamily="34" charset="0"/>
                  <a:cs typeface="Arial" panose="020B0604020202020204" pitchFamily="34" charset="0"/>
                </a:rPr>
                <a:t>(+</a:t>
              </a:r>
              <a:r>
                <a:rPr lang="en-GB" sz="1000" i="1" dirty="0" smtClean="0">
                  <a:solidFill>
                    <a:schemeClr val="tx1">
                      <a:lumMod val="50000"/>
                      <a:lumOff val="50000"/>
                    </a:schemeClr>
                  </a:solidFill>
                  <a:latin typeface="Arial" panose="020B0604020202020204" pitchFamily="34" charset="0"/>
                  <a:cs typeface="Arial" panose="020B0604020202020204" pitchFamily="34" charset="0"/>
                </a:rPr>
                <a:t>11.4</a:t>
              </a:r>
              <a:r>
                <a:rPr lang="en-GB" sz="1000" i="1" dirty="0">
                  <a:solidFill>
                    <a:schemeClr val="tx1">
                      <a:lumMod val="50000"/>
                      <a:lumOff val="50000"/>
                    </a:schemeClr>
                  </a:solidFill>
                  <a:latin typeface="Arial" panose="020B0604020202020204" pitchFamily="34" charset="0"/>
                  <a:cs typeface="Arial" panose="020B0604020202020204" pitchFamily="34" charset="0"/>
                </a:rPr>
                <a:t>%)</a:t>
              </a:r>
            </a:p>
          </p:txBody>
        </p:sp>
        <p:sp>
          <p:nvSpPr>
            <p:cNvPr id="114" name="TextBox 113"/>
            <p:cNvSpPr txBox="1"/>
            <p:nvPr/>
          </p:nvSpPr>
          <p:spPr>
            <a:xfrm>
              <a:off x="2707033" y="5918625"/>
              <a:ext cx="184731" cy="276999"/>
            </a:xfrm>
            <a:prstGeom prst="rect">
              <a:avLst/>
            </a:prstGeom>
            <a:noFill/>
          </p:spPr>
          <p:txBody>
            <a:bodyPr wrap="none" rtlCol="0">
              <a:spAutoFit/>
            </a:bodyPr>
            <a:lstStyle/>
            <a:p>
              <a:pPr algn="r"/>
              <a:endParaRPr lang="en-GB" sz="1200" i="1" dirty="0">
                <a:solidFill>
                  <a:schemeClr val="tx1">
                    <a:lumMod val="50000"/>
                    <a:lumOff val="50000"/>
                  </a:schemeClr>
                </a:solidFill>
                <a:latin typeface="Arial" panose="020B0604020202020204" pitchFamily="34" charset="0"/>
                <a:cs typeface="Arial" panose="020B0604020202020204" pitchFamily="34" charset="0"/>
              </a:endParaRPr>
            </a:p>
          </p:txBody>
        </p:sp>
      </p:grpSp>
      <p:sp>
        <p:nvSpPr>
          <p:cNvPr id="2" name="TextBox 1"/>
          <p:cNvSpPr txBox="1"/>
          <p:nvPr/>
        </p:nvSpPr>
        <p:spPr>
          <a:xfrm>
            <a:off x="244518" y="5931126"/>
            <a:ext cx="5353124" cy="461665"/>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NC – No change. Sub-area changes should be treated with caution due to ONS rounding methods at sectoral and sub-district geography level. The sum of changes will not square with the district totals. View sub-area sector growth with a degree of caution due to rounding by ONS at source. No low carbon sector values available.</a:t>
            </a:r>
          </a:p>
        </p:txBody>
      </p:sp>
      <p:cxnSp>
        <p:nvCxnSpPr>
          <p:cNvPr id="7" name="Straight Connector 6"/>
          <p:cNvCxnSpPr/>
          <p:nvPr/>
        </p:nvCxnSpPr>
        <p:spPr>
          <a:xfrm>
            <a:off x="3275856" y="1181278"/>
            <a:ext cx="0" cy="46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24</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3231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33085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Employment - high value added sector concentrations</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52" t="10083" r="4073" b="9583"/>
          <a:stretch/>
        </p:blipFill>
        <p:spPr>
          <a:xfrm>
            <a:off x="1655375" y="836712"/>
            <a:ext cx="4140761" cy="5184000"/>
          </a:xfrm>
          <a:prstGeom prst="rect">
            <a:avLst/>
          </a:prstGeom>
        </p:spPr>
      </p:pic>
      <p:grpSp>
        <p:nvGrpSpPr>
          <p:cNvPr id="97" name="Group 96"/>
          <p:cNvGrpSpPr/>
          <p:nvPr/>
        </p:nvGrpSpPr>
        <p:grpSpPr>
          <a:xfrm>
            <a:off x="174703" y="2295195"/>
            <a:ext cx="5236683" cy="3851061"/>
            <a:chOff x="174703" y="2295195"/>
            <a:chExt cx="5236683" cy="3851061"/>
          </a:xfrm>
        </p:grpSpPr>
        <p:grpSp>
          <p:nvGrpSpPr>
            <p:cNvPr id="15" name="Group 14"/>
            <p:cNvGrpSpPr/>
            <p:nvPr/>
          </p:nvGrpSpPr>
          <p:grpSpPr>
            <a:xfrm>
              <a:off x="4014571" y="3515193"/>
              <a:ext cx="397866" cy="360000"/>
              <a:chOff x="3921331" y="3413512"/>
              <a:chExt cx="397866" cy="360000"/>
            </a:xfrm>
          </p:grpSpPr>
          <p:sp>
            <p:nvSpPr>
              <p:cNvPr id="55" name="Oval 54"/>
              <p:cNvSpPr>
                <a:spLocks noChangeAspect="1"/>
              </p:cNvSpPr>
              <p:nvPr/>
            </p:nvSpPr>
            <p:spPr>
              <a:xfrm>
                <a:off x="3940264" y="3413512"/>
                <a:ext cx="360000" cy="360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p:cNvSpPr txBox="1"/>
              <p:nvPr/>
            </p:nvSpPr>
            <p:spPr>
              <a:xfrm>
                <a:off x="3921331" y="3455012"/>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3.0</a:t>
                </a:r>
              </a:p>
            </p:txBody>
          </p:sp>
        </p:grpSp>
        <p:sp>
          <p:nvSpPr>
            <p:cNvPr id="11" name="TextBox 10"/>
            <p:cNvSpPr txBox="1"/>
            <p:nvPr/>
          </p:nvSpPr>
          <p:spPr>
            <a:xfrm>
              <a:off x="3195389" y="3238194"/>
              <a:ext cx="2075605" cy="276999"/>
            </a:xfrm>
            <a:prstGeom prst="rect">
              <a:avLst/>
            </a:prstGeom>
            <a:noFill/>
          </p:spPr>
          <p:txBody>
            <a:bodyPr wrap="square" rtlCol="0">
              <a:spAutoFit/>
            </a:bodyPr>
            <a:lstStyle/>
            <a:p>
              <a:pPr algn="ctr"/>
              <a:r>
                <a:rPr lang="en-GB" sz="1200" dirty="0">
                  <a:solidFill>
                    <a:schemeClr val="accent3">
                      <a:lumMod val="50000"/>
                    </a:schemeClr>
                  </a:solidFill>
                  <a:latin typeface="Arial" panose="020B0604020202020204" pitchFamily="34" charset="0"/>
                  <a:cs typeface="Arial" panose="020B0604020202020204" pitchFamily="34" charset="0"/>
                </a:rPr>
                <a:t>Market Towns &amp; Rural</a:t>
              </a:r>
            </a:p>
          </p:txBody>
        </p:sp>
        <p:grpSp>
          <p:nvGrpSpPr>
            <p:cNvPr id="96" name="Group 95"/>
            <p:cNvGrpSpPr/>
            <p:nvPr/>
          </p:nvGrpSpPr>
          <p:grpSpPr>
            <a:xfrm>
              <a:off x="3335781" y="5443690"/>
              <a:ext cx="2075605" cy="702566"/>
              <a:chOff x="3335781" y="5443690"/>
              <a:chExt cx="2075605" cy="702566"/>
            </a:xfrm>
          </p:grpSpPr>
          <p:grpSp>
            <p:nvGrpSpPr>
              <p:cNvPr id="63" name="Group 62"/>
              <p:cNvGrpSpPr/>
              <p:nvPr/>
            </p:nvGrpSpPr>
            <p:grpSpPr>
              <a:xfrm>
                <a:off x="3394942" y="5443690"/>
                <a:ext cx="1908123" cy="361574"/>
                <a:chOff x="3394942" y="5291801"/>
                <a:chExt cx="1908123" cy="361574"/>
              </a:xfrm>
            </p:grpSpPr>
            <p:sp>
              <p:nvSpPr>
                <p:cNvPr id="22" name="Oval 21"/>
                <p:cNvSpPr>
                  <a:spLocks noChangeAspect="1"/>
                </p:cNvSpPr>
                <p:nvPr/>
              </p:nvSpPr>
              <p:spPr>
                <a:xfrm>
                  <a:off x="3413875" y="5291801"/>
                  <a:ext cx="360000" cy="360000"/>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a:spLocks noChangeAspect="1"/>
                </p:cNvSpPr>
                <p:nvPr/>
              </p:nvSpPr>
              <p:spPr>
                <a:xfrm>
                  <a:off x="3905695" y="5291801"/>
                  <a:ext cx="360000" cy="360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a:spLocks noChangeAspect="1"/>
                </p:cNvSpPr>
                <p:nvPr/>
              </p:nvSpPr>
              <p:spPr>
                <a:xfrm>
                  <a:off x="4412437" y="5293375"/>
                  <a:ext cx="360000" cy="360000"/>
                </a:xfrm>
                <a:prstGeom prst="ellipse">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a:spLocks noChangeAspect="1"/>
                </p:cNvSpPr>
                <p:nvPr/>
              </p:nvSpPr>
              <p:spPr>
                <a:xfrm>
                  <a:off x="4924132" y="5291801"/>
                  <a:ext cx="360000" cy="360000"/>
                </a:xfrm>
                <a:prstGeom prst="ellipse">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p:cNvSpPr txBox="1"/>
                <p:nvPr/>
              </p:nvSpPr>
              <p:spPr>
                <a:xfrm>
                  <a:off x="3394942" y="5334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1.7</a:t>
                  </a:r>
                </a:p>
              </p:txBody>
            </p:sp>
            <p:sp>
              <p:nvSpPr>
                <p:cNvPr id="30" name="TextBox 29"/>
                <p:cNvSpPr txBox="1"/>
                <p:nvPr/>
              </p:nvSpPr>
              <p:spPr>
                <a:xfrm>
                  <a:off x="3886762" y="5333301"/>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1.3</a:t>
                  </a:r>
                </a:p>
              </p:txBody>
            </p:sp>
            <p:sp>
              <p:nvSpPr>
                <p:cNvPr id="31" name="TextBox 30"/>
                <p:cNvSpPr txBox="1"/>
                <p:nvPr/>
              </p:nvSpPr>
              <p:spPr>
                <a:xfrm>
                  <a:off x="4393504" y="5334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1.4</a:t>
                  </a:r>
                </a:p>
              </p:txBody>
            </p:sp>
            <p:sp>
              <p:nvSpPr>
                <p:cNvPr id="33" name="TextBox 32"/>
                <p:cNvSpPr txBox="1"/>
                <p:nvPr/>
              </p:nvSpPr>
              <p:spPr>
                <a:xfrm>
                  <a:off x="4905199" y="5334875"/>
                  <a:ext cx="3978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7.1</a:t>
                  </a:r>
                </a:p>
              </p:txBody>
            </p:sp>
          </p:grpSp>
          <p:sp>
            <p:nvSpPr>
              <p:cNvPr id="59" name="TextBox 58"/>
              <p:cNvSpPr txBox="1"/>
              <p:nvPr/>
            </p:nvSpPr>
            <p:spPr>
              <a:xfrm>
                <a:off x="3335781" y="5869257"/>
                <a:ext cx="2075605" cy="276999"/>
              </a:xfrm>
              <a:prstGeom prst="rect">
                <a:avLst/>
              </a:prstGeom>
              <a:noFill/>
            </p:spPr>
            <p:txBody>
              <a:bodyPr wrap="square" rtlCol="0">
                <a:spAutoFit/>
              </a:bodyPr>
              <a:lstStyle/>
              <a:p>
                <a:pPr algn="ctr"/>
                <a:r>
                  <a:rPr lang="en-GB" sz="1200" dirty="0">
                    <a:solidFill>
                      <a:schemeClr val="accent1">
                        <a:lumMod val="50000"/>
                      </a:schemeClr>
                    </a:solidFill>
                    <a:latin typeface="Arial" panose="020B0604020202020204" pitchFamily="34" charset="0"/>
                    <a:cs typeface="Arial" panose="020B0604020202020204" pitchFamily="34" charset="0"/>
                  </a:rPr>
                  <a:t>South Winchester</a:t>
                </a:r>
              </a:p>
            </p:txBody>
          </p:sp>
        </p:grpSp>
        <p:sp>
          <p:nvSpPr>
            <p:cNvPr id="60" name="TextBox 59"/>
            <p:cNvSpPr txBox="1"/>
            <p:nvPr/>
          </p:nvSpPr>
          <p:spPr>
            <a:xfrm>
              <a:off x="174703" y="2295195"/>
              <a:ext cx="2075605" cy="276999"/>
            </a:xfrm>
            <a:prstGeom prst="rect">
              <a:avLst/>
            </a:prstGeom>
            <a:noFill/>
          </p:spPr>
          <p:txBody>
            <a:bodyPr wrap="square" rtlCol="0">
              <a:spAutoFit/>
            </a:bodyPr>
            <a:lstStyle/>
            <a:p>
              <a:pPr algn="ctr"/>
              <a:r>
                <a:rPr lang="en-GB" sz="1200" dirty="0">
                  <a:solidFill>
                    <a:schemeClr val="bg2">
                      <a:lumMod val="25000"/>
                    </a:schemeClr>
                  </a:solidFill>
                  <a:latin typeface="Arial" panose="020B0604020202020204" pitchFamily="34" charset="0"/>
                  <a:cs typeface="Arial" panose="020B0604020202020204" pitchFamily="34" charset="0"/>
                </a:rPr>
                <a:t>Winchester Town</a:t>
              </a:r>
            </a:p>
          </p:txBody>
        </p:sp>
        <p:cxnSp>
          <p:nvCxnSpPr>
            <p:cNvPr id="27" name="Straight Connector 26"/>
            <p:cNvCxnSpPr/>
            <p:nvPr/>
          </p:nvCxnSpPr>
          <p:spPr>
            <a:xfrm>
              <a:off x="1830243" y="2536026"/>
              <a:ext cx="1190919" cy="39902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148023" y="867926"/>
            <a:ext cx="2242529" cy="1015663"/>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Sector employee concentrations relative to the national average, where 1.0 is equal to national concentration and values above this suggest a local employee</a:t>
            </a:r>
          </a:p>
          <a:p>
            <a:r>
              <a:rPr lang="en-GB" sz="1000" dirty="0">
                <a:latin typeface="Arial" panose="020B0604020202020204" pitchFamily="34" charset="0"/>
                <a:cs typeface="Arial" panose="020B0604020202020204" pitchFamily="34" charset="0"/>
              </a:rPr>
              <a:t>Concentration.</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33" y="2545466"/>
            <a:ext cx="1529761" cy="39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6009963" y="695335"/>
            <a:ext cx="3014667" cy="5878532"/>
          </a:xfrm>
          <a:prstGeom prst="rect">
            <a:avLst/>
          </a:prstGeom>
          <a:noFill/>
        </p:spPr>
        <p:txBody>
          <a:bodyPr wrap="square" rtlCol="0">
            <a:spAutoFit/>
          </a:bodyPr>
          <a:lstStyle/>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Employee concentrations in  higher value added sectors are more mixed, and mainly due to lower employee estimates in some sectors and in other areas a greater concentrations in public sector employment ( as in the Winchester Town sub-area</a:t>
            </a:r>
            <a:r>
              <a:rPr lang="en-GB" sz="1000" dirty="0" smtClean="0">
                <a:latin typeface="Arial" panose="020B0604020202020204" pitchFamily="34" charset="0"/>
                <a:cs typeface="Arial" panose="020B0604020202020204" pitchFamily="34" charset="0"/>
              </a:rPr>
              <a:t>.</a:t>
            </a:r>
          </a:p>
          <a:p>
            <a:r>
              <a:rPr lang="en-GB" sz="400" dirty="0" smtClean="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a:t>
            </a:r>
            <a:r>
              <a:rPr lang="en-GB" sz="1000" dirty="0">
                <a:latin typeface="Arial" panose="020B0604020202020204" pitchFamily="34" charset="0"/>
                <a:cs typeface="Arial" panose="020B0604020202020204" pitchFamily="34" charset="0"/>
              </a:rPr>
              <a:t>Winchester Town sub-area does not have employee concentrations above the national average in any of the two LEP’s higher value added sectors. However, all of the high value added sectors are major employers in the sub-area, but with  relative proportions similar to the national average.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Market Town &amp; Rural sub-area has an employee concentration in the ICT and Digital Media  sector that is three times the national average. </a:t>
            </a:r>
            <a:endParaRPr lang="en-GB" sz="1000" dirty="0" smtClean="0">
              <a:latin typeface="Arial" panose="020B0604020202020204" pitchFamily="34" charset="0"/>
              <a:cs typeface="Arial" panose="020B0604020202020204" pitchFamily="34" charset="0"/>
            </a:endParaRPr>
          </a:p>
          <a:p>
            <a:endParaRPr lang="en-GB" sz="4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While </a:t>
            </a:r>
            <a:r>
              <a:rPr lang="en-GB" sz="1000" dirty="0">
                <a:latin typeface="Arial" panose="020B0604020202020204" pitchFamily="34" charset="0"/>
                <a:cs typeface="Arial" panose="020B0604020202020204" pitchFamily="34" charset="0"/>
              </a:rPr>
              <a:t>there will be other ICT businesses across the sub-area contributing to the overall concentration, the large IBM Hursley site (research and development laboratory) is  a major employer in the Market Towns and Rural sub-area.</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the South Winchester sub-area employee concentrations in aerospace and defence is over seven times the national average (7.1). </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This is followed by an employee concentration in financial and business services that is 70% times higher than the national average. </a:t>
            </a:r>
          </a:p>
          <a:p>
            <a:pPr marL="171450" indent="-171450">
              <a:buFont typeface="Arial" panose="020B0604020202020204" pitchFamily="34" charset="0"/>
              <a:buChar char="•"/>
            </a:pP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sub-area also has an employee concentration of 40% higher in marine (boat building and repairs), but based on fewer employees, and 30% higher in the ICT sector. </a:t>
            </a:r>
          </a:p>
        </p:txBody>
      </p:sp>
      <p:sp>
        <p:nvSpPr>
          <p:cNvPr id="35" name="TextBox 34"/>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25</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64753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403187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Land-based sector - overview</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6093976"/>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land-based sector is an integral part of the Winchester landscape contributor to the local economy. The sector is wide ranging in scope going beyond ‘traditional’ agricultural activities to also cover inter alia; zoological parks, landscape services, veterinary services and for methodology), 1 in 5 of all Hampshire workers in this sector. By sub-area, the Market Towns &amp; Rural unsurprisingly account for close to 3 in 4 land based workers (72%, 3,59) horticultural retail. The data should be read as indicative rather than precise estimates.</a:t>
            </a:r>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Current estimates suggest there 1,000 plus the land-based businesses, including 400 agricultural holdings (1 in 5 of all Hampshire businesses in this sector). Most of these will be micro-businesses that dominate the sector. Most businesses (78%, 800) are located in the Market Towns &amp; Rural sub-area, while just 45 (4%) are in Winchester Town; mostly in landscape services and land-based related retail. South Winchester is home to almost one in five businesses (18%, 185). A few large land based businesses include Marwell, Vitacress and the Southwick and Tichborne estates.</a:t>
            </a:r>
            <a:endParaRPr lang="en-GB" sz="3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Winchester has close to 5,000 land-based workers (see Appendix), reflecting the relative size of the predominantly rural sub-area. South Winchester is also mostly rural, but covering a smaller area has fewer workers. Winchester Town’s land-based employment is in related activities already described for businesses above, and while urban-based will operate mostly in rural areas. GVA 2015 estimates for the agricultural and forestry element are worth £43 million or 1% of Winchester economy, although the land-based sector as a whole will be a larger contributor.</a:t>
            </a: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DEFRA 2016</a:t>
            </a:r>
          </a:p>
        </p:txBody>
      </p:sp>
      <p:sp>
        <p:nvSpPr>
          <p:cNvPr id="49" name="Rounded Rectangle 48"/>
          <p:cNvSpPr/>
          <p:nvPr/>
        </p:nvSpPr>
        <p:spPr>
          <a:xfrm>
            <a:off x="122702" y="691530"/>
            <a:ext cx="5796920" cy="5787017"/>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48271" y="695335"/>
            <a:ext cx="2997892" cy="581024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4"/>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1349" y="909880"/>
            <a:ext cx="1519826" cy="5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31175" y="909880"/>
            <a:ext cx="2095445"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Land-based Businesses</a:t>
            </a:r>
          </a:p>
        </p:txBody>
      </p:sp>
      <p:sp>
        <p:nvSpPr>
          <p:cNvPr id="3" name="TextBox 2"/>
          <p:cNvSpPr txBox="1"/>
          <p:nvPr/>
        </p:nvSpPr>
        <p:spPr>
          <a:xfrm>
            <a:off x="455295" y="1738008"/>
            <a:ext cx="955711"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1,030</a:t>
            </a:r>
          </a:p>
        </p:txBody>
      </p:sp>
      <p:sp>
        <p:nvSpPr>
          <p:cNvPr id="4" name="TextBox 3"/>
          <p:cNvSpPr txBox="1"/>
          <p:nvPr/>
        </p:nvSpPr>
        <p:spPr>
          <a:xfrm>
            <a:off x="211349" y="2253544"/>
            <a:ext cx="1519826" cy="553998"/>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Businesses in Winchester (1 in 5 of Hampshire businesses)</a:t>
            </a:r>
          </a:p>
        </p:txBody>
      </p:sp>
      <p:pic>
        <p:nvPicPr>
          <p:cNvPr id="1026" name="Picture 2"/>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7288" y="2265572"/>
            <a:ext cx="36864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892986" y="2422401"/>
            <a:ext cx="1427536"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Business in South Winchester</a:t>
            </a:r>
          </a:p>
        </p:txBody>
      </p:sp>
      <p:sp>
        <p:nvSpPr>
          <p:cNvPr id="19" name="TextBox 18"/>
          <p:cNvSpPr txBox="1"/>
          <p:nvPr/>
        </p:nvSpPr>
        <p:spPr>
          <a:xfrm>
            <a:off x="1691680" y="2432670"/>
            <a:ext cx="1427536"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Businesses in Winchester Town</a:t>
            </a:r>
          </a:p>
        </p:txBody>
      </p:sp>
      <p:sp>
        <p:nvSpPr>
          <p:cNvPr id="20" name="TextBox 19"/>
          <p:cNvSpPr txBox="1"/>
          <p:nvPr/>
        </p:nvSpPr>
        <p:spPr>
          <a:xfrm>
            <a:off x="4440608" y="2422048"/>
            <a:ext cx="1427536"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Business in Market Towns &amp; Rural</a:t>
            </a:r>
          </a:p>
        </p:txBody>
      </p:sp>
      <p:pic>
        <p:nvPicPr>
          <p:cNvPr id="24" name="Picture 2"/>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8114" y="2121572"/>
            <a:ext cx="73728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55976" y="1882048"/>
            <a:ext cx="13824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123976" y="1815517"/>
            <a:ext cx="527709"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45</a:t>
            </a:r>
          </a:p>
        </p:txBody>
      </p:sp>
      <p:sp>
        <p:nvSpPr>
          <p:cNvPr id="27" name="TextBox 26"/>
          <p:cNvSpPr txBox="1"/>
          <p:nvPr/>
        </p:nvSpPr>
        <p:spPr>
          <a:xfrm>
            <a:off x="3276164" y="1577431"/>
            <a:ext cx="699230"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185</a:t>
            </a:r>
          </a:p>
        </p:txBody>
      </p:sp>
      <p:sp>
        <p:nvSpPr>
          <p:cNvPr id="28" name="TextBox 27"/>
          <p:cNvSpPr txBox="1"/>
          <p:nvPr/>
        </p:nvSpPr>
        <p:spPr>
          <a:xfrm>
            <a:off x="4783321" y="1377504"/>
            <a:ext cx="699230"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800</a:t>
            </a:r>
          </a:p>
        </p:txBody>
      </p:sp>
      <p:sp>
        <p:nvSpPr>
          <p:cNvPr id="7" name="TextBox 6"/>
          <p:cNvSpPr txBox="1"/>
          <p:nvPr/>
        </p:nvSpPr>
        <p:spPr>
          <a:xfrm>
            <a:off x="2185624" y="2832805"/>
            <a:ext cx="466794" cy="369332"/>
          </a:xfrm>
          <a:prstGeom prst="rect">
            <a:avLst/>
          </a:prstGeom>
          <a:noFill/>
        </p:spPr>
        <p:txBody>
          <a:bodyPr wrap="none" rtlCol="0">
            <a:spAutoFit/>
          </a:bodyPr>
          <a:lstStyle/>
          <a:p>
            <a:r>
              <a:rPr lang="en-GB" dirty="0">
                <a:solidFill>
                  <a:schemeClr val="accent3">
                    <a:lumMod val="50000"/>
                  </a:schemeClr>
                </a:solidFill>
              </a:rPr>
              <a:t>4%</a:t>
            </a:r>
          </a:p>
        </p:txBody>
      </p:sp>
      <p:sp>
        <p:nvSpPr>
          <p:cNvPr id="30" name="TextBox 29"/>
          <p:cNvSpPr txBox="1"/>
          <p:nvPr/>
        </p:nvSpPr>
        <p:spPr>
          <a:xfrm>
            <a:off x="3459117" y="2842768"/>
            <a:ext cx="583814" cy="369332"/>
          </a:xfrm>
          <a:prstGeom prst="rect">
            <a:avLst/>
          </a:prstGeom>
          <a:noFill/>
        </p:spPr>
        <p:txBody>
          <a:bodyPr wrap="none" rtlCol="0">
            <a:spAutoFit/>
          </a:bodyPr>
          <a:lstStyle/>
          <a:p>
            <a:r>
              <a:rPr lang="en-GB" dirty="0">
                <a:solidFill>
                  <a:schemeClr val="accent3">
                    <a:lumMod val="50000"/>
                  </a:schemeClr>
                </a:solidFill>
              </a:rPr>
              <a:t>18%</a:t>
            </a:r>
          </a:p>
        </p:txBody>
      </p:sp>
      <p:sp>
        <p:nvSpPr>
          <p:cNvPr id="31" name="TextBox 30"/>
          <p:cNvSpPr txBox="1"/>
          <p:nvPr/>
        </p:nvSpPr>
        <p:spPr>
          <a:xfrm>
            <a:off x="4799707" y="2832805"/>
            <a:ext cx="583814" cy="369332"/>
          </a:xfrm>
          <a:prstGeom prst="rect">
            <a:avLst/>
          </a:prstGeom>
          <a:noFill/>
        </p:spPr>
        <p:txBody>
          <a:bodyPr wrap="none" rtlCol="0">
            <a:spAutoFit/>
          </a:bodyPr>
          <a:lstStyle/>
          <a:p>
            <a:r>
              <a:rPr lang="en-GB" dirty="0">
                <a:solidFill>
                  <a:schemeClr val="accent3">
                    <a:lumMod val="50000"/>
                  </a:schemeClr>
                </a:solidFill>
              </a:rPr>
              <a:t>78%</a:t>
            </a:r>
          </a:p>
        </p:txBody>
      </p:sp>
      <p:sp>
        <p:nvSpPr>
          <p:cNvPr id="33" name="TextBox 32"/>
          <p:cNvSpPr txBox="1"/>
          <p:nvPr/>
        </p:nvSpPr>
        <p:spPr>
          <a:xfrm>
            <a:off x="620845" y="2843644"/>
            <a:ext cx="700833" cy="369332"/>
          </a:xfrm>
          <a:prstGeom prst="rect">
            <a:avLst/>
          </a:prstGeom>
          <a:noFill/>
        </p:spPr>
        <p:txBody>
          <a:bodyPr wrap="none" rtlCol="0">
            <a:spAutoFit/>
          </a:bodyPr>
          <a:lstStyle/>
          <a:p>
            <a:r>
              <a:rPr lang="en-GB" dirty="0">
                <a:solidFill>
                  <a:schemeClr val="accent3">
                    <a:lumMod val="50000"/>
                  </a:schemeClr>
                </a:solidFill>
              </a:rPr>
              <a:t>100%</a:t>
            </a:r>
          </a:p>
        </p:txBody>
      </p:sp>
      <p:sp>
        <p:nvSpPr>
          <p:cNvPr id="34" name="TextBox 33"/>
          <p:cNvSpPr txBox="1"/>
          <p:nvPr/>
        </p:nvSpPr>
        <p:spPr>
          <a:xfrm>
            <a:off x="535724" y="4477347"/>
            <a:ext cx="955711"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4,970</a:t>
            </a:r>
          </a:p>
        </p:txBody>
      </p:sp>
      <p:sp>
        <p:nvSpPr>
          <p:cNvPr id="35" name="TextBox 34"/>
          <p:cNvSpPr txBox="1"/>
          <p:nvPr/>
        </p:nvSpPr>
        <p:spPr>
          <a:xfrm>
            <a:off x="295864" y="5025074"/>
            <a:ext cx="1427536" cy="553998"/>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Workers in Winchester (1 in 5 of Hampshire workers)</a:t>
            </a:r>
          </a:p>
        </p:txBody>
      </p:sp>
      <p:sp>
        <p:nvSpPr>
          <p:cNvPr id="37" name="TextBox 36"/>
          <p:cNvSpPr txBox="1"/>
          <p:nvPr/>
        </p:nvSpPr>
        <p:spPr>
          <a:xfrm>
            <a:off x="2931356" y="5158705"/>
            <a:ext cx="1427536"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Workers in South Winchester</a:t>
            </a:r>
          </a:p>
        </p:txBody>
      </p:sp>
      <p:sp>
        <p:nvSpPr>
          <p:cNvPr id="38" name="TextBox 37"/>
          <p:cNvSpPr txBox="1"/>
          <p:nvPr/>
        </p:nvSpPr>
        <p:spPr>
          <a:xfrm>
            <a:off x="1730050" y="5168974"/>
            <a:ext cx="1427536"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Workers in Winchester Town</a:t>
            </a:r>
          </a:p>
        </p:txBody>
      </p:sp>
      <p:sp>
        <p:nvSpPr>
          <p:cNvPr id="39" name="TextBox 38"/>
          <p:cNvSpPr txBox="1"/>
          <p:nvPr/>
        </p:nvSpPr>
        <p:spPr>
          <a:xfrm>
            <a:off x="4478978" y="5158352"/>
            <a:ext cx="1427536" cy="400110"/>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Workers in Market Towns &amp; Rural</a:t>
            </a:r>
          </a:p>
        </p:txBody>
      </p:sp>
      <p:sp>
        <p:nvSpPr>
          <p:cNvPr id="42" name="TextBox 41"/>
          <p:cNvSpPr txBox="1"/>
          <p:nvPr/>
        </p:nvSpPr>
        <p:spPr>
          <a:xfrm>
            <a:off x="2094203" y="4457750"/>
            <a:ext cx="699230"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520</a:t>
            </a:r>
          </a:p>
        </p:txBody>
      </p:sp>
      <p:sp>
        <p:nvSpPr>
          <p:cNvPr id="43" name="TextBox 42"/>
          <p:cNvSpPr txBox="1"/>
          <p:nvPr/>
        </p:nvSpPr>
        <p:spPr>
          <a:xfrm>
            <a:off x="3313326" y="4343732"/>
            <a:ext cx="699230"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860</a:t>
            </a:r>
          </a:p>
        </p:txBody>
      </p:sp>
      <p:sp>
        <p:nvSpPr>
          <p:cNvPr id="44" name="TextBox 43"/>
          <p:cNvSpPr txBox="1"/>
          <p:nvPr/>
        </p:nvSpPr>
        <p:spPr>
          <a:xfrm>
            <a:off x="4644008" y="4113808"/>
            <a:ext cx="955711" cy="461665"/>
          </a:xfrm>
          <a:prstGeom prst="rect">
            <a:avLst/>
          </a:prstGeom>
          <a:noFill/>
        </p:spPr>
        <p:txBody>
          <a:bodyPr wrap="none" rtlCol="0">
            <a:spAutoFit/>
          </a:bodyPr>
          <a:lstStyle/>
          <a:p>
            <a:r>
              <a:rPr lang="en-GB" sz="2400" dirty="0">
                <a:solidFill>
                  <a:schemeClr val="accent3">
                    <a:lumMod val="50000"/>
                  </a:schemeClr>
                </a:solidFill>
                <a:latin typeface="Arial" panose="020B0604020202020204" pitchFamily="34" charset="0"/>
                <a:cs typeface="Arial" panose="020B0604020202020204" pitchFamily="34" charset="0"/>
              </a:rPr>
              <a:t>3,590</a:t>
            </a:r>
          </a:p>
        </p:txBody>
      </p:sp>
      <p:sp>
        <p:nvSpPr>
          <p:cNvPr id="45" name="TextBox 44"/>
          <p:cNvSpPr txBox="1"/>
          <p:nvPr/>
        </p:nvSpPr>
        <p:spPr>
          <a:xfrm>
            <a:off x="2223994" y="5569109"/>
            <a:ext cx="583814" cy="369332"/>
          </a:xfrm>
          <a:prstGeom prst="rect">
            <a:avLst/>
          </a:prstGeom>
          <a:noFill/>
        </p:spPr>
        <p:txBody>
          <a:bodyPr wrap="none" rtlCol="0">
            <a:spAutoFit/>
          </a:bodyPr>
          <a:lstStyle/>
          <a:p>
            <a:r>
              <a:rPr lang="en-GB" dirty="0">
                <a:solidFill>
                  <a:schemeClr val="accent3">
                    <a:lumMod val="50000"/>
                  </a:schemeClr>
                </a:solidFill>
              </a:rPr>
              <a:t>11%</a:t>
            </a:r>
          </a:p>
        </p:txBody>
      </p:sp>
      <p:sp>
        <p:nvSpPr>
          <p:cNvPr id="46" name="TextBox 45"/>
          <p:cNvSpPr txBox="1"/>
          <p:nvPr/>
        </p:nvSpPr>
        <p:spPr>
          <a:xfrm>
            <a:off x="3497487" y="5579072"/>
            <a:ext cx="583814" cy="369332"/>
          </a:xfrm>
          <a:prstGeom prst="rect">
            <a:avLst/>
          </a:prstGeom>
          <a:noFill/>
        </p:spPr>
        <p:txBody>
          <a:bodyPr wrap="none" rtlCol="0">
            <a:spAutoFit/>
          </a:bodyPr>
          <a:lstStyle/>
          <a:p>
            <a:r>
              <a:rPr lang="en-GB" dirty="0">
                <a:solidFill>
                  <a:schemeClr val="accent3">
                    <a:lumMod val="50000"/>
                  </a:schemeClr>
                </a:solidFill>
              </a:rPr>
              <a:t>17%</a:t>
            </a:r>
          </a:p>
        </p:txBody>
      </p:sp>
      <p:sp>
        <p:nvSpPr>
          <p:cNvPr id="47" name="TextBox 46"/>
          <p:cNvSpPr txBox="1"/>
          <p:nvPr/>
        </p:nvSpPr>
        <p:spPr>
          <a:xfrm>
            <a:off x="4838077" y="5569109"/>
            <a:ext cx="583814" cy="369332"/>
          </a:xfrm>
          <a:prstGeom prst="rect">
            <a:avLst/>
          </a:prstGeom>
          <a:noFill/>
        </p:spPr>
        <p:txBody>
          <a:bodyPr wrap="none" rtlCol="0">
            <a:spAutoFit/>
          </a:bodyPr>
          <a:lstStyle/>
          <a:p>
            <a:r>
              <a:rPr lang="en-GB" dirty="0">
                <a:solidFill>
                  <a:schemeClr val="accent3">
                    <a:lumMod val="50000"/>
                  </a:schemeClr>
                </a:solidFill>
              </a:rPr>
              <a:t>72%</a:t>
            </a:r>
          </a:p>
        </p:txBody>
      </p:sp>
      <p:sp>
        <p:nvSpPr>
          <p:cNvPr id="48" name="TextBox 47"/>
          <p:cNvSpPr txBox="1"/>
          <p:nvPr/>
        </p:nvSpPr>
        <p:spPr>
          <a:xfrm>
            <a:off x="659215" y="5579948"/>
            <a:ext cx="700833" cy="369332"/>
          </a:xfrm>
          <a:prstGeom prst="rect">
            <a:avLst/>
          </a:prstGeom>
          <a:noFill/>
        </p:spPr>
        <p:txBody>
          <a:bodyPr wrap="none" rtlCol="0">
            <a:spAutoFit/>
          </a:bodyPr>
          <a:lstStyle/>
          <a:p>
            <a:r>
              <a:rPr lang="en-GB" dirty="0">
                <a:solidFill>
                  <a:schemeClr val="accent3">
                    <a:lumMod val="50000"/>
                  </a:schemeClr>
                </a:solidFill>
              </a:rPr>
              <a:t>100%</a:t>
            </a:r>
          </a:p>
        </p:txBody>
      </p:sp>
      <p:sp>
        <p:nvSpPr>
          <p:cNvPr id="50" name="TextBox 49"/>
          <p:cNvSpPr txBox="1"/>
          <p:nvPr/>
        </p:nvSpPr>
        <p:spPr>
          <a:xfrm>
            <a:off x="1731175" y="3811036"/>
            <a:ext cx="226215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Land-based employment </a:t>
            </a:r>
          </a:p>
        </p:txBody>
      </p:sp>
      <p:pic>
        <p:nvPicPr>
          <p:cNvPr id="1027" name="Picture 3"/>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09785" y="4628974"/>
            <a:ext cx="1424156"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176" y="3726799"/>
            <a:ext cx="151205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3"/>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8114" y="4834014"/>
            <a:ext cx="854492"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3"/>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5624" y="4928834"/>
            <a:ext cx="664606"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435977" y="3501008"/>
            <a:ext cx="530239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4891" y="6055542"/>
            <a:ext cx="5594641"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Winchester agricultural, forestry and fishing  </a:t>
            </a:r>
            <a:r>
              <a:rPr lang="en-GB" sz="1000" b="1" dirty="0">
                <a:solidFill>
                  <a:schemeClr val="accent3">
                    <a:lumMod val="50000"/>
                  </a:schemeClr>
                </a:solidFill>
                <a:latin typeface="Arial" panose="020B0604020202020204" pitchFamily="34" charset="0"/>
                <a:cs typeface="Arial" panose="020B0604020202020204" pitchFamily="34" charset="0"/>
              </a:rPr>
              <a:t>GVA  =  £43 million </a:t>
            </a:r>
            <a:r>
              <a:rPr lang="en-GB" sz="1000" dirty="0">
                <a:latin typeface="Arial" panose="020B0604020202020204" pitchFamily="34" charset="0"/>
                <a:cs typeface="Arial" panose="020B0604020202020204" pitchFamily="34" charset="0"/>
              </a:rPr>
              <a:t>(2015). Up by £18 million on 2010, and average annual growth rate of 14.5% per annum. </a:t>
            </a:r>
          </a:p>
        </p:txBody>
      </p:sp>
      <p:sp>
        <p:nvSpPr>
          <p:cNvPr id="52" name="TextBox 51"/>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26</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86778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00707"/>
            <a:ext cx="5411507"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42" y="764704"/>
            <a:ext cx="525484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4360489"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Land-based sector - sub-sectors</a:t>
            </a:r>
          </a:p>
        </p:txBody>
      </p:sp>
      <p:pic>
        <p:nvPicPr>
          <p:cNvPr id="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52836"/>
            <a:ext cx="3014667" cy="6032421"/>
          </a:xfrm>
          <a:prstGeom prst="rect">
            <a:avLst/>
          </a:prstGeom>
          <a:noFill/>
        </p:spPr>
        <p:txBody>
          <a:bodyPr wrap="square" rtlCol="0">
            <a:spAutoFit/>
          </a:bodyPr>
          <a:lstStyle/>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By businesses and sub-sector there is little difference between Winchester as a whole and Hampshire, although Winchester has proportionately more businesses in crop and animal production and fewer land-based businesses in retail related activities.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Four fifths of Winchester businesses are either in crop and animal production (42%, 430 business) or farm holdings (38%, 394). The nature of these businesses dictate a rural base and located within the Market Towns &amp; Rural and South Winchester sub-areas; mostly in the former based on 78% of all-land based businesses being located there. Of the remaining 20%, half of those businesses are landscape services (9%, 90)  and a further quarter (5%, 55) in retail/wholesale.</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Of the 5,000 land-based workers an estimated 1,300 (41%) are employed as farm labour (DEFRA source). The next largest sub-sector is botanical and zoological gardens and nature reserve activities (13%, 400), and three times the Hampshire average, with Marwell one of the larger employers in the sub-sector. Landscape services, wholesale and retail and veterinary services are also important sub-sector employers in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Measuring growth is less robust because of mixed different sources, but data suggests an increase in the region of 100 additional land-based businesses and 500 more workers since 2010. For businesses this has mostly been in landscape services, growing of cereals and the raising of sheep/goats, but by employment almost half (46%) of growth is in veterinary and botanical/zoo/nature reserve activities.</a:t>
            </a:r>
            <a:endParaRPr lang="en-GB" sz="400" dirty="0">
              <a:latin typeface="Arial" panose="020B0604020202020204" pitchFamily="34" charset="0"/>
              <a:cs typeface="Arial" panose="020B0604020202020204" pitchFamily="34" charset="0"/>
            </a:endParaRP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DEFRA 2016</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48271"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5016732" y="2573179"/>
            <a:ext cx="720080" cy="415498"/>
          </a:xfrm>
          <a:prstGeom prst="rect">
            <a:avLst/>
          </a:prstGeom>
          <a:noFill/>
        </p:spPr>
        <p:txBody>
          <a:bodyPr wrap="square" rtlCol="0">
            <a:spAutoFit/>
          </a:bodyPr>
          <a:lstStyle/>
          <a:p>
            <a:r>
              <a:rPr lang="en-GB" sz="700" dirty="0">
                <a:latin typeface="Arial" panose="020B0604020202020204" pitchFamily="34" charset="0"/>
                <a:cs typeface="Arial" panose="020B0604020202020204" pitchFamily="34" charset="0"/>
              </a:rPr>
              <a:t>Number of businesses in brackets</a:t>
            </a:r>
          </a:p>
        </p:txBody>
      </p:sp>
      <p:sp>
        <p:nvSpPr>
          <p:cNvPr id="3" name="TextBox 2"/>
          <p:cNvSpPr txBox="1"/>
          <p:nvPr/>
        </p:nvSpPr>
        <p:spPr>
          <a:xfrm>
            <a:off x="122702" y="695335"/>
            <a:ext cx="1582484"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Businesses sub-sector</a:t>
            </a:r>
          </a:p>
        </p:txBody>
      </p:sp>
      <p:sp>
        <p:nvSpPr>
          <p:cNvPr id="15" name="TextBox 14"/>
          <p:cNvSpPr txBox="1"/>
          <p:nvPr/>
        </p:nvSpPr>
        <p:spPr>
          <a:xfrm>
            <a:off x="199963" y="3453603"/>
            <a:ext cx="1641796"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Employment sub-sector</a:t>
            </a:r>
          </a:p>
        </p:txBody>
      </p:sp>
      <p:sp>
        <p:nvSpPr>
          <p:cNvPr id="17" name="TextBox 16"/>
          <p:cNvSpPr txBox="1"/>
          <p:nvPr/>
        </p:nvSpPr>
        <p:spPr>
          <a:xfrm>
            <a:off x="5092272" y="5389081"/>
            <a:ext cx="720080" cy="415498"/>
          </a:xfrm>
          <a:prstGeom prst="rect">
            <a:avLst/>
          </a:prstGeom>
          <a:noFill/>
        </p:spPr>
        <p:txBody>
          <a:bodyPr wrap="square" rtlCol="0">
            <a:spAutoFit/>
          </a:bodyPr>
          <a:lstStyle/>
          <a:p>
            <a:r>
              <a:rPr lang="en-GB" sz="700" dirty="0">
                <a:latin typeface="Arial" panose="020B0604020202020204" pitchFamily="34" charset="0"/>
                <a:cs typeface="Arial" panose="020B0604020202020204" pitchFamily="34" charset="0"/>
              </a:rPr>
              <a:t>Number of employees in brackets</a:t>
            </a:r>
          </a:p>
        </p:txBody>
      </p:sp>
      <p:sp>
        <p:nvSpPr>
          <p:cNvPr id="16" name="TextBox 15"/>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27</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28363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495689"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Land-based sector - skills and drivers of change</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122703" y="6479307"/>
            <a:ext cx="592556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LANTRA 2014 and HCC (Hampshire Rural Profile, 2017) </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48271"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031496" y="673878"/>
            <a:ext cx="3014667" cy="6032421"/>
          </a:xfrm>
          <a:prstGeom prst="rect">
            <a:avLst/>
          </a:prstGeom>
          <a:noFill/>
        </p:spPr>
        <p:txBody>
          <a:bodyPr wrap="square" rtlCol="0">
            <a:spAutoFit/>
          </a:bodyPr>
          <a:lstStyle/>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According to the Lantra national Skills Assessment (2014), the land-based sector has an aging workforce, with 30% of workers aged 55 or over, compared to 18% for all sectors. This rises to 54% when the threshold is lowered to include those aged 45 or over. Job creation through growth plays a relatively small part in the labour market – as suggested by just 500 additional workers in Winchester since 2010. Most activity is therefore down to replacement demand as older workers retire or people leave the sector.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sector has heavy gender bias towards males, which further limits the potential pool of future workers. </a:t>
            </a:r>
          </a:p>
          <a:p>
            <a:pPr marL="171450" indent="-171450">
              <a:buFont typeface="Arial" panose="020B0604020202020204" pitchFamily="34" charset="0"/>
              <a:buChar char="•"/>
            </a:pP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Land-based workers are often highly skilled, but lack formally recognised qualifications, with one in six workers in the land-based and environmental sector failing to have any formal accredited qualifications. Locally, Winchester is home to Sparsholt College with graduate, post-graduate and apprenticeships in a wide range of disciplines, for example: agriculture, arboriculture, equine studies, veterinary nursing, horticulture and farm estates. In 2014 there were over 2,700 full-time students and over 3,000 part-time students.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There are numerous skills pressures on the land-based sector from consumer, environmental and technical (see Table left). The drivers are interdisciplinary with wide ranging and changing skillsets required. Current and future risks include economic shocks (prices), attracting labour, climate change, environmental costs, political uncertainty (e.g. Brexit) and crime.</a:t>
            </a:r>
          </a:p>
        </p:txBody>
      </p:sp>
      <p:graphicFrame>
        <p:nvGraphicFramePr>
          <p:cNvPr id="3" name="Table 2"/>
          <p:cNvGraphicFramePr>
            <a:graphicFrameLocks noGrp="1"/>
          </p:cNvGraphicFramePr>
          <p:nvPr>
            <p:extLst>
              <p:ext uri="{D42A27DB-BD31-4B8C-83A1-F6EECF244321}">
                <p14:modId xmlns:p14="http://schemas.microsoft.com/office/powerpoint/2010/main" val="4212390873"/>
              </p:ext>
            </p:extLst>
          </p:nvPr>
        </p:nvGraphicFramePr>
        <p:xfrm>
          <a:off x="320862" y="2420888"/>
          <a:ext cx="5400600" cy="3921662"/>
        </p:xfrm>
        <a:graphic>
          <a:graphicData uri="http://schemas.openxmlformats.org/drawingml/2006/table">
            <a:tbl>
              <a:tblPr firstRow="1" bandRow="1">
                <a:tableStyleId>{F5AB1C69-6EDB-4FF4-983F-18BD219EF322}</a:tableStyleId>
              </a:tblPr>
              <a:tblGrid>
                <a:gridCol w="1800200">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gridCol w="1800200">
                  <a:extLst>
                    <a:ext uri="{9D8B030D-6E8A-4147-A177-3AD203B41FA5}">
                      <a16:colId xmlns:a16="http://schemas.microsoft.com/office/drawing/2014/main" xmlns="" val="20002"/>
                    </a:ext>
                  </a:extLst>
                </a:gridCol>
              </a:tblGrid>
              <a:tr h="641926">
                <a:tc>
                  <a:txBody>
                    <a:bodyPr/>
                    <a:lstStyle/>
                    <a:p>
                      <a:pPr marL="457200">
                        <a:lnSpc>
                          <a:spcPct val="115000"/>
                        </a:lnSpc>
                        <a:spcAft>
                          <a:spcPts val="0"/>
                        </a:spcAft>
                      </a:pPr>
                      <a:r>
                        <a:rPr lang="en-GB" sz="1000" b="1" dirty="0">
                          <a:effectLst/>
                          <a:latin typeface="Arial"/>
                          <a:ea typeface="Calibri"/>
                          <a:cs typeface="Times New Roman"/>
                        </a:rPr>
                        <a:t>Drivers for Consumer Skill Demands</a:t>
                      </a:r>
                      <a:endParaRPr lang="en-GB" sz="11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1000" b="1" dirty="0">
                          <a:effectLst/>
                          <a:latin typeface="Arial"/>
                          <a:ea typeface="Calibri"/>
                          <a:cs typeface="Times New Roman"/>
                        </a:rPr>
                        <a:t>Drivers for Environmental Skill Demands</a:t>
                      </a:r>
                      <a:endParaRPr lang="en-GB" sz="11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1000" b="1" dirty="0">
                          <a:effectLst/>
                          <a:latin typeface="Arial"/>
                          <a:ea typeface="Calibri"/>
                          <a:cs typeface="Times New Roman"/>
                        </a:rPr>
                        <a:t>Drivers for</a:t>
                      </a:r>
                      <a:r>
                        <a:rPr lang="en-GB" sz="1000" b="1" baseline="0" dirty="0">
                          <a:effectLst/>
                          <a:latin typeface="Arial"/>
                          <a:ea typeface="Calibri"/>
                          <a:cs typeface="Times New Roman"/>
                        </a:rPr>
                        <a:t> </a:t>
                      </a:r>
                      <a:r>
                        <a:rPr lang="en-GB" sz="1000" b="1" dirty="0">
                          <a:effectLst/>
                          <a:latin typeface="Arial"/>
                          <a:ea typeface="Calibri"/>
                          <a:cs typeface="Times New Roman"/>
                        </a:rPr>
                        <a:t>Economic and Technical Skill Demands</a:t>
                      </a:r>
                      <a:endParaRPr lang="en-GB" sz="11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607295">
                <a:tc>
                  <a:txBody>
                    <a:bodyPr/>
                    <a:lstStyle/>
                    <a:p>
                      <a:pPr marL="457200">
                        <a:lnSpc>
                          <a:spcPct val="115000"/>
                        </a:lnSpc>
                        <a:spcAft>
                          <a:spcPts val="0"/>
                        </a:spcAft>
                      </a:pPr>
                      <a:endParaRPr lang="en-GB" sz="200" dirty="0">
                        <a:effectLst/>
                        <a:latin typeface="Calibri"/>
                        <a:ea typeface="Calibri"/>
                        <a:cs typeface="Times New Roman"/>
                      </a:endParaRPr>
                    </a:p>
                    <a:p>
                      <a:pPr marL="457200">
                        <a:lnSpc>
                          <a:spcPct val="115000"/>
                        </a:lnSpc>
                        <a:spcAft>
                          <a:spcPts val="0"/>
                        </a:spcAft>
                      </a:pPr>
                      <a:r>
                        <a:rPr lang="en-GB" sz="900" dirty="0">
                          <a:effectLst/>
                          <a:latin typeface="Arial"/>
                          <a:ea typeface="Calibri"/>
                          <a:cs typeface="Times New Roman"/>
                        </a:rPr>
                        <a:t>Business Planning (managing food price changes).</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200" dirty="0">
                          <a:effectLst/>
                          <a:latin typeface="Arial" panose="020B0604020202020204" pitchFamily="34" charset="0"/>
                          <a:ea typeface="Calibri"/>
                          <a:cs typeface="Arial" panose="020B0604020202020204" pitchFamily="34" charset="0"/>
                        </a:rPr>
                        <a:t> </a:t>
                      </a:r>
                    </a:p>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Regulation and Government (CAP/ CFP reforms).</a:t>
                      </a:r>
                    </a:p>
                  </a:txBody>
                  <a:tcPr marL="68580" marR="68580" marT="0" marB="0"/>
                </a:tc>
                <a:tc>
                  <a:txBody>
                    <a:bodyPr/>
                    <a:lstStyle/>
                    <a:p>
                      <a:pPr marL="457200">
                        <a:lnSpc>
                          <a:spcPct val="115000"/>
                        </a:lnSpc>
                        <a:spcAft>
                          <a:spcPts val="0"/>
                        </a:spcAft>
                      </a:pPr>
                      <a:r>
                        <a:rPr lang="en-GB" sz="200" dirty="0">
                          <a:effectLst/>
                          <a:latin typeface="Arial" panose="020B0604020202020204" pitchFamily="34" charset="0"/>
                          <a:ea typeface="Calibri"/>
                          <a:cs typeface="Arial" panose="020B0604020202020204" pitchFamily="34" charset="0"/>
                        </a:rPr>
                        <a:t> </a:t>
                      </a:r>
                    </a:p>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Renewables, biofuels, carbon emission reductions, water resources</a:t>
                      </a:r>
                    </a:p>
                  </a:txBody>
                  <a:tcPr marL="68580" marR="68580" marT="0" marB="0"/>
                </a:tc>
                <a:extLst>
                  <a:ext uri="{0D108BD9-81ED-4DB2-BD59-A6C34878D82A}">
                    <a16:rowId xmlns:a16="http://schemas.microsoft.com/office/drawing/2014/main" xmlns="" val="10001"/>
                  </a:ext>
                </a:extLst>
              </a:tr>
              <a:tr h="280621">
                <a:tc>
                  <a:txBody>
                    <a:bodyPr/>
                    <a:lstStyle/>
                    <a:p>
                      <a:pPr marL="457200">
                        <a:lnSpc>
                          <a:spcPct val="115000"/>
                        </a:lnSpc>
                        <a:spcAft>
                          <a:spcPts val="0"/>
                        </a:spcAft>
                      </a:pPr>
                      <a:r>
                        <a:rPr lang="en-GB" sz="900" dirty="0">
                          <a:effectLst/>
                          <a:latin typeface="Arial"/>
                          <a:ea typeface="Calibri"/>
                          <a:cs typeface="Times New Roman"/>
                        </a:rPr>
                        <a:t>Leadership</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Crop management</a:t>
                      </a: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Raising capital</a:t>
                      </a:r>
                    </a:p>
                  </a:txBody>
                  <a:tcPr marL="68580" marR="68580" marT="0" marB="0"/>
                </a:tc>
                <a:extLst>
                  <a:ext uri="{0D108BD9-81ED-4DB2-BD59-A6C34878D82A}">
                    <a16:rowId xmlns:a16="http://schemas.microsoft.com/office/drawing/2014/main" xmlns="" val="10002"/>
                  </a:ext>
                </a:extLst>
              </a:tr>
              <a:tr h="280621">
                <a:tc>
                  <a:txBody>
                    <a:bodyPr/>
                    <a:lstStyle/>
                    <a:p>
                      <a:pPr marL="457200">
                        <a:lnSpc>
                          <a:spcPct val="115000"/>
                        </a:lnSpc>
                        <a:spcAft>
                          <a:spcPts val="0"/>
                        </a:spcAft>
                      </a:pPr>
                      <a:r>
                        <a:rPr lang="en-GB" sz="900" dirty="0">
                          <a:effectLst/>
                          <a:latin typeface="Arial"/>
                          <a:ea typeface="Calibri"/>
                          <a:cs typeface="Times New Roman"/>
                        </a:rPr>
                        <a:t>Marketing Skills</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Pesticide application</a:t>
                      </a: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IT skills</a:t>
                      </a:r>
                    </a:p>
                  </a:txBody>
                  <a:tcPr marL="68580" marR="68580" marT="0" marB="0"/>
                </a:tc>
                <a:extLst>
                  <a:ext uri="{0D108BD9-81ED-4DB2-BD59-A6C34878D82A}">
                    <a16:rowId xmlns:a16="http://schemas.microsoft.com/office/drawing/2014/main" xmlns="" val="10003"/>
                  </a:ext>
                </a:extLst>
              </a:tr>
              <a:tr h="284145">
                <a:tc>
                  <a:txBody>
                    <a:bodyPr/>
                    <a:lstStyle/>
                    <a:p>
                      <a:pPr marL="457200">
                        <a:lnSpc>
                          <a:spcPct val="115000"/>
                        </a:lnSpc>
                        <a:spcAft>
                          <a:spcPts val="0"/>
                        </a:spcAft>
                      </a:pPr>
                      <a:r>
                        <a:rPr lang="en-GB" sz="900" dirty="0">
                          <a:effectLst/>
                          <a:latin typeface="Arial"/>
                          <a:ea typeface="Calibri"/>
                          <a:cs typeface="Times New Roman"/>
                        </a:rPr>
                        <a:t>Market Analysis (niche market development)</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Water Management</a:t>
                      </a: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Scientific knowledge and understanding</a:t>
                      </a:r>
                    </a:p>
                  </a:txBody>
                  <a:tcPr marL="68580" marR="68580" marT="0" marB="0"/>
                </a:tc>
                <a:extLst>
                  <a:ext uri="{0D108BD9-81ED-4DB2-BD59-A6C34878D82A}">
                    <a16:rowId xmlns:a16="http://schemas.microsoft.com/office/drawing/2014/main" xmlns="" val="10004"/>
                  </a:ext>
                </a:extLst>
              </a:tr>
              <a:tr h="574672">
                <a:tc>
                  <a:txBody>
                    <a:bodyPr/>
                    <a:lstStyle/>
                    <a:p>
                      <a:pPr marL="457200">
                        <a:lnSpc>
                          <a:spcPct val="115000"/>
                        </a:lnSpc>
                        <a:spcAft>
                          <a:spcPts val="0"/>
                        </a:spcAft>
                      </a:pPr>
                      <a:r>
                        <a:rPr lang="en-GB" sz="900" dirty="0">
                          <a:effectLst/>
                          <a:latin typeface="Arial"/>
                          <a:ea typeface="Calibri"/>
                          <a:cs typeface="Times New Roman"/>
                        </a:rPr>
                        <a:t>Woodland Management (demand for wood fuel)</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Species knowledge, understanding ecosystems</a:t>
                      </a:r>
                    </a:p>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 </a:t>
                      </a: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Risk management</a:t>
                      </a:r>
                    </a:p>
                  </a:txBody>
                  <a:tcPr marL="68580" marR="68580" marT="0" marB="0"/>
                </a:tc>
                <a:extLst>
                  <a:ext uri="{0D108BD9-81ED-4DB2-BD59-A6C34878D82A}">
                    <a16:rowId xmlns:a16="http://schemas.microsoft.com/office/drawing/2014/main" xmlns="" val="10005"/>
                  </a:ext>
                </a:extLst>
              </a:tr>
              <a:tr h="281072">
                <a:tc>
                  <a:txBody>
                    <a:bodyPr/>
                    <a:lstStyle/>
                    <a:p>
                      <a:pPr marL="457200">
                        <a:lnSpc>
                          <a:spcPct val="115000"/>
                        </a:lnSpc>
                        <a:spcAft>
                          <a:spcPts val="0"/>
                        </a:spcAft>
                      </a:pPr>
                      <a:r>
                        <a:rPr lang="en-GB" sz="900" dirty="0">
                          <a:effectLst/>
                          <a:latin typeface="Arial"/>
                          <a:ea typeface="Calibri"/>
                          <a:cs typeface="Times New Roman"/>
                        </a:rPr>
                        <a:t>Chainsaw Proficiency</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Sustainable Forestry, Woodland Planning</a:t>
                      </a:r>
                    </a:p>
                  </a:txBody>
                  <a:tcPr marL="68580" marR="68580" marT="0" marB="0"/>
                </a:tc>
                <a:tc>
                  <a:txBody>
                    <a:bodyPr/>
                    <a:lstStyle/>
                    <a:p>
                      <a:pPr marL="457200">
                        <a:lnSpc>
                          <a:spcPct val="115000"/>
                        </a:lnSpc>
                        <a:spcAft>
                          <a:spcPts val="0"/>
                        </a:spcAft>
                      </a:pPr>
                      <a:endParaRPr lang="en-GB" sz="1100" dirty="0">
                        <a:effectLst/>
                        <a:latin typeface="Calibri"/>
                        <a:ea typeface="Calibri"/>
                        <a:cs typeface="Times New Roman"/>
                      </a:endParaRPr>
                    </a:p>
                  </a:txBody>
                  <a:tcPr marL="68580" marR="68580" marT="0" marB="0" anchor="b"/>
                </a:tc>
                <a:extLst>
                  <a:ext uri="{0D108BD9-81ED-4DB2-BD59-A6C34878D82A}">
                    <a16:rowId xmlns:a16="http://schemas.microsoft.com/office/drawing/2014/main" xmlns="" val="10006"/>
                  </a:ext>
                </a:extLst>
              </a:tr>
              <a:tr h="340406">
                <a:tc>
                  <a:txBody>
                    <a:bodyPr/>
                    <a:lstStyle/>
                    <a:p>
                      <a:pPr marL="457200">
                        <a:lnSpc>
                          <a:spcPct val="115000"/>
                        </a:lnSpc>
                        <a:spcAft>
                          <a:spcPts val="0"/>
                        </a:spcAft>
                      </a:pPr>
                      <a:r>
                        <a:rPr lang="en-GB" sz="900" dirty="0">
                          <a:effectLst/>
                          <a:latin typeface="Arial"/>
                          <a:ea typeface="Calibri"/>
                          <a:cs typeface="Times New Roman"/>
                        </a:rPr>
                        <a:t>Health and Safety</a:t>
                      </a: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Livestock knowledge</a:t>
                      </a:r>
                    </a:p>
                  </a:txBody>
                  <a:tcPr marL="68580" marR="68580" marT="0" marB="0"/>
                </a:tc>
                <a:tc>
                  <a:txBody>
                    <a:bodyPr/>
                    <a:lstStyle/>
                    <a:p>
                      <a:endParaRPr lang="en-GB" dirty="0"/>
                    </a:p>
                  </a:txBody>
                  <a:tcPr/>
                </a:tc>
                <a:extLst>
                  <a:ext uri="{0D108BD9-81ED-4DB2-BD59-A6C34878D82A}">
                    <a16:rowId xmlns:a16="http://schemas.microsoft.com/office/drawing/2014/main" xmlns="" val="10007"/>
                  </a:ext>
                </a:extLst>
              </a:tr>
              <a:tr h="340406">
                <a:tc>
                  <a:txBody>
                    <a:bodyPr/>
                    <a:lstStyle/>
                    <a:p>
                      <a:pPr marL="457200">
                        <a:lnSpc>
                          <a:spcPct val="115000"/>
                        </a:lnSpc>
                        <a:spcAft>
                          <a:spcPts val="0"/>
                        </a:spcAft>
                      </a:pPr>
                      <a:r>
                        <a:rPr lang="en-GB" sz="900" dirty="0">
                          <a:effectLst/>
                          <a:latin typeface="Arial" panose="020B0604020202020204" pitchFamily="34" charset="0"/>
                          <a:ea typeface="Calibri"/>
                          <a:cs typeface="Arial" panose="020B0604020202020204" pitchFamily="34" charset="0"/>
                        </a:rPr>
                        <a:t>Contract Negotiation</a:t>
                      </a:r>
                    </a:p>
                    <a:p>
                      <a:pPr marL="457200">
                        <a:lnSpc>
                          <a:spcPct val="115000"/>
                        </a:lnSpc>
                        <a:spcAft>
                          <a:spcPts val="0"/>
                        </a:spcAft>
                      </a:pPr>
                      <a:endParaRPr lang="en-GB" sz="900" dirty="0">
                        <a:effectLst/>
                        <a:latin typeface="Calibri"/>
                        <a:ea typeface="Calibri"/>
                        <a:cs typeface="Times New Roman"/>
                      </a:endParaRPr>
                    </a:p>
                  </a:txBody>
                  <a:tcPr marL="68580" marR="68580" marT="0" marB="0"/>
                </a:tc>
                <a:tc>
                  <a:txBody>
                    <a:bodyPr/>
                    <a:lstStyle/>
                    <a:p>
                      <a:pPr marL="457200">
                        <a:lnSpc>
                          <a:spcPct val="115000"/>
                        </a:lnSpc>
                        <a:spcAft>
                          <a:spcPts val="0"/>
                        </a:spcAft>
                      </a:pPr>
                      <a:endParaRPr lang="en-GB" sz="1100" dirty="0">
                        <a:effectLst/>
                        <a:latin typeface="Calibri"/>
                        <a:ea typeface="Calibri"/>
                        <a:cs typeface="Times New Roman"/>
                      </a:endParaRPr>
                    </a:p>
                  </a:txBody>
                  <a:tcPr marL="68580" marR="68580" marT="0" marB="0"/>
                </a:tc>
                <a:tc>
                  <a:txBody>
                    <a:bodyPr/>
                    <a:lstStyle/>
                    <a:p>
                      <a:endParaRPr lang="en-GB" dirty="0"/>
                    </a:p>
                  </a:txBody>
                  <a:tcPr/>
                </a:tc>
                <a:extLst>
                  <a:ext uri="{0D108BD9-81ED-4DB2-BD59-A6C34878D82A}">
                    <a16:rowId xmlns:a16="http://schemas.microsoft.com/office/drawing/2014/main" xmlns="" val="10008"/>
                  </a:ext>
                </a:extLst>
              </a:tr>
            </a:tbl>
          </a:graphicData>
        </a:graphic>
      </p:graphicFrame>
      <p:sp>
        <p:nvSpPr>
          <p:cNvPr id="4" name="TextBox 3"/>
          <p:cNvSpPr txBox="1"/>
          <p:nvPr/>
        </p:nvSpPr>
        <p:spPr>
          <a:xfrm>
            <a:off x="539552" y="1927865"/>
            <a:ext cx="148951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Recruitment crisis?</a:t>
            </a:r>
          </a:p>
        </p:txBody>
      </p:sp>
      <p:sp>
        <p:nvSpPr>
          <p:cNvPr id="30" name="TextBox 29"/>
          <p:cNvSpPr txBox="1"/>
          <p:nvPr/>
        </p:nvSpPr>
        <p:spPr>
          <a:xfrm>
            <a:off x="2544058" y="1927865"/>
            <a:ext cx="101983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Gender bias</a:t>
            </a:r>
          </a:p>
        </p:txBody>
      </p:sp>
      <p:sp>
        <p:nvSpPr>
          <p:cNvPr id="31" name="TextBox 30"/>
          <p:cNvSpPr txBox="1"/>
          <p:nvPr/>
        </p:nvSpPr>
        <p:spPr>
          <a:xfrm>
            <a:off x="4139952" y="1927865"/>
            <a:ext cx="1428597"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lack  qualifications</a:t>
            </a:r>
          </a:p>
        </p:txBody>
      </p:sp>
      <p:sp>
        <p:nvSpPr>
          <p:cNvPr id="2" name="TextBox 1"/>
          <p:cNvSpPr txBox="1"/>
          <p:nvPr/>
        </p:nvSpPr>
        <p:spPr>
          <a:xfrm>
            <a:off x="141759" y="701056"/>
            <a:ext cx="1285929" cy="276999"/>
          </a:xfrm>
          <a:prstGeom prst="rect">
            <a:avLst/>
          </a:prstGeom>
          <a:noFill/>
        </p:spPr>
        <p:txBody>
          <a:bodyPr wrap="none" rtlCol="0">
            <a:spAutoFit/>
          </a:bodyPr>
          <a:lstStyle/>
          <a:p>
            <a:r>
              <a:rPr lang="en-GB" sz="1200" dirty="0">
                <a:solidFill>
                  <a:schemeClr val="accent3">
                    <a:lumMod val="50000"/>
                  </a:schemeClr>
                </a:solidFill>
                <a:latin typeface="Arial" panose="020B0604020202020204" pitchFamily="34" charset="0"/>
                <a:cs typeface="Arial" panose="020B0604020202020204" pitchFamily="34" charset="0"/>
              </a:rPr>
              <a:t>UK Skills Issues</a:t>
            </a:r>
          </a:p>
        </p:txBody>
      </p:sp>
      <p:sp>
        <p:nvSpPr>
          <p:cNvPr id="5" name="TextBox 4"/>
          <p:cNvSpPr txBox="1"/>
          <p:nvPr/>
        </p:nvSpPr>
        <p:spPr>
          <a:xfrm>
            <a:off x="467544" y="980728"/>
            <a:ext cx="1751781" cy="923330"/>
          </a:xfrm>
          <a:prstGeom prst="rect">
            <a:avLst/>
          </a:prstGeom>
          <a:noFill/>
        </p:spPr>
        <p:txBody>
          <a:bodyPr wrap="square" rtlCol="0">
            <a:spAutoFit/>
          </a:bodyPr>
          <a:lstStyle/>
          <a:p>
            <a:pPr algn="ctr"/>
            <a:r>
              <a:rPr lang="en-GB" sz="2400" dirty="0">
                <a:solidFill>
                  <a:schemeClr val="accent3">
                    <a:lumMod val="50000"/>
                  </a:schemeClr>
                </a:solidFill>
                <a:latin typeface="Arial" panose="020B0604020202020204" pitchFamily="34" charset="0"/>
                <a:cs typeface="Arial" panose="020B0604020202020204" pitchFamily="34" charset="0"/>
              </a:rPr>
              <a:t>30%</a:t>
            </a:r>
            <a:r>
              <a:rPr lang="en-GB" dirty="0">
                <a:solidFill>
                  <a:schemeClr val="accent3">
                    <a:lumMod val="50000"/>
                  </a:schemeClr>
                </a:solidFill>
                <a:latin typeface="Arial" panose="020B0604020202020204" pitchFamily="34" charset="0"/>
                <a:cs typeface="Arial" panose="020B0604020202020204" pitchFamily="34" charset="0"/>
              </a:rPr>
              <a:t> </a:t>
            </a:r>
          </a:p>
          <a:p>
            <a:pPr algn="ctr"/>
            <a:r>
              <a:rPr lang="en-GB" sz="1000" dirty="0">
                <a:solidFill>
                  <a:schemeClr val="accent3">
                    <a:lumMod val="50000"/>
                  </a:schemeClr>
                </a:solidFill>
                <a:latin typeface="Arial" panose="020B0604020202020204" pitchFamily="34" charset="0"/>
                <a:cs typeface="Arial" panose="020B0604020202020204" pitchFamily="34" charset="0"/>
              </a:rPr>
              <a:t>aged over 55yrs</a:t>
            </a:r>
          </a:p>
          <a:p>
            <a:pPr algn="ctr"/>
            <a:r>
              <a:rPr lang="en-GB" sz="1000" dirty="0">
                <a:solidFill>
                  <a:schemeClr val="accent3">
                    <a:lumMod val="50000"/>
                  </a:schemeClr>
                </a:solidFill>
                <a:latin typeface="Arial" panose="020B0604020202020204" pitchFamily="34" charset="0"/>
                <a:cs typeface="Arial" panose="020B0604020202020204" pitchFamily="34" charset="0"/>
              </a:rPr>
              <a:t>477,000 replacements needed by 2020</a:t>
            </a:r>
          </a:p>
        </p:txBody>
      </p:sp>
      <p:sp>
        <p:nvSpPr>
          <p:cNvPr id="16" name="TextBox 15"/>
          <p:cNvSpPr txBox="1"/>
          <p:nvPr/>
        </p:nvSpPr>
        <p:spPr>
          <a:xfrm>
            <a:off x="2267744" y="980728"/>
            <a:ext cx="1656184" cy="923330"/>
          </a:xfrm>
          <a:prstGeom prst="rect">
            <a:avLst/>
          </a:prstGeom>
          <a:noFill/>
        </p:spPr>
        <p:txBody>
          <a:bodyPr wrap="square" rtlCol="0">
            <a:spAutoFit/>
          </a:bodyPr>
          <a:lstStyle/>
          <a:p>
            <a:pPr algn="ctr"/>
            <a:r>
              <a:rPr lang="en-GB" sz="2400" dirty="0">
                <a:solidFill>
                  <a:schemeClr val="accent3">
                    <a:lumMod val="50000"/>
                  </a:schemeClr>
                </a:solidFill>
                <a:latin typeface="Arial" panose="020B0604020202020204" pitchFamily="34" charset="0"/>
                <a:cs typeface="Arial" panose="020B0604020202020204" pitchFamily="34" charset="0"/>
              </a:rPr>
              <a:t>68%</a:t>
            </a:r>
            <a:r>
              <a:rPr lang="en-GB" dirty="0">
                <a:solidFill>
                  <a:schemeClr val="accent3">
                    <a:lumMod val="50000"/>
                  </a:schemeClr>
                </a:solidFill>
                <a:latin typeface="Arial" panose="020B0604020202020204" pitchFamily="34" charset="0"/>
                <a:cs typeface="Arial" panose="020B0604020202020204" pitchFamily="34" charset="0"/>
              </a:rPr>
              <a:t> </a:t>
            </a:r>
          </a:p>
          <a:p>
            <a:pPr algn="ctr"/>
            <a:r>
              <a:rPr lang="en-GB" sz="1000" dirty="0">
                <a:solidFill>
                  <a:schemeClr val="accent3">
                    <a:lumMod val="50000"/>
                  </a:schemeClr>
                </a:solidFill>
                <a:latin typeface="Arial" panose="020B0604020202020204" pitchFamily="34" charset="0"/>
                <a:cs typeface="Arial" panose="020B0604020202020204" pitchFamily="34" charset="0"/>
              </a:rPr>
              <a:t>of workers are males compared to 54% all sector average </a:t>
            </a:r>
          </a:p>
        </p:txBody>
      </p:sp>
      <p:sp>
        <p:nvSpPr>
          <p:cNvPr id="17" name="TextBox 16"/>
          <p:cNvSpPr txBox="1"/>
          <p:nvPr/>
        </p:nvSpPr>
        <p:spPr>
          <a:xfrm>
            <a:off x="4067943" y="980728"/>
            <a:ext cx="1621715" cy="923330"/>
          </a:xfrm>
          <a:prstGeom prst="rect">
            <a:avLst/>
          </a:prstGeom>
          <a:noFill/>
        </p:spPr>
        <p:txBody>
          <a:bodyPr wrap="square" rtlCol="0">
            <a:spAutoFit/>
          </a:bodyPr>
          <a:lstStyle/>
          <a:p>
            <a:pPr algn="ctr"/>
            <a:r>
              <a:rPr lang="en-GB" sz="2400" dirty="0">
                <a:solidFill>
                  <a:schemeClr val="accent3">
                    <a:lumMod val="50000"/>
                  </a:schemeClr>
                </a:solidFill>
                <a:latin typeface="Arial" panose="020B0604020202020204" pitchFamily="34" charset="0"/>
                <a:cs typeface="Arial" panose="020B0604020202020204" pitchFamily="34" charset="0"/>
              </a:rPr>
              <a:t>16%</a:t>
            </a:r>
            <a:r>
              <a:rPr lang="en-GB" dirty="0">
                <a:solidFill>
                  <a:schemeClr val="accent3">
                    <a:lumMod val="50000"/>
                  </a:schemeClr>
                </a:solidFill>
                <a:latin typeface="Arial" panose="020B0604020202020204" pitchFamily="34" charset="0"/>
                <a:cs typeface="Arial" panose="020B0604020202020204" pitchFamily="34" charset="0"/>
              </a:rPr>
              <a:t> </a:t>
            </a:r>
          </a:p>
          <a:p>
            <a:pPr algn="ctr"/>
            <a:r>
              <a:rPr lang="en-GB" sz="1000" dirty="0">
                <a:solidFill>
                  <a:schemeClr val="accent3">
                    <a:lumMod val="50000"/>
                  </a:schemeClr>
                </a:solidFill>
                <a:latin typeface="Arial" panose="020B0604020202020204" pitchFamily="34" charset="0"/>
                <a:cs typeface="Arial" panose="020B0604020202020204" pitchFamily="34" charset="0"/>
              </a:rPr>
              <a:t>No qualification compared to 6% all sector average</a:t>
            </a:r>
          </a:p>
        </p:txBody>
      </p:sp>
      <p:sp>
        <p:nvSpPr>
          <p:cNvPr id="18" name="TextBox 17"/>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28</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54154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18498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Land-based sector - challenges (Brexit &amp; shift in use)</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DEFRA 2016</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48271"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5995241" y="620522"/>
            <a:ext cx="3014667" cy="6001643"/>
          </a:xfrm>
          <a:prstGeom prst="rect">
            <a:avLst/>
          </a:prstGeom>
          <a:noFill/>
        </p:spPr>
        <p:txBody>
          <a:bodyPr wrap="square" rtlCol="0">
            <a:spAutoFit/>
          </a:bodyPr>
          <a:lstStyle/>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scope of this report does not evaluate specific concerns or undertake SWOT analysis for the land-based sector in Winchester, but instead draws upon a number of studies to highlight issues concerning the sector, and more specifically agriculture and farming. The impact of Brexit is probably the most immanent and pertinent to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 report by Savills</a:t>
            </a:r>
            <a:r>
              <a:rPr lang="en-GB" sz="1000" baseline="30000" dirty="0">
                <a:latin typeface="Arial" panose="020B0604020202020204" pitchFamily="34" charset="0"/>
                <a:cs typeface="Arial" panose="020B0604020202020204" pitchFamily="34" charset="0"/>
              </a:rPr>
              <a:t>1</a:t>
            </a:r>
            <a:r>
              <a:rPr lang="en-GB" sz="1000" dirty="0">
                <a:latin typeface="Arial" panose="020B0604020202020204" pitchFamily="34" charset="0"/>
                <a:cs typeface="Arial" panose="020B0604020202020204" pitchFamily="34" charset="0"/>
              </a:rPr>
              <a:t> estimate a direct loss in direct EU CAP</a:t>
            </a:r>
            <a:r>
              <a:rPr lang="en-GB" sz="1000" baseline="30000" dirty="0">
                <a:latin typeface="Arial" panose="020B0604020202020204" pitchFamily="34" charset="0"/>
                <a:cs typeface="Arial" panose="020B0604020202020204" pitchFamily="34" charset="0"/>
              </a:rPr>
              <a:t>2</a:t>
            </a:r>
            <a:r>
              <a:rPr lang="en-GB" sz="1000" dirty="0">
                <a:latin typeface="Arial" panose="020B0604020202020204" pitchFamily="34" charset="0"/>
                <a:cs typeface="Arial" panose="020B0604020202020204" pitchFamily="34" charset="0"/>
              </a:rPr>
              <a:t> subsidies to UK farming and agriculture from Brexit of £2.5 billion, although there is some commitment of funding under the UK Government agricultural policy until 2020</a:t>
            </a:r>
            <a:r>
              <a:rPr lang="en-GB" sz="1000" baseline="30000" dirty="0">
                <a:latin typeface="Arial" panose="020B0604020202020204" pitchFamily="34" charset="0"/>
                <a:cs typeface="Arial" panose="020B0604020202020204" pitchFamily="34" charset="0"/>
              </a:rPr>
              <a:t>4</a:t>
            </a:r>
            <a:r>
              <a:rPr lang="en-GB" sz="1000" dirty="0">
                <a:latin typeface="Arial" panose="020B0604020202020204" pitchFamily="34" charset="0"/>
                <a:cs typeface="Arial" panose="020B0604020202020204" pitchFamily="34" charset="0"/>
              </a:rPr>
              <a:t>. Subsidy funding accounts for 57% of average UK farm income, with grazing livestock, mixed farms and cereals particularly reliant on subsidies. Almost half of Winchester’s farmland is specifically cereal production (46%) and a further 21% arable crops (non-cereal). A third is grassland (33%) and just 1% fruit and veg. </a:t>
            </a:r>
          </a:p>
          <a:p>
            <a:endParaRPr lang="en-GB" sz="400" dirty="0">
              <a:latin typeface="Arial" panose="020B0604020202020204" pitchFamily="34" charset="0"/>
              <a:cs typeface="Arial" panose="020B0604020202020204" pitchFamily="34" charset="0"/>
            </a:endParaRPr>
          </a:p>
          <a:p>
            <a:endParaRPr lang="en-GB" sz="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Subsidies also indirectly support the rural economy through employment – there are over 1,000+ farming based jobs and close to 400 farm holdings in Winchester alone, more in other land-based activities. Other challenges will be the nature of trade deals that impact on exports and imports, access to seasonal labour, and changes to regulation. For the broader rural economy see the Hampshire Rural Profile.</a:t>
            </a:r>
          </a:p>
          <a:p>
            <a:endParaRPr lang="en-GB" sz="400" dirty="0">
              <a:latin typeface="Arial" panose="020B0604020202020204" pitchFamily="34" charset="0"/>
              <a:cs typeface="Arial" panose="020B0604020202020204" pitchFamily="34" charset="0"/>
            </a:endParaRPr>
          </a:p>
          <a:p>
            <a:endParaRPr lang="en-GB" sz="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Changes to rural business estates at the UK level suggest a shift away from agriculture to commercial, residential housing and leisure use. The latter ties in with the tourism and visitor economy where Winchester has 7,000 employees and over 500 businesses.</a:t>
            </a:r>
          </a:p>
        </p:txBody>
      </p:sp>
      <p:sp>
        <p:nvSpPr>
          <p:cNvPr id="2" name="TextBox 1"/>
          <p:cNvSpPr txBox="1"/>
          <p:nvPr/>
        </p:nvSpPr>
        <p:spPr>
          <a:xfrm>
            <a:off x="2339752" y="6499189"/>
            <a:ext cx="5544616" cy="338554"/>
          </a:xfrm>
          <a:prstGeom prst="rect">
            <a:avLst/>
          </a:prstGeom>
          <a:noFill/>
        </p:spPr>
        <p:txBody>
          <a:bodyPr wrap="square" rtlCol="0">
            <a:spAutoFit/>
          </a:bodyPr>
          <a:lstStyle/>
          <a:p>
            <a:r>
              <a:rPr lang="en-GB" sz="800" baseline="30000" dirty="0">
                <a:latin typeface="Arial" panose="020B0604020202020204" pitchFamily="34" charset="0"/>
                <a:cs typeface="Arial" panose="020B0604020202020204" pitchFamily="34" charset="0"/>
              </a:rPr>
              <a:t>1</a:t>
            </a:r>
            <a:r>
              <a:rPr lang="en-GB" sz="800" dirty="0">
                <a:latin typeface="Arial" panose="020B0604020202020204" pitchFamily="34" charset="0"/>
                <a:cs typeface="Arial" panose="020B0604020202020204" pitchFamily="34" charset="0"/>
              </a:rPr>
              <a:t> Savills World Research, Food and Farming: subsidies and trade Brexit Briefing (2016). </a:t>
            </a:r>
            <a:r>
              <a:rPr lang="en-GB" sz="800" baseline="30000" dirty="0">
                <a:latin typeface="Arial" panose="020B0604020202020204" pitchFamily="34" charset="0"/>
                <a:cs typeface="Arial" panose="020B0604020202020204" pitchFamily="34" charset="0"/>
              </a:rPr>
              <a:t>2</a:t>
            </a:r>
            <a:r>
              <a:rPr lang="en-GB" sz="800" dirty="0">
                <a:latin typeface="Arial" panose="020B0604020202020204" pitchFamily="34" charset="0"/>
                <a:cs typeface="Arial" panose="020B0604020202020204" pitchFamily="34" charset="0"/>
              </a:rPr>
              <a:t> Common Agricultural Policy. </a:t>
            </a:r>
            <a:r>
              <a:rPr lang="en-GB" sz="800" baseline="30000" dirty="0">
                <a:latin typeface="Arial" panose="020B0604020202020204" pitchFamily="34" charset="0"/>
                <a:cs typeface="Arial" panose="020B0604020202020204" pitchFamily="34" charset="0"/>
              </a:rPr>
              <a:t>3</a:t>
            </a:r>
            <a:r>
              <a:rPr lang="en-GB" sz="800" dirty="0">
                <a:latin typeface="Arial" panose="020B0604020202020204" pitchFamily="34" charset="0"/>
                <a:cs typeface="Arial" panose="020B0604020202020204" pitchFamily="34" charset="0"/>
              </a:rPr>
              <a:t> Other than cereal. </a:t>
            </a:r>
            <a:r>
              <a:rPr lang="en-GB" sz="800" baseline="30000" dirty="0">
                <a:latin typeface="Arial" panose="020B0604020202020204" pitchFamily="34" charset="0"/>
                <a:cs typeface="Arial" panose="020B0604020202020204" pitchFamily="34" charset="0"/>
              </a:rPr>
              <a:t>4</a:t>
            </a:r>
            <a:r>
              <a:rPr lang="en-GB" sz="800" dirty="0">
                <a:latin typeface="Arial" panose="020B0604020202020204" pitchFamily="34" charset="0"/>
                <a:cs typeface="Arial" panose="020B0604020202020204" pitchFamily="34" charset="0"/>
              </a:rPr>
              <a:t> Pillar 1 of CAP until  2020 (HM Government February 2017 White Paper on Brexit 2017).</a:t>
            </a:r>
          </a:p>
        </p:txBody>
      </p:sp>
      <p:pic>
        <p:nvPicPr>
          <p:cNvPr id="2068"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615" y="3969240"/>
            <a:ext cx="1273513"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348" y="3969240"/>
            <a:ext cx="1273508"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0"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3969240"/>
            <a:ext cx="1273508"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3548" y="3986752"/>
            <a:ext cx="1272268"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995812" y="5142309"/>
            <a:ext cx="518091" cy="369332"/>
          </a:xfrm>
          <a:prstGeom prst="rect">
            <a:avLst/>
          </a:prstGeom>
          <a:noFill/>
        </p:spPr>
        <p:txBody>
          <a:bodyPr wrap="none" rtlCol="0">
            <a:spAutoFit/>
          </a:bodyPr>
          <a:lstStyle/>
          <a:p>
            <a:r>
              <a:rPr lang="en-GB" dirty="0">
                <a:solidFill>
                  <a:schemeClr val="accent3">
                    <a:lumMod val="50000"/>
                  </a:schemeClr>
                </a:solidFill>
                <a:latin typeface="Arial" panose="020B0604020202020204" pitchFamily="34" charset="0"/>
                <a:cs typeface="Arial" panose="020B0604020202020204" pitchFamily="34" charset="0"/>
              </a:rPr>
              <a:t>1%</a:t>
            </a:r>
          </a:p>
        </p:txBody>
      </p:sp>
      <p:sp>
        <p:nvSpPr>
          <p:cNvPr id="66" name="TextBox 65"/>
          <p:cNvSpPr txBox="1"/>
          <p:nvPr/>
        </p:nvSpPr>
        <p:spPr>
          <a:xfrm>
            <a:off x="2269485" y="4850586"/>
            <a:ext cx="646331" cy="369332"/>
          </a:xfrm>
          <a:prstGeom prst="rect">
            <a:avLst/>
          </a:prstGeom>
          <a:noFill/>
        </p:spPr>
        <p:txBody>
          <a:bodyPr wrap="none" rtlCol="0">
            <a:spAutoFit/>
          </a:bodyPr>
          <a:lstStyle/>
          <a:p>
            <a:r>
              <a:rPr lang="en-GB" dirty="0">
                <a:solidFill>
                  <a:schemeClr val="accent3">
                    <a:lumMod val="50000"/>
                  </a:schemeClr>
                </a:solidFill>
                <a:latin typeface="Arial" panose="020B0604020202020204" pitchFamily="34" charset="0"/>
                <a:cs typeface="Arial" panose="020B0604020202020204" pitchFamily="34" charset="0"/>
              </a:rPr>
              <a:t>21%</a:t>
            </a:r>
          </a:p>
        </p:txBody>
      </p:sp>
      <p:sp>
        <p:nvSpPr>
          <p:cNvPr id="67" name="TextBox 66"/>
          <p:cNvSpPr txBox="1"/>
          <p:nvPr/>
        </p:nvSpPr>
        <p:spPr>
          <a:xfrm>
            <a:off x="4788024" y="4400383"/>
            <a:ext cx="646331" cy="369332"/>
          </a:xfrm>
          <a:prstGeom prst="rect">
            <a:avLst/>
          </a:prstGeom>
          <a:noFill/>
        </p:spPr>
        <p:txBody>
          <a:bodyPr wrap="none" rtlCol="0">
            <a:spAutoFit/>
          </a:bodyPr>
          <a:lstStyle/>
          <a:p>
            <a:r>
              <a:rPr lang="en-GB" dirty="0">
                <a:solidFill>
                  <a:schemeClr val="accent3">
                    <a:lumMod val="50000"/>
                  </a:schemeClr>
                </a:solidFill>
                <a:latin typeface="Arial" panose="020B0604020202020204" pitchFamily="34" charset="0"/>
                <a:cs typeface="Arial" panose="020B0604020202020204" pitchFamily="34" charset="0"/>
              </a:rPr>
              <a:t>46%</a:t>
            </a:r>
          </a:p>
        </p:txBody>
      </p:sp>
      <p:sp>
        <p:nvSpPr>
          <p:cNvPr id="68" name="TextBox 67"/>
          <p:cNvSpPr txBox="1"/>
          <p:nvPr/>
        </p:nvSpPr>
        <p:spPr>
          <a:xfrm>
            <a:off x="3491880" y="4571836"/>
            <a:ext cx="646331" cy="369332"/>
          </a:xfrm>
          <a:prstGeom prst="rect">
            <a:avLst/>
          </a:prstGeom>
          <a:noFill/>
        </p:spPr>
        <p:txBody>
          <a:bodyPr wrap="none" rtlCol="0">
            <a:spAutoFit/>
          </a:bodyPr>
          <a:lstStyle/>
          <a:p>
            <a:r>
              <a:rPr lang="en-GB" dirty="0">
                <a:solidFill>
                  <a:schemeClr val="accent3">
                    <a:lumMod val="50000"/>
                  </a:schemeClr>
                </a:solidFill>
                <a:latin typeface="Arial" panose="020B0604020202020204" pitchFamily="34" charset="0"/>
                <a:cs typeface="Arial" panose="020B0604020202020204" pitchFamily="34" charset="0"/>
              </a:rPr>
              <a:t>33%</a:t>
            </a:r>
          </a:p>
        </p:txBody>
      </p:sp>
      <p:sp>
        <p:nvSpPr>
          <p:cNvPr id="27" name="TextBox 26"/>
          <p:cNvSpPr txBox="1"/>
          <p:nvPr/>
        </p:nvSpPr>
        <p:spPr>
          <a:xfrm>
            <a:off x="548308" y="5713511"/>
            <a:ext cx="1070871"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Fruit &amp; Veg</a:t>
            </a:r>
          </a:p>
        </p:txBody>
      </p:sp>
      <p:sp>
        <p:nvSpPr>
          <p:cNvPr id="70" name="TextBox 69"/>
          <p:cNvSpPr txBox="1"/>
          <p:nvPr/>
        </p:nvSpPr>
        <p:spPr>
          <a:xfrm>
            <a:off x="2195736" y="5712022"/>
            <a:ext cx="769763"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Arable</a:t>
            </a:r>
            <a:r>
              <a:rPr lang="en-GB" sz="1400" baseline="30000" dirty="0">
                <a:latin typeface="Arial" panose="020B0604020202020204" pitchFamily="34" charset="0"/>
                <a:cs typeface="Arial" panose="020B0604020202020204" pitchFamily="34" charset="0"/>
              </a:rPr>
              <a:t>3</a:t>
            </a:r>
          </a:p>
        </p:txBody>
      </p:sp>
      <p:sp>
        <p:nvSpPr>
          <p:cNvPr id="71" name="TextBox 70"/>
          <p:cNvSpPr txBox="1"/>
          <p:nvPr/>
        </p:nvSpPr>
        <p:spPr>
          <a:xfrm>
            <a:off x="3427389" y="5712021"/>
            <a:ext cx="1000595"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Grassland</a:t>
            </a:r>
          </a:p>
        </p:txBody>
      </p:sp>
      <p:sp>
        <p:nvSpPr>
          <p:cNvPr id="72" name="TextBox 71"/>
          <p:cNvSpPr txBox="1"/>
          <p:nvPr/>
        </p:nvSpPr>
        <p:spPr>
          <a:xfrm>
            <a:off x="4940066" y="5710532"/>
            <a:ext cx="712054"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Cereal</a:t>
            </a:r>
          </a:p>
        </p:txBody>
      </p:sp>
      <p:sp>
        <p:nvSpPr>
          <p:cNvPr id="28" name="TextBox 27"/>
          <p:cNvSpPr txBox="1"/>
          <p:nvPr/>
        </p:nvSpPr>
        <p:spPr>
          <a:xfrm>
            <a:off x="548545" y="6032321"/>
            <a:ext cx="1071127"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355 hectares</a:t>
            </a:r>
          </a:p>
        </p:txBody>
      </p:sp>
      <p:sp>
        <p:nvSpPr>
          <p:cNvPr id="74" name="TextBox 73"/>
          <p:cNvSpPr txBox="1"/>
          <p:nvPr/>
        </p:nvSpPr>
        <p:spPr>
          <a:xfrm>
            <a:off x="1979712" y="6032321"/>
            <a:ext cx="1199367"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8,757 hectares</a:t>
            </a:r>
          </a:p>
        </p:txBody>
      </p:sp>
      <p:sp>
        <p:nvSpPr>
          <p:cNvPr id="75" name="TextBox 74"/>
          <p:cNvSpPr txBox="1"/>
          <p:nvPr/>
        </p:nvSpPr>
        <p:spPr>
          <a:xfrm>
            <a:off x="3331479" y="6032321"/>
            <a:ext cx="128432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13,916 hectares</a:t>
            </a:r>
          </a:p>
        </p:txBody>
      </p:sp>
      <p:sp>
        <p:nvSpPr>
          <p:cNvPr id="76" name="TextBox 75"/>
          <p:cNvSpPr txBox="1"/>
          <p:nvPr/>
        </p:nvSpPr>
        <p:spPr>
          <a:xfrm>
            <a:off x="4696409" y="6018309"/>
            <a:ext cx="128432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19,263 hectares</a:t>
            </a:r>
          </a:p>
        </p:txBody>
      </p:sp>
      <p:sp>
        <p:nvSpPr>
          <p:cNvPr id="29" name="TextBox 28"/>
          <p:cNvSpPr txBox="1"/>
          <p:nvPr/>
        </p:nvSpPr>
        <p:spPr>
          <a:xfrm>
            <a:off x="1887876" y="3693641"/>
            <a:ext cx="23439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Hectares Farmed in Winchester</a:t>
            </a:r>
          </a:p>
        </p:txBody>
      </p:sp>
      <p:grpSp>
        <p:nvGrpSpPr>
          <p:cNvPr id="2050" name="Group 2049"/>
          <p:cNvGrpSpPr/>
          <p:nvPr/>
        </p:nvGrpSpPr>
        <p:grpSpPr>
          <a:xfrm>
            <a:off x="412352" y="836712"/>
            <a:ext cx="5311776" cy="2653509"/>
            <a:chOff x="412352" y="836712"/>
            <a:chExt cx="5311776" cy="2653509"/>
          </a:xfrm>
        </p:grpSpPr>
        <p:sp>
          <p:nvSpPr>
            <p:cNvPr id="3" name="TextBox 2"/>
            <p:cNvSpPr txBox="1"/>
            <p:nvPr/>
          </p:nvSpPr>
          <p:spPr>
            <a:xfrm>
              <a:off x="412352" y="836712"/>
              <a:ext cx="2647264" cy="523220"/>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Change in Subsidies/Trade</a:t>
              </a:r>
            </a:p>
            <a:p>
              <a:pPr algn="ctr"/>
              <a:r>
                <a:rPr lang="en-GB" sz="1200" dirty="0">
                  <a:latin typeface="Arial" panose="020B0604020202020204" pitchFamily="34" charset="0"/>
                  <a:cs typeface="Arial" panose="020B0604020202020204" pitchFamily="34" charset="0"/>
                </a:rPr>
                <a:t>(impact on the number of…)</a:t>
              </a:r>
            </a:p>
          </p:txBody>
        </p:sp>
        <p:sp>
          <p:nvSpPr>
            <p:cNvPr id="31" name="TextBox 30"/>
            <p:cNvSpPr txBox="1"/>
            <p:nvPr/>
          </p:nvSpPr>
          <p:spPr>
            <a:xfrm>
              <a:off x="3715932" y="836712"/>
              <a:ext cx="1805302" cy="523220"/>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Shift in Use</a:t>
              </a:r>
            </a:p>
            <a:p>
              <a:pPr algn="ctr"/>
              <a:r>
                <a:rPr lang="en-GB" sz="1200" dirty="0">
                  <a:latin typeface="Arial" panose="020B0604020202020204" pitchFamily="34" charset="0"/>
                  <a:cs typeface="Arial" panose="020B0604020202020204" pitchFamily="34" charset="0"/>
                </a:rPr>
                <a:t>(caused by growth in…)</a:t>
              </a:r>
            </a:p>
          </p:txBody>
        </p:sp>
        <p:sp>
          <p:nvSpPr>
            <p:cNvPr id="6" name="TextBox 5"/>
            <p:cNvSpPr txBox="1"/>
            <p:nvPr/>
          </p:nvSpPr>
          <p:spPr>
            <a:xfrm>
              <a:off x="3364344" y="2160637"/>
              <a:ext cx="72006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housing</a:t>
              </a:r>
            </a:p>
          </p:txBody>
        </p:sp>
        <p:sp>
          <p:nvSpPr>
            <p:cNvPr id="35" name="TextBox 34"/>
            <p:cNvSpPr txBox="1"/>
            <p:nvPr/>
          </p:nvSpPr>
          <p:spPr>
            <a:xfrm>
              <a:off x="4080906" y="2161481"/>
              <a:ext cx="968535"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commercial</a:t>
              </a:r>
            </a:p>
          </p:txBody>
        </p:sp>
        <p:sp>
          <p:nvSpPr>
            <p:cNvPr id="36" name="TextBox 35"/>
            <p:cNvSpPr txBox="1"/>
            <p:nvPr/>
          </p:nvSpPr>
          <p:spPr>
            <a:xfrm>
              <a:off x="5089018" y="2161480"/>
              <a:ext cx="63511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leisure</a:t>
              </a:r>
            </a:p>
          </p:txBody>
        </p:sp>
        <p:sp>
          <p:nvSpPr>
            <p:cNvPr id="7" name="TextBox 6"/>
            <p:cNvSpPr txBox="1"/>
            <p:nvPr/>
          </p:nvSpPr>
          <p:spPr>
            <a:xfrm>
              <a:off x="440659" y="2161798"/>
              <a:ext cx="1205779" cy="430887"/>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Farm holdings</a:t>
              </a:r>
            </a:p>
            <a:p>
              <a:pPr algn="ctr"/>
              <a:r>
                <a:rPr lang="en-GB" sz="1000" dirty="0">
                  <a:latin typeface="Arial" panose="020B0604020202020204" pitchFamily="34" charset="0"/>
                  <a:cs typeface="Arial" panose="020B0604020202020204" pitchFamily="34" charset="0"/>
                </a:rPr>
                <a:t>400 in Winchester</a:t>
              </a:r>
            </a:p>
          </p:txBody>
        </p:sp>
        <p:sp>
          <p:nvSpPr>
            <p:cNvPr id="38" name="TextBox 37"/>
            <p:cNvSpPr txBox="1"/>
            <p:nvPr/>
          </p:nvSpPr>
          <p:spPr>
            <a:xfrm>
              <a:off x="1668790" y="2160637"/>
              <a:ext cx="1422184" cy="430887"/>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Farm labourers</a:t>
              </a:r>
            </a:p>
            <a:p>
              <a:pPr algn="ctr"/>
              <a:r>
                <a:rPr lang="en-GB" sz="1000" dirty="0">
                  <a:latin typeface="Arial" panose="020B0604020202020204" pitchFamily="34" charset="0"/>
                  <a:cs typeface="Arial" panose="020B0604020202020204" pitchFamily="34" charset="0"/>
                </a:rPr>
                <a:t>1,000+ in Winchester </a:t>
              </a:r>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0393" y="1764637"/>
              <a:ext cx="342347"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57465"/>
            <a:stretch/>
          </p:blipFill>
          <p:spPr bwMode="auto">
            <a:xfrm>
              <a:off x="5233034" y="1764637"/>
              <a:ext cx="349181"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152914" y="1765571"/>
              <a:ext cx="671817" cy="39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90124" y="1754857"/>
              <a:ext cx="606228" cy="402085"/>
            </a:xfrm>
            <a:prstGeom prst="rect">
              <a:avLst/>
            </a:prstGeom>
            <a:solidFill>
              <a:schemeClr val="bg1"/>
            </a:solidFill>
            <a:ln>
              <a:noFill/>
            </a:ln>
            <a:effectLst/>
          </p:spPr>
        </p:pic>
        <p:pic>
          <p:nvPicPr>
            <p:cNvPr id="1030" name="Picture 6"/>
            <p:cNvPicPr>
              <a:picLocks noChangeAspect="1" noChangeArrowheads="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6064" y="1746637"/>
              <a:ext cx="790876"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flipH="1">
              <a:off x="1272594" y="1359932"/>
              <a:ext cx="471600" cy="2966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3" idx="2"/>
            </p:cNvCxnSpPr>
            <p:nvPr/>
          </p:nvCxnSpPr>
          <p:spPr>
            <a:xfrm>
              <a:off x="1735984" y="1359932"/>
              <a:ext cx="472714" cy="2966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691680" y="2420888"/>
              <a:ext cx="0" cy="7920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12954" y="2420888"/>
              <a:ext cx="0" cy="7920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679076" y="3212976"/>
              <a:ext cx="2820032" cy="114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64682" y="3028556"/>
              <a:ext cx="2158092" cy="461665"/>
            </a:xfrm>
            <a:prstGeom prst="rect">
              <a:avLst/>
            </a:prstGeom>
            <a:solidFill>
              <a:schemeClr val="bg1"/>
            </a:solidFill>
          </p:spPr>
          <p:txBody>
            <a:bodyPr wrap="square" rtlCol="0">
              <a:spAutoFit/>
            </a:bodyPr>
            <a:lstStyle/>
            <a:p>
              <a:pPr algn="ctr"/>
              <a:r>
                <a:rPr lang="en-GB" sz="1200" dirty="0">
                  <a:latin typeface="Arial" panose="020B0604020202020204" pitchFamily="34" charset="0"/>
                  <a:cs typeface="Arial" panose="020B0604020202020204" pitchFamily="34" charset="0"/>
                </a:rPr>
                <a:t>impact on the amount land being farmed?</a:t>
              </a:r>
            </a:p>
          </p:txBody>
        </p:sp>
        <p:cxnSp>
          <p:nvCxnSpPr>
            <p:cNvPr id="85" name="Straight Connector 84"/>
            <p:cNvCxnSpPr/>
            <p:nvPr/>
          </p:nvCxnSpPr>
          <p:spPr>
            <a:xfrm flipH="1">
              <a:off x="3776856" y="1364007"/>
              <a:ext cx="471600" cy="2966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800986" y="1364007"/>
              <a:ext cx="472712" cy="2966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p:cNvCxnSpPr/>
            <p:nvPr/>
          </p:nvCxnSpPr>
          <p:spPr>
            <a:xfrm flipV="1">
              <a:off x="4512954" y="1364007"/>
              <a:ext cx="0" cy="2966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52" name="Straight Connector 2051"/>
          <p:cNvCxnSpPr>
            <a:endCxn id="29" idx="2"/>
          </p:cNvCxnSpPr>
          <p:nvPr/>
        </p:nvCxnSpPr>
        <p:spPr>
          <a:xfrm>
            <a:off x="3059831" y="3454568"/>
            <a:ext cx="1" cy="288000"/>
          </a:xfrm>
          <a:prstGeom prst="line">
            <a:avLst/>
          </a:prstGeom>
          <a:ln>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29</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4758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84354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economic activity in Winchester district</a:t>
            </a:r>
          </a:p>
        </p:txBody>
      </p:sp>
      <p:sp>
        <p:nvSpPr>
          <p:cNvPr id="48" name="TextBox 47"/>
          <p:cNvSpPr txBox="1"/>
          <p:nvPr/>
        </p:nvSpPr>
        <p:spPr>
          <a:xfrm>
            <a:off x="6055719" y="728185"/>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With total economic output of around £4.8bn in 2015 Winchester was the second largest economy within the Hampshire County Council Area according to the latest official but experimental estimate of sub-national economic output from ONS.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Basingstoke &amp; Deane was about 7% larger than Winchester but thanks to the superior growth rates in Winchester the gap has narrowed since the recession.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economy of Winchester is characterised by a handful of large and broad service sectors: distribution, transport, accommodation &amp; food, the broad public sectors, business service activities, information &amp; communication and real estate.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distribution, which in the case of Winchester is concentrated in accommodation &amp; food and the broad public sector account for about 38% of total output (GVA) in Winchester.</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concentration of the broad distribution and public sectors in Winchester is similar to the national average.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What distinguishes Winchester from most other towns and cities is relatively high concentration of high value added services. Business services in Winchester comprises of mostly high productivity professional services and this sector alongside information &amp; communication accounts for about 29% of total economic output in the 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Business activity (output) in information &amp; communication is about 1.3 times as concentrated in Winchester as in Hampshire and about twice as concentrated as in the UK as a whole. Output in business services is about 1.2 times as concentrated as in the UK.</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20862" y="900328"/>
            <a:ext cx="5400600"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Second largest economy in Hampshire with total economic output (GVA) of about £4.8bn in 2015</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930"/>
          <a:stretch/>
        </p:blipFill>
        <p:spPr>
          <a:xfrm>
            <a:off x="198751" y="1503275"/>
            <a:ext cx="5644822" cy="4140000"/>
          </a:xfrm>
          <a:prstGeom prst="rect">
            <a:avLst/>
          </a:prstGeom>
        </p:spPr>
      </p:pic>
      <p:sp>
        <p:nvSpPr>
          <p:cNvPr id="14" name="TextBox 13"/>
          <p:cNvSpPr txBox="1"/>
          <p:nvPr/>
        </p:nvSpPr>
        <p:spPr>
          <a:xfrm>
            <a:off x="217480" y="5733256"/>
            <a:ext cx="5400600"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Business activity (output) in Winchester district driven by a handful of broad service sectors</a:t>
            </a:r>
          </a:p>
        </p:txBody>
      </p:sp>
      <p:sp>
        <p:nvSpPr>
          <p:cNvPr id="13" name="TextBox 12"/>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a:t>
            </a:r>
          </a:p>
        </p:txBody>
      </p:sp>
    </p:spTree>
    <p:extLst>
      <p:ext uri="{BB962C8B-B14F-4D97-AF65-F5344CB8AC3E}">
        <p14:creationId xmlns:p14="http://schemas.microsoft.com/office/powerpoint/2010/main" val="3538144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275428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Executive Summary</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211347" y="723789"/>
            <a:ext cx="5694153" cy="6001643"/>
          </a:xfrm>
          <a:prstGeom prst="rect">
            <a:avLst/>
          </a:prstGeom>
          <a:noFill/>
        </p:spPr>
        <p:txBody>
          <a:bodyPr wrap="square" rtlCol="0">
            <a:spAutoFit/>
          </a:bodyPr>
          <a:lstStyle/>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Large and growing working age population. </a:t>
            </a:r>
            <a:r>
              <a:rPr lang="en-GB" sz="1000" dirty="0">
                <a:latin typeface="Arial" panose="020B0604020202020204" pitchFamily="34" charset="0"/>
                <a:cs typeface="Arial" panose="020B0604020202020204" pitchFamily="34" charset="0"/>
              </a:rPr>
              <a:t>About one in twelve of Hampshire residents reside in Winchester district. More than a half of Winchester residents reside in Market Towns &amp; Rural with almost 30% in Winchester Town and about 17% in South Winchester. Working age population in the area is smaller than the national average but larger than the Hampshire average.</a:t>
            </a:r>
          </a:p>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Strong growth in working age population projected over the medium-term. </a:t>
            </a:r>
            <a:r>
              <a:rPr lang="en-GB" sz="1000" dirty="0">
                <a:latin typeface="Arial" panose="020B0604020202020204" pitchFamily="34" charset="0"/>
                <a:cs typeface="Arial" panose="020B0604020202020204" pitchFamily="34" charset="0"/>
              </a:rPr>
              <a:t>The most recent population projections point to relatively strong growth in working age population in Winchester district over the medium-term. Working age population in Winchester Town is projected to remain broadly stable between 2017 and 2023 but strong growth </a:t>
            </a:r>
            <a:r>
              <a:rPr lang="en-GB" sz="1000" dirty="0" smtClean="0">
                <a:latin typeface="Arial" panose="020B0604020202020204" pitchFamily="34" charset="0"/>
                <a:cs typeface="Arial" panose="020B0604020202020204" pitchFamily="34" charset="0"/>
              </a:rPr>
              <a:t>is </a:t>
            </a:r>
            <a:r>
              <a:rPr lang="en-GB" sz="1000" dirty="0">
                <a:latin typeface="Arial" panose="020B0604020202020204" pitchFamily="34" charset="0"/>
                <a:cs typeface="Arial" panose="020B0604020202020204" pitchFamily="34" charset="0"/>
              </a:rPr>
              <a:t>projected in South Winchester. Market Towns &amp; Rural are projected to see strong growth in both elderly and working age population. </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A </a:t>
            </a:r>
            <a:r>
              <a:rPr lang="en-GB" sz="1000" b="1" dirty="0">
                <a:solidFill>
                  <a:srgbClr val="C00000"/>
                </a:solidFill>
                <a:latin typeface="Arial" panose="020B0604020202020204" pitchFamily="34" charset="0"/>
                <a:cs typeface="Arial" panose="020B0604020202020204" pitchFamily="34" charset="0"/>
              </a:rPr>
              <a:t>healthy labour market, with high employment and low economic exclusion</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There is a large resident </a:t>
            </a:r>
            <a:r>
              <a:rPr lang="en-GB" sz="1000" dirty="0">
                <a:latin typeface="Arial" panose="020B0604020202020204" pitchFamily="34" charset="0"/>
                <a:cs typeface="Arial" panose="020B0604020202020204" pitchFamily="34" charset="0"/>
              </a:rPr>
              <a:t>workforce of  57,500 in Winchester District (approximately 9% of the Hampshire County Council total</a:t>
            </a:r>
            <a:r>
              <a:rPr lang="en-GB" sz="1000" dirty="0" smtClean="0">
                <a:latin typeface="Arial" panose="020B0604020202020204" pitchFamily="34" charset="0"/>
                <a:cs typeface="Arial" panose="020B0604020202020204" pitchFamily="34" charset="0"/>
              </a:rPr>
              <a:t>). The employment </a:t>
            </a:r>
            <a:r>
              <a:rPr lang="en-GB" sz="1000" dirty="0">
                <a:latin typeface="Arial" panose="020B0604020202020204" pitchFamily="34" charset="0"/>
                <a:cs typeface="Arial" panose="020B0604020202020204" pitchFamily="34" charset="0"/>
              </a:rPr>
              <a:t>rate (76.5%) </a:t>
            </a:r>
            <a:r>
              <a:rPr lang="en-GB" sz="1000" dirty="0" smtClean="0">
                <a:latin typeface="Arial" panose="020B0604020202020204" pitchFamily="34" charset="0"/>
                <a:cs typeface="Arial" panose="020B0604020202020204" pitchFamily="34" charset="0"/>
              </a:rPr>
              <a:t>is </a:t>
            </a:r>
            <a:r>
              <a:rPr lang="en-GB" sz="1000" dirty="0">
                <a:latin typeface="Arial" panose="020B0604020202020204" pitchFamily="34" charset="0"/>
                <a:cs typeface="Arial" panose="020B0604020202020204" pitchFamily="34" charset="0"/>
              </a:rPr>
              <a:t>above the national average (73.9</a:t>
            </a:r>
            <a:r>
              <a:rPr lang="en-GB" sz="1000" dirty="0" smtClean="0">
                <a:latin typeface="Arial" panose="020B0604020202020204" pitchFamily="34" charset="0"/>
                <a:cs typeface="Arial" panose="020B0604020202020204" pitchFamily="34" charset="0"/>
              </a:rPr>
              <a:t>%) with the highest rate found in Winchester </a:t>
            </a:r>
            <a:r>
              <a:rPr lang="en-GB" sz="1000" dirty="0">
                <a:latin typeface="Arial" panose="020B0604020202020204" pitchFamily="34" charset="0"/>
                <a:cs typeface="Arial" panose="020B0604020202020204" pitchFamily="34" charset="0"/>
              </a:rPr>
              <a:t>Town </a:t>
            </a:r>
            <a:r>
              <a:rPr lang="en-GB" sz="1000" dirty="0" smtClean="0">
                <a:latin typeface="Arial" panose="020B0604020202020204" pitchFamily="34" charset="0"/>
                <a:cs typeface="Arial" panose="020B0604020202020204" pitchFamily="34" charset="0"/>
              </a:rPr>
              <a:t>at </a:t>
            </a:r>
            <a:r>
              <a:rPr lang="en-GB" sz="1000" dirty="0">
                <a:latin typeface="Arial" panose="020B0604020202020204" pitchFamily="34" charset="0"/>
                <a:cs typeface="Arial" panose="020B0604020202020204" pitchFamily="34" charset="0"/>
              </a:rPr>
              <a:t>80.9%. Economic exclusion is also lower than the national average with relatively low levels of economic inactivity and unemployment. </a:t>
            </a:r>
            <a:r>
              <a:rPr lang="en-GB" sz="1000" dirty="0" smtClean="0">
                <a:latin typeface="Arial" panose="020B0604020202020204" pitchFamily="34" charset="0"/>
                <a:cs typeface="Arial" panose="020B0604020202020204" pitchFamily="34" charset="0"/>
              </a:rPr>
              <a:t>Economic </a:t>
            </a:r>
            <a:r>
              <a:rPr lang="en-GB" sz="1000" dirty="0">
                <a:latin typeface="Arial" panose="020B0604020202020204" pitchFamily="34" charset="0"/>
                <a:cs typeface="Arial" panose="020B0604020202020204" pitchFamily="34" charset="0"/>
              </a:rPr>
              <a:t>inactivity rates </a:t>
            </a:r>
            <a:r>
              <a:rPr lang="en-GB" sz="1000" dirty="0" smtClean="0">
                <a:latin typeface="Arial" panose="020B0604020202020204" pitchFamily="34" charset="0"/>
                <a:cs typeface="Arial" panose="020B0604020202020204" pitchFamily="34" charset="0"/>
              </a:rPr>
              <a:t>are above the national average but that is mostly attributable to student population. </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Successful economy exerts </a:t>
            </a:r>
            <a:r>
              <a:rPr lang="en-GB" sz="1000" b="1" dirty="0">
                <a:solidFill>
                  <a:srgbClr val="C00000"/>
                </a:solidFill>
                <a:latin typeface="Arial" panose="020B0604020202020204" pitchFamily="34" charset="0"/>
                <a:cs typeface="Arial" panose="020B0604020202020204" pitchFamily="34" charset="0"/>
              </a:rPr>
              <a:t>a strong pull factor on </a:t>
            </a:r>
            <a:r>
              <a:rPr lang="en-GB" sz="1000" b="1" dirty="0" smtClean="0">
                <a:solidFill>
                  <a:srgbClr val="C00000"/>
                </a:solidFill>
                <a:latin typeface="Arial" panose="020B0604020202020204" pitchFamily="34" charset="0"/>
                <a:cs typeface="Arial" panose="020B0604020202020204" pitchFamily="34" charset="0"/>
              </a:rPr>
              <a:t>neighbouring labour markets</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Unlike Hampshire as a whole which sees greater commuter out-flows, Winchester experiences significant net in-flow of workers; notably from </a:t>
            </a:r>
            <a:r>
              <a:rPr lang="en-GB" sz="1000" dirty="0" smtClean="0">
                <a:latin typeface="Arial" panose="020B0604020202020204" pitchFamily="34" charset="0"/>
                <a:cs typeface="Arial" panose="020B0604020202020204" pitchFamily="34" charset="0"/>
              </a:rPr>
              <a:t>Solent </a:t>
            </a:r>
            <a:r>
              <a:rPr lang="en-GB" sz="1000" dirty="0">
                <a:latin typeface="Arial" panose="020B0604020202020204" pitchFamily="34" charset="0"/>
                <a:cs typeface="Arial" panose="020B0604020202020204" pitchFamily="34" charset="0"/>
              </a:rPr>
              <a:t>to the Winchester Town and South Winchester sub-areas. The more rural </a:t>
            </a:r>
            <a:r>
              <a:rPr lang="en-GB" sz="1000" dirty="0" smtClean="0">
                <a:latin typeface="Arial" panose="020B0604020202020204" pitchFamily="34" charset="0"/>
                <a:cs typeface="Arial" panose="020B0604020202020204" pitchFamily="34" charset="0"/>
              </a:rPr>
              <a:t>Market Town </a:t>
            </a:r>
            <a:r>
              <a:rPr lang="en-GB" sz="1000" dirty="0">
                <a:latin typeface="Arial" panose="020B0604020202020204" pitchFamily="34" charset="0"/>
                <a:cs typeface="Arial" panose="020B0604020202020204" pitchFamily="34" charset="0"/>
              </a:rPr>
              <a:t>&amp; Rural sub-area, with </a:t>
            </a:r>
            <a:r>
              <a:rPr lang="en-GB" sz="1000" dirty="0" smtClean="0">
                <a:latin typeface="Arial" panose="020B0604020202020204" pitchFamily="34" charset="0"/>
                <a:cs typeface="Arial" panose="020B0604020202020204" pitchFamily="34" charset="0"/>
              </a:rPr>
              <a:t>its large resident population is </a:t>
            </a:r>
            <a:r>
              <a:rPr lang="en-GB" sz="1000" dirty="0">
                <a:latin typeface="Arial" panose="020B0604020202020204" pitchFamily="34" charset="0"/>
                <a:cs typeface="Arial" panose="020B0604020202020204" pitchFamily="34" charset="0"/>
              </a:rPr>
              <a:t>a net </a:t>
            </a:r>
            <a:r>
              <a:rPr lang="en-GB" sz="1000" dirty="0" smtClean="0">
                <a:latin typeface="Arial" panose="020B0604020202020204" pitchFamily="34" charset="0"/>
                <a:cs typeface="Arial" panose="020B0604020202020204" pitchFamily="34" charset="0"/>
              </a:rPr>
              <a:t>exporter of labour </a:t>
            </a:r>
            <a:r>
              <a:rPr lang="en-GB" sz="1000" dirty="0">
                <a:latin typeface="Arial" panose="020B0604020202020204" pitchFamily="34" charset="0"/>
                <a:cs typeface="Arial" panose="020B0604020202020204" pitchFamily="34" charset="0"/>
              </a:rPr>
              <a:t>(mostly to Winchester Town, but also to adjacent authorities). </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Large business base. </a:t>
            </a:r>
            <a:r>
              <a:rPr lang="en-GB" sz="1000" dirty="0">
                <a:latin typeface="Arial" panose="020B0604020202020204" pitchFamily="34" charset="0"/>
                <a:cs typeface="Arial" panose="020B0604020202020204" pitchFamily="34" charset="0"/>
              </a:rPr>
              <a:t>The Winchester economy had approximately 8,200 businesses in </a:t>
            </a:r>
            <a:r>
              <a:rPr lang="en-GB" sz="1000" dirty="0" smtClean="0">
                <a:latin typeface="Arial" panose="020B0604020202020204" pitchFamily="34" charset="0"/>
                <a:cs typeface="Arial" panose="020B0604020202020204" pitchFamily="34" charset="0"/>
              </a:rPr>
              <a:t>2016. The </a:t>
            </a:r>
            <a:r>
              <a:rPr lang="en-GB" sz="1000" dirty="0">
                <a:latin typeface="Arial" panose="020B0604020202020204" pitchFamily="34" charset="0"/>
                <a:cs typeface="Arial" panose="020B0604020202020204" pitchFamily="34" charset="0"/>
              </a:rPr>
              <a:t>largest concentration of businesses is found in the Market </a:t>
            </a:r>
            <a:r>
              <a:rPr lang="en-GB" sz="1000" dirty="0" smtClean="0">
                <a:latin typeface="Arial" panose="020B0604020202020204" pitchFamily="34" charset="0"/>
                <a:cs typeface="Arial" panose="020B0604020202020204" pitchFamily="34" charset="0"/>
              </a:rPr>
              <a:t>Town</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&amp; Rural sub-area with </a:t>
            </a:r>
            <a:r>
              <a:rPr lang="en-GB" sz="1000" dirty="0" smtClean="0">
                <a:latin typeface="Arial" panose="020B0604020202020204" pitchFamily="34" charset="0"/>
                <a:cs typeface="Arial" panose="020B0604020202020204" pitchFamily="34" charset="0"/>
              </a:rPr>
              <a:t>about 4,000 businesses or </a:t>
            </a:r>
            <a:r>
              <a:rPr lang="en-GB" sz="1000" dirty="0">
                <a:latin typeface="Arial" panose="020B0604020202020204" pitchFamily="34" charset="0"/>
                <a:cs typeface="Arial" panose="020B0604020202020204" pitchFamily="34" charset="0"/>
              </a:rPr>
              <a:t>48.8</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of all business in </a:t>
            </a:r>
            <a:r>
              <a:rPr lang="en-GB" sz="1000" dirty="0" smtClean="0">
                <a:latin typeface="Arial" panose="020B0604020202020204" pitchFamily="34" charset="0"/>
                <a:cs typeface="Arial" panose="020B0604020202020204" pitchFamily="34" charset="0"/>
              </a:rPr>
              <a:t>Winchester. </a:t>
            </a:r>
            <a:r>
              <a:rPr lang="en-GB" sz="1000" dirty="0">
                <a:latin typeface="Arial" panose="020B0604020202020204" pitchFamily="34" charset="0"/>
                <a:cs typeface="Arial" panose="020B0604020202020204" pitchFamily="34" charset="0"/>
              </a:rPr>
              <a:t>The rest of businesses are </a:t>
            </a:r>
            <a:r>
              <a:rPr lang="en-GB" sz="1000" dirty="0" smtClean="0">
                <a:latin typeface="Arial" panose="020B0604020202020204" pitchFamily="34" charset="0"/>
                <a:cs typeface="Arial" panose="020B0604020202020204" pitchFamily="34" charset="0"/>
              </a:rPr>
              <a:t>split </a:t>
            </a:r>
            <a:r>
              <a:rPr lang="en-GB" sz="1000" dirty="0">
                <a:latin typeface="Arial" panose="020B0604020202020204" pitchFamily="34" charset="0"/>
                <a:cs typeface="Arial" panose="020B0604020202020204" pitchFamily="34" charset="0"/>
              </a:rPr>
              <a:t>between Winchester Town with 2,255 or 27.5% </a:t>
            </a:r>
            <a:r>
              <a:rPr lang="en-GB" sz="1000" dirty="0" smtClean="0">
                <a:latin typeface="Arial" panose="020B0604020202020204" pitchFamily="34" charset="0"/>
                <a:cs typeface="Arial" panose="020B0604020202020204" pitchFamily="34" charset="0"/>
              </a:rPr>
              <a:t>and </a:t>
            </a:r>
            <a:r>
              <a:rPr lang="en-GB" sz="1000" dirty="0">
                <a:latin typeface="Arial" panose="020B0604020202020204" pitchFamily="34" charset="0"/>
                <a:cs typeface="Arial" panose="020B0604020202020204" pitchFamily="34" charset="0"/>
              </a:rPr>
              <a:t>South Winchester with 1,940 or 23.7% </a:t>
            </a:r>
            <a:r>
              <a:rPr lang="en-GB" sz="1000" dirty="0" smtClean="0">
                <a:latin typeface="Arial" panose="020B0604020202020204" pitchFamily="34" charset="0"/>
                <a:cs typeface="Arial" panose="020B0604020202020204" pitchFamily="34" charset="0"/>
              </a:rPr>
              <a:t>of all businesses in the area.</a:t>
            </a: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Strong business growth. </a:t>
            </a:r>
            <a:r>
              <a:rPr lang="en-GB" sz="1000" dirty="0">
                <a:latin typeface="Arial" panose="020B0604020202020204" pitchFamily="34" charset="0"/>
                <a:cs typeface="Arial" panose="020B0604020202020204" pitchFamily="34" charset="0"/>
              </a:rPr>
              <a:t>The total number of businesses in Winchester increased by about 1,185 businesses since 2010. Business growth averaged 2.6% </a:t>
            </a:r>
            <a:r>
              <a:rPr lang="en-GB" sz="1000" dirty="0" smtClean="0">
                <a:latin typeface="Arial" panose="020B0604020202020204" pitchFamily="34" charset="0"/>
                <a:cs typeface="Arial" panose="020B0604020202020204" pitchFamily="34" charset="0"/>
              </a:rPr>
              <a:t>p.a. </a:t>
            </a:r>
            <a:r>
              <a:rPr lang="en-GB" sz="1000" dirty="0">
                <a:latin typeface="Arial" panose="020B0604020202020204" pitchFamily="34" charset="0"/>
                <a:cs typeface="Arial" panose="020B0604020202020204" pitchFamily="34" charset="0"/>
              </a:rPr>
              <a:t>since 2010, comparable to the national average and faster than in Hampshire. Business growth in the area was driven by South Winchester with the share of Winchester Town comparable to its share in the overall business stock. Business growth in South Winchester was 4.2% p.a., followed by Winchester Town (2.8%) and Market Town &amp; Rural (1.8%).  Market Towns &amp; Rural and South Winchester added about 425 and 415 additional businesses with Winchester Town accounting for about 345 additional businesses. </a:t>
            </a:r>
          </a:p>
        </p:txBody>
      </p:sp>
      <p:sp>
        <p:nvSpPr>
          <p:cNvPr id="11" name="TextBox 10"/>
          <p:cNvSpPr txBox="1"/>
          <p:nvPr/>
        </p:nvSpPr>
        <p:spPr>
          <a:xfrm>
            <a:off x="8677766" y="147687"/>
            <a:ext cx="377026"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iii</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9" y="6478546"/>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4021"/>
          <a:stretch/>
        </p:blipFill>
        <p:spPr>
          <a:xfrm>
            <a:off x="6093054" y="1199361"/>
            <a:ext cx="2888992" cy="2095202"/>
          </a:xfrm>
          <a:prstGeom prst="rect">
            <a:avLst/>
          </a:prstGeom>
        </p:spPr>
      </p:pic>
      <p:sp>
        <p:nvSpPr>
          <p:cNvPr id="15" name="TextBox 14"/>
          <p:cNvSpPr txBox="1"/>
          <p:nvPr/>
        </p:nvSpPr>
        <p:spPr>
          <a:xfrm>
            <a:off x="5988232" y="799251"/>
            <a:ext cx="3081503" cy="400110"/>
          </a:xfrm>
          <a:prstGeom prst="rect">
            <a:avLst/>
          </a:prstGeom>
          <a:noFill/>
        </p:spPr>
        <p:txBody>
          <a:bodyPr wrap="square" rtlCol="0">
            <a:spAutoFit/>
          </a:bodyPr>
          <a:lstStyle/>
          <a:p>
            <a:pPr algn="ctr"/>
            <a:r>
              <a:rPr lang="en-GB" sz="1000" b="1" dirty="0" smtClean="0">
                <a:solidFill>
                  <a:srgbClr val="C00000"/>
                </a:solidFill>
                <a:latin typeface="Arial" panose="020B0604020202020204" pitchFamily="34" charset="0"/>
                <a:cs typeface="Arial" panose="020B0604020202020204" pitchFamily="34" charset="0"/>
              </a:rPr>
              <a:t>Information &amp; Communication GVA (£656m)</a:t>
            </a:r>
          </a:p>
          <a:p>
            <a:pPr algn="ctr"/>
            <a:r>
              <a:rPr lang="en-GB" sz="1000" b="1" dirty="0">
                <a:solidFill>
                  <a:srgbClr val="C00000"/>
                </a:solidFill>
                <a:latin typeface="Arial" panose="020B0604020202020204" pitchFamily="34" charset="0"/>
                <a:cs typeface="Arial" panose="020B0604020202020204" pitchFamily="34" charset="0"/>
              </a:rPr>
              <a:t>i</a:t>
            </a:r>
            <a:r>
              <a:rPr lang="en-GB" sz="1000" b="1" dirty="0" smtClean="0">
                <a:solidFill>
                  <a:srgbClr val="C00000"/>
                </a:solidFill>
                <a:latin typeface="Arial" panose="020B0604020202020204" pitchFamily="34" charset="0"/>
                <a:cs typeface="Arial" panose="020B0604020202020204" pitchFamily="34" charset="0"/>
              </a:rPr>
              <a:t>n Winchester by sub-area, 2015</a:t>
            </a:r>
            <a:endParaRPr lang="en-GB" sz="1000" b="1" dirty="0">
              <a:solidFill>
                <a:srgbClr val="C00000"/>
              </a:solidFill>
              <a:latin typeface="Arial" panose="020B0604020202020204" pitchFamily="34" charset="0"/>
              <a:cs typeface="Arial" panose="020B0604020202020204" pitchFamily="34" charset="0"/>
            </a:endParaRPr>
          </a:p>
        </p:txBody>
      </p:sp>
      <p:sp>
        <p:nvSpPr>
          <p:cNvPr id="16" name="TextBox 15"/>
          <p:cNvSpPr txBox="1"/>
          <p:nvPr/>
        </p:nvSpPr>
        <p:spPr>
          <a:xfrm>
            <a:off x="6156176" y="3284984"/>
            <a:ext cx="2768249" cy="338554"/>
          </a:xfrm>
          <a:prstGeom prst="rect">
            <a:avLst/>
          </a:prstGeom>
          <a:noFill/>
        </p:spPr>
        <p:txBody>
          <a:bodyPr wrap="square" rtlCol="0">
            <a:spAutoFit/>
          </a:bodyPr>
          <a:lstStyle/>
          <a:p>
            <a:r>
              <a:rPr lang="en-GB" sz="800" dirty="0" smtClean="0">
                <a:latin typeface="Arial" panose="020B0604020202020204" pitchFamily="34" charset="0"/>
                <a:cs typeface="Arial" panose="020B0604020202020204" pitchFamily="34" charset="0"/>
              </a:rPr>
              <a:t>*Sub-area estimates are proxy estimates that need to be treated with a degree of caution</a:t>
            </a:r>
            <a:endParaRPr lang="en-GB" sz="800" dirty="0">
              <a:latin typeface="Arial" panose="020B0604020202020204" pitchFamily="34" charset="0"/>
              <a:cs typeface="Arial" panose="020B0604020202020204" pitchFamily="34" charset="0"/>
            </a:endParaRPr>
          </a:p>
        </p:txBody>
      </p:sp>
      <p:sp>
        <p:nvSpPr>
          <p:cNvPr id="17" name="TextBox 16"/>
          <p:cNvSpPr txBox="1"/>
          <p:nvPr/>
        </p:nvSpPr>
        <p:spPr>
          <a:xfrm>
            <a:off x="5985236" y="3887278"/>
            <a:ext cx="3081503" cy="400110"/>
          </a:xfrm>
          <a:prstGeom prst="rect">
            <a:avLst/>
          </a:prstGeom>
          <a:noFill/>
        </p:spPr>
        <p:txBody>
          <a:bodyPr wrap="square" rtlCol="0">
            <a:spAutoFit/>
          </a:bodyPr>
          <a:lstStyle/>
          <a:p>
            <a:pPr algn="ctr"/>
            <a:r>
              <a:rPr lang="en-GB" sz="1000" b="1" dirty="0">
                <a:solidFill>
                  <a:srgbClr val="C00000"/>
                </a:solidFill>
                <a:latin typeface="Arial" panose="020B0604020202020204" pitchFamily="34" charset="0"/>
                <a:cs typeface="Arial" panose="020B0604020202020204" pitchFamily="34" charset="0"/>
              </a:rPr>
              <a:t>Sub-area Business Share &amp; Business Growth 2016</a:t>
            </a:r>
          </a:p>
        </p:txBody>
      </p:sp>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882" y="4293096"/>
            <a:ext cx="2758201" cy="19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37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705956"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distribution of economic activity by sub-area</a:t>
            </a:r>
          </a:p>
        </p:txBody>
      </p:sp>
      <p:sp>
        <p:nvSpPr>
          <p:cNvPr id="48" name="TextBox 47"/>
          <p:cNvSpPr txBox="1"/>
          <p:nvPr/>
        </p:nvSpPr>
        <p:spPr>
          <a:xfrm>
            <a:off x="6055719" y="695335"/>
            <a:ext cx="3014667" cy="5786199"/>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Official GVA estimates at sub-area level are not available. Our estimates are based on the most recent official district level GVA and confidential sub-area employment estimates. Methodology behind the approach is available in EBIS Policy &amp; Research Note 05 (Economy Headlines).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distribution of business activity as measured by GVA is pretty even by sub-area. The largest sub-area, Winchester Town, accounts for about 34% of total output while the smallest, Market Towns &amp; Rural accounts for about a third of total output.</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Given that the Market Towns and Rural sub-area definition includes some urban settlements on the outskirts of the City there is a small upward bias in the market Towns &amp; Rural and a small downward bias in the Winchester Town estimate.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Whilst the overall distribution by sub-area looks similar there are stark differences in distributions of total output by sector and sub-area.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Our estimate primarily driven by the distribution of full-time equivalent employment (FTE) by sector suggests that the broad public sector is the dominant sector in Winchester town as it accounts for about 37% of total GVA in the town. This is share is almost double the average for Winchester district but hardly surprising given the concentration of large public-sector employers in the town.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distribution sector with concentrations in accommodation &amp; food accounts for about 16% of total GVA. Real estate and business services account for about 15% and 13% of total output respectively. </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569312" y="4597356"/>
            <a:ext cx="2244882" cy="892552"/>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Winchester Town sub-area:</a:t>
            </a:r>
          </a:p>
          <a:p>
            <a:r>
              <a:rPr lang="en-GB" sz="1000" dirty="0">
                <a:latin typeface="Arial" panose="020B0604020202020204" pitchFamily="34" charset="0"/>
                <a:cs typeface="Arial" panose="020B0604020202020204" pitchFamily="34" charset="0"/>
              </a:rPr>
              <a:t>large share of GVA in public administration, education, accommodation &amp; food, real estate and business services</a:t>
            </a: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4755" r="1841"/>
          <a:stretch/>
        </p:blipFill>
        <p:spPr>
          <a:xfrm>
            <a:off x="189664" y="843505"/>
            <a:ext cx="3378120" cy="2803125"/>
          </a:xfrm>
          <a:prstGeom prst="rect">
            <a:avLst/>
          </a:prstGeom>
        </p:spPr>
      </p:pic>
      <p:sp>
        <p:nvSpPr>
          <p:cNvPr id="19" name="TextBox 18"/>
          <p:cNvSpPr txBox="1"/>
          <p:nvPr/>
        </p:nvSpPr>
        <p:spPr>
          <a:xfrm>
            <a:off x="3602084" y="1537036"/>
            <a:ext cx="1728191" cy="707886"/>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Sub-areas:</a:t>
            </a:r>
            <a:r>
              <a:rPr lang="en-GB" sz="1000" dirty="0">
                <a:latin typeface="Arial" panose="020B0604020202020204" pitchFamily="34" charset="0"/>
                <a:cs typeface="Arial" panose="020B0604020202020204" pitchFamily="34" charset="0"/>
              </a:rPr>
              <a:t> sub-area economies are of similar size in terms of economic output (GVA), but …</a:t>
            </a:r>
          </a:p>
        </p:txBody>
      </p:sp>
      <p:sp>
        <p:nvSpPr>
          <p:cNvPr id="20" name="TextBox 19"/>
          <p:cNvSpPr txBox="1"/>
          <p:nvPr/>
        </p:nvSpPr>
        <p:spPr>
          <a:xfrm>
            <a:off x="3602084" y="3446575"/>
            <a:ext cx="1728191"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…distribution of economic activity by sector and sub-area differs</a:t>
            </a: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3061"/>
          <a:stretch/>
        </p:blipFill>
        <p:spPr>
          <a:xfrm>
            <a:off x="193112" y="3717032"/>
            <a:ext cx="3390593" cy="2653200"/>
          </a:xfrm>
          <a:prstGeom prst="rect">
            <a:avLst/>
          </a:prstGeom>
        </p:spPr>
      </p:pic>
      <p:sp>
        <p:nvSpPr>
          <p:cNvPr id="16" name="TextBox 15"/>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HCC 2017</a:t>
            </a:r>
          </a:p>
        </p:txBody>
      </p:sp>
    </p:spTree>
    <p:extLst>
      <p:ext uri="{BB962C8B-B14F-4D97-AF65-F5344CB8AC3E}">
        <p14:creationId xmlns:p14="http://schemas.microsoft.com/office/powerpoint/2010/main" val="4162612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49115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distribution of economic activity by sub-area</a:t>
            </a:r>
          </a:p>
        </p:txBody>
      </p:sp>
      <p:sp>
        <p:nvSpPr>
          <p:cNvPr id="48" name="TextBox 47"/>
          <p:cNvSpPr txBox="1"/>
          <p:nvPr/>
        </p:nvSpPr>
        <p:spPr>
          <a:xfrm>
            <a:off x="5966973" y="687064"/>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Information &amp; communication (ICT) sector is the dominant sector in Market Towns &amp; Rural sub-area as it accounts for over a quarter of total output in the sub-area compared to less than 14% in Winchester District. The concentration of this sector in the sub-area is almost double the Winchester average.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distribution and public sectors accounts for about 16% and 15% of total GVA respectively. The dominant public administration activities I the sub-area are education and health. In terms of output (GVA) both of these broad sectors are underrepresented in the sub-area relative to Winchester average.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Real estate activities and business services account for about 12% of total output with business services underrepresented relative to Winchester average.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Agriculture is relatively small but important sector that is about 2.4 times as concentrated in this sub-area as in  the district as a whole.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distribution sector with concentrations in distribution and retail is the largest sector in South Winchester. This sector accounts for about a quarter of total GVA in the area and it is overrepresented in the 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location of a prime business park in South Winchester implies that business services and professional services in particular is a major contributor to growth. This sector accounts for a bout a fifth of total output in the area and this sector is over-represented in the 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Finance and insurance is another important sector to the area as it accounts for about 17% of total output in the area. Manufacturing and construction are over-represented in the area.</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793722" y="1412776"/>
            <a:ext cx="2125900" cy="861774"/>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Market Towns &amp; Rural:</a:t>
            </a:r>
          </a:p>
          <a:p>
            <a:r>
              <a:rPr lang="en-GB" sz="1000" dirty="0">
                <a:latin typeface="Arial" panose="020B0604020202020204" pitchFamily="34" charset="0"/>
                <a:cs typeface="Arial" panose="020B0604020202020204" pitchFamily="34" charset="0"/>
              </a:rPr>
              <a:t>large share of GVA in ICT, accommodation &amp; food, education &amp; health, real estate and business services</a:t>
            </a:r>
          </a:p>
        </p:txBody>
      </p:sp>
      <p:sp>
        <p:nvSpPr>
          <p:cNvPr id="13" name="TextBox 12"/>
          <p:cNvSpPr txBox="1"/>
          <p:nvPr/>
        </p:nvSpPr>
        <p:spPr>
          <a:xfrm>
            <a:off x="3793722" y="4437112"/>
            <a:ext cx="2125900" cy="707886"/>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South Winchester:</a:t>
            </a:r>
          </a:p>
          <a:p>
            <a:r>
              <a:rPr lang="en-GB" sz="1000" dirty="0">
                <a:latin typeface="Arial" panose="020B0604020202020204" pitchFamily="34" charset="0"/>
                <a:cs typeface="Arial" panose="020B0604020202020204" pitchFamily="34" charset="0"/>
              </a:rPr>
              <a:t>Distribution &amp; transport, business services, insurance, production and ICT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928"/>
          <a:stretch/>
        </p:blipFill>
        <p:spPr>
          <a:xfrm>
            <a:off x="216755" y="714395"/>
            <a:ext cx="3552426" cy="261760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999"/>
          <a:stretch/>
        </p:blipFill>
        <p:spPr>
          <a:xfrm>
            <a:off x="197363" y="3387971"/>
            <a:ext cx="3573074" cy="2998618"/>
          </a:xfrm>
          <a:prstGeom prst="rect">
            <a:avLst/>
          </a:prstGeom>
        </p:spPr>
      </p:pic>
      <p:sp>
        <p:nvSpPr>
          <p:cNvPr id="14" name="TextBox 13"/>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32</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HCC 2017</a:t>
            </a:r>
          </a:p>
        </p:txBody>
      </p:sp>
    </p:spTree>
    <p:extLst>
      <p:ext uri="{BB962C8B-B14F-4D97-AF65-F5344CB8AC3E}">
        <p14:creationId xmlns:p14="http://schemas.microsoft.com/office/powerpoint/2010/main" val="37429470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505581"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economic growth and contribution to growth</a:t>
            </a:r>
          </a:p>
        </p:txBody>
      </p:sp>
      <p:sp>
        <p:nvSpPr>
          <p:cNvPr id="48" name="TextBox 47"/>
          <p:cNvSpPr txBox="1"/>
          <p:nvPr/>
        </p:nvSpPr>
        <p:spPr>
          <a:xfrm>
            <a:off x="6055719" y="777219"/>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nominal terms the economy of Winchester district expanded by 4.6% on average per annum between 2010 and 2016.</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GVA growth in Winchester was slower than in the pre-recession decade but faster than in Hampshire or the UK and faster than in any other local economy within Hampshire.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Relatively strong growth in Winchester is explained by the strong performance of its main private services.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largest sector, distribution transport, accommodation and food accounted for </a:t>
            </a:r>
            <a:r>
              <a:rPr lang="en-GB" sz="1000" dirty="0" smtClean="0">
                <a:latin typeface="Arial" panose="020B0604020202020204" pitchFamily="34" charset="0"/>
                <a:cs typeface="Arial" panose="020B0604020202020204" pitchFamily="34" charset="0"/>
              </a:rPr>
              <a:t>over a fifth </a:t>
            </a:r>
            <a:r>
              <a:rPr lang="en-GB" sz="1000" dirty="0">
                <a:latin typeface="Arial" panose="020B0604020202020204" pitchFamily="34" charset="0"/>
                <a:cs typeface="Arial" panose="020B0604020202020204" pitchFamily="34" charset="0"/>
              </a:rPr>
              <a:t>of the overall growth in GVA since 2010.</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High value added business services and information &amp; communication accounted for about a fifth of total increase in GVA respectively.</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Another high-productivity sector, finance &amp; insurance accounted for about £12 in every £100 of additional nominal GVA generated between 2010 and 2015.</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contribution of broad distribution, information &amp; communication, finance &amp; insurance and business services sectors to the overall growth in the economy was above their industry share of total GVA.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agriculture was another sector whose contribution to the overall growth in the economy was better than expected.</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Faster growth in the economy (GVA) in Winchester district was held back several sector. The large public administration sector expanded by just 1.7% on average per annum and it accounted for less than 8% of the overall growth in the economy. Falling nominal output in real estate, production and other services constrained growth between 2010 and 2015.</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798" b="24837"/>
          <a:stretch/>
        </p:blipFill>
        <p:spPr bwMode="auto">
          <a:xfrm>
            <a:off x="787026" y="1156710"/>
            <a:ext cx="4054767" cy="116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95536" y="792607"/>
            <a:ext cx="4784496"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Economic growth well above comparator areas and fastest growth in Hampshire between 2010 and 2015</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042" y="2780928"/>
            <a:ext cx="5080733" cy="35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83372" y="2323855"/>
            <a:ext cx="5412764"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Economic growth was driven by a handful of sectors</a:t>
            </a: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91850" y="3980758"/>
            <a:ext cx="657529" cy="8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33</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a:t>
            </a:r>
          </a:p>
        </p:txBody>
      </p:sp>
    </p:spTree>
    <p:extLst>
      <p:ext uri="{BB962C8B-B14F-4D97-AF65-F5344CB8AC3E}">
        <p14:creationId xmlns:p14="http://schemas.microsoft.com/office/powerpoint/2010/main" val="2497730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89511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growth and contribution to growth by sub-area </a:t>
            </a:r>
          </a:p>
        </p:txBody>
      </p:sp>
      <p:sp>
        <p:nvSpPr>
          <p:cNvPr id="48" name="TextBox 47"/>
          <p:cNvSpPr txBox="1"/>
          <p:nvPr/>
        </p:nvSpPr>
        <p:spPr>
          <a:xfrm>
            <a:off x="6055719" y="728185"/>
            <a:ext cx="3014667" cy="6093976"/>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Official estimates of nominal growth in GVA at the sub-area level are not available. A proxy estimate of nominal economic (GVA) growth based on sub-area FTE employment and district level productivity by sector need to be treated with a degree of caution.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Nominal GVA in South Winchester on average expanded by about 9% per annum between 2010 and 2015. South Winchester was the fastest growing sub-area within Winchester District. The overall growth in Winchester district appears to be skewed by the strong growth in this sub-area.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GVA growth in Market Towns &amp; Rural was slower than the Winchester average over the horizon. Market Towns &amp; Rural sub-area expanded by about 3.2% on average per annum, faster than the Hampshire average and similar to the national average.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Growth in nominal GVA in Winchester Town sub-area appears to be considerably slower than in the other two sub-areas - approximately 2.2% per annum since 2010.</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Nominal GVA growth in the South Winchester sub-area contributed about 58% of the overall growth in the economy of Winchester which is well above its share in total output (GVA).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Winchester Town and Market Towns &amp; Rural contributed about 24% and 18% respectively to the overall growth in Winchester district.</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As a result of the exceptionally strong growth in GVA since 2010 the share of South Winchester in the total economic output of Winchester district increased from about 27% in 2010 to a third in 2015. The share of Winchester Town decreased from 38% to about 34% and in the Market Towns &amp; Rural from 35% to about 33%.       </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054" r="21445"/>
          <a:stretch/>
        </p:blipFill>
        <p:spPr bwMode="auto">
          <a:xfrm>
            <a:off x="1547664" y="1129072"/>
            <a:ext cx="2641165" cy="269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14780" y="787273"/>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Approximate rates of GVA growth by sub-area (2010 to 2015, % p.a.)</a:t>
            </a:r>
          </a:p>
        </p:txBody>
      </p:sp>
      <p:sp>
        <p:nvSpPr>
          <p:cNvPr id="15" name="TextBox 14"/>
          <p:cNvSpPr txBox="1"/>
          <p:nvPr/>
        </p:nvSpPr>
        <p:spPr>
          <a:xfrm>
            <a:off x="349655" y="3861131"/>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Share of total GVA growth (Winchester District) by sub-area</a:t>
            </a:r>
          </a:p>
        </p:txBody>
      </p:sp>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9360" t="-1" r="8306" b="2498"/>
          <a:stretch/>
        </p:blipFill>
        <p:spPr bwMode="auto">
          <a:xfrm>
            <a:off x="1314932" y="4090339"/>
            <a:ext cx="3294795" cy="233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34</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HCC 2017</a:t>
            </a:r>
          </a:p>
        </p:txBody>
      </p:sp>
    </p:spTree>
    <p:extLst>
      <p:ext uri="{BB962C8B-B14F-4D97-AF65-F5344CB8AC3E}">
        <p14:creationId xmlns:p14="http://schemas.microsoft.com/office/powerpoint/2010/main" val="649991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86465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main factors behind divergence in growth rates</a:t>
            </a:r>
          </a:p>
        </p:txBody>
      </p:sp>
      <p:sp>
        <p:nvSpPr>
          <p:cNvPr id="48" name="TextBox 47"/>
          <p:cNvSpPr txBox="1"/>
          <p:nvPr/>
        </p:nvSpPr>
        <p:spPr>
          <a:xfrm>
            <a:off x="6055719" y="777219"/>
            <a:ext cx="3014667" cy="5786199"/>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divergence in economic performance at the sub-area level is explained by the differences in sectoral composition and the performance of key sectors since 2010.</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distribution, transport accommodation &amp; food sector was the main contributor to GVA growth in Winchester district. About a quarter of total GVA in South Winchester comes from this broad sector. Business activity is concentrated at Whiteley Village (retail &amp; leisure) with logistics activities at Segensworth North Business Park.</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Business services was another major contributor to growth across Winchester. This broad sector accounts for about a fifth of total GVA in South Winchester. About 44% of total business services output (GVA) in Winchester district is found in this sub-area.  The concentration of business activity in the area is explained by the presence of the Solent Business Park and Segensworth North Business Park.</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As shown in the previous section information &amp; communication was another major driver of output (GVA) growth in Winchester.  Since this sector accounts for more than a fifth of total GVA in Market Towns &amp; Rural it was a major contributor to GVA growth in the sub-area.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Total output in the information &amp; communication in Winchester District is heavily skewed toward the Market Towns &amp; Rural sub-area. This sub-area accounts for almost two thirds of total GVA in this sector in Winchester district. Relatively high share of total ICT output in the area is explained by the presence of several large employers in the area such as IBM and Arqiva.</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334252" y="1212508"/>
            <a:ext cx="2522897" cy="223138"/>
          </a:xfrm>
          <a:prstGeom prst="rect">
            <a:avLst/>
          </a:prstGeom>
          <a:noFill/>
        </p:spPr>
        <p:txBody>
          <a:bodyPr wrap="square" rtlCol="0">
            <a:spAutoFit/>
          </a:bodyPr>
          <a:lstStyle/>
          <a:p>
            <a:r>
              <a:rPr lang="en-GB" sz="850" b="1" dirty="0">
                <a:latin typeface="Arial" panose="020B0604020202020204" pitchFamily="34" charset="0"/>
                <a:cs typeface="Arial" panose="020B0604020202020204" pitchFamily="34" charset="0"/>
              </a:rPr>
              <a:t>District                Sub-area           % of District</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3110"/>
          <a:stretch/>
        </p:blipFill>
        <p:spPr>
          <a:xfrm>
            <a:off x="157022" y="1196752"/>
            <a:ext cx="3131838" cy="2271411"/>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4021"/>
          <a:stretch/>
        </p:blipFill>
        <p:spPr>
          <a:xfrm>
            <a:off x="156640" y="3809980"/>
            <a:ext cx="3132220" cy="2271600"/>
          </a:xfrm>
          <a:prstGeom prst="rect">
            <a:avLst/>
          </a:prstGeom>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0344" y="1558200"/>
            <a:ext cx="2490715"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2149" y="4225780"/>
            <a:ext cx="2490715"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49655" y="780918"/>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Main drivers of growth by sector and sub-area</a:t>
            </a:r>
          </a:p>
        </p:txBody>
      </p:sp>
      <p:sp>
        <p:nvSpPr>
          <p:cNvPr id="16" name="TextBox 15"/>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HCC 2017</a:t>
            </a:r>
          </a:p>
        </p:txBody>
      </p:sp>
    </p:spTree>
    <p:extLst>
      <p:ext uri="{BB962C8B-B14F-4D97-AF65-F5344CB8AC3E}">
        <p14:creationId xmlns:p14="http://schemas.microsoft.com/office/powerpoint/2010/main" val="1836898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86465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main factors behind divergence in growth rates</a:t>
            </a:r>
          </a:p>
        </p:txBody>
      </p:sp>
      <p:sp>
        <p:nvSpPr>
          <p:cNvPr id="48" name="TextBox 47"/>
          <p:cNvSpPr txBox="1"/>
          <p:nvPr/>
        </p:nvSpPr>
        <p:spPr>
          <a:xfrm>
            <a:off x="6070200" y="695335"/>
            <a:ext cx="3014667" cy="6093976"/>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Finance &amp; insurance was another major contributor to economic growth within Winchester district. In 2015 it accounted for about 7% of total GVA or about £340 million.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This sector accounted for about 17% of the economy of South Winchester. South Winchester accounted for  about eight in every ten pounds of GVA generated by this sector in Winchester district. </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Relatively high share of GVA and relatively high contribution to the overall finance &amp; insurance GVA of Winchester district in the sub-area is explained by the presence of several large employers on the Solent Business Park such as Zurich Insurance.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This sector is underrepresented in Market Towns &amp; Rural and in terms of nominal GVA it has contracted by about a third between 2010 and 2015.</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Faster growth in GVA in Winchester town was held back by a handful of relatively large sectors the main of which was the broad public sector. Within this sector it is likely that faster growth was held back by public administration.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broad public sector accounts for about 19% of the economy of Winchester district or about £900 million in 2015. This sector accounts for about 37% of the economy of Winchester town. About two thirds of the overall activity in the broad public sector in Winchester district is found in Winchester Town. With little growth in nominal GVA in Winchester Town, this sector has held back faster growth of the sub-area economy.</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GVA growth in Winchester Town was held back by the fall in GVA in real estate activities and the sluggish growth of its financial sector.</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334252" y="1212508"/>
            <a:ext cx="2522897" cy="223138"/>
          </a:xfrm>
          <a:prstGeom prst="rect">
            <a:avLst/>
          </a:prstGeom>
          <a:noFill/>
        </p:spPr>
        <p:txBody>
          <a:bodyPr wrap="square" rtlCol="0">
            <a:spAutoFit/>
          </a:bodyPr>
          <a:lstStyle/>
          <a:p>
            <a:r>
              <a:rPr lang="en-GB" sz="850" b="1" dirty="0">
                <a:latin typeface="Arial" panose="020B0604020202020204" pitchFamily="34" charset="0"/>
                <a:cs typeface="Arial" panose="020B0604020202020204" pitchFamily="34" charset="0"/>
              </a:rPr>
              <a:t>District                Sub-area           % of District</a:t>
            </a:r>
          </a:p>
        </p:txBody>
      </p:sp>
      <p:sp>
        <p:nvSpPr>
          <p:cNvPr id="25" name="TextBox 24"/>
          <p:cNvSpPr txBox="1"/>
          <p:nvPr/>
        </p:nvSpPr>
        <p:spPr>
          <a:xfrm>
            <a:off x="349655" y="780918"/>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Main drivers of growth by sub-area</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483" b="2836"/>
          <a:stretch/>
        </p:blipFill>
        <p:spPr>
          <a:xfrm>
            <a:off x="155524" y="1294753"/>
            <a:ext cx="3149915" cy="2244492"/>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6434" y="1732931"/>
            <a:ext cx="2490715"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3295" b="3571"/>
          <a:stretch/>
        </p:blipFill>
        <p:spPr>
          <a:xfrm>
            <a:off x="142636" y="4005064"/>
            <a:ext cx="3149915" cy="2242023"/>
          </a:xfrm>
          <a:prstGeom prst="rect">
            <a:avLst/>
          </a:prstGeom>
        </p:spPr>
      </p:pic>
      <p:sp>
        <p:nvSpPr>
          <p:cNvPr id="19" name="TextBox 18"/>
          <p:cNvSpPr txBox="1"/>
          <p:nvPr/>
        </p:nvSpPr>
        <p:spPr>
          <a:xfrm>
            <a:off x="314780" y="3596774"/>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Constraints on growth (2010-2015)</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6434" y="4406075"/>
            <a:ext cx="2490715"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36</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HCC 2017</a:t>
            </a:r>
          </a:p>
        </p:txBody>
      </p:sp>
    </p:spTree>
    <p:extLst>
      <p:ext uri="{BB962C8B-B14F-4D97-AF65-F5344CB8AC3E}">
        <p14:creationId xmlns:p14="http://schemas.microsoft.com/office/powerpoint/2010/main" val="3976800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432362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economic prosperity</a:t>
            </a:r>
          </a:p>
        </p:txBody>
      </p:sp>
      <p:sp>
        <p:nvSpPr>
          <p:cNvPr id="48" name="TextBox 47"/>
          <p:cNvSpPr txBox="1"/>
          <p:nvPr/>
        </p:nvSpPr>
        <p:spPr>
          <a:xfrm>
            <a:off x="6046923" y="702429"/>
            <a:ext cx="3014667" cy="6401753"/>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Prosperity can be measured in number of ways but GVA per head is the most widely used measure of economic prosperity at sub-national level in the UK.</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exclusion of commuter income, differences in labour market participation and differences in economic activity at local level suggests that its use at sub-area level is somewhat misleading and needs to be treated with a high degree of caution.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With GVA per head of about £40,000 Winchester district was by far the most prosperous local authority district in the Hampshire County Council Area.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Winchester is about 48% more prosperous than Hampshire, 58% more prosperous than the UK and about 23% more prosperous than the second most prosperous local authority district in Hampshire (Rushmoor).</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Between 2010 and 2015 economic prosperity as measured by GVA per head growth in Winchester district increased by 3.8% p.a. compared to 2.3% in Hampshire. Average growth in economic prosperity in Winchester was the second fastest in Hampshire (marginally below Rushmoor, 3.9% p.a.)</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An estimate of GVA per head at sub-area level suggests that GVA per head in Winchester Town was about £47,600 in 2015 or about 19% above the Winchester average.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South Winchester had GVA per head of about £76,700 or almost double (92% above) the Winchester average while Market Towns &amp; Rural had GVA per head of about £24,200 or about 61% of the Winchester average. Relative household incomes in rural areas are way above the level indicated by its GVA per head.</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90" t="15351" r="3140" b="14319"/>
          <a:stretch/>
        </p:blipFill>
        <p:spPr bwMode="auto">
          <a:xfrm>
            <a:off x="263769" y="791954"/>
            <a:ext cx="2826980" cy="301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387" t="15203" r="4402" b="14319"/>
          <a:stretch/>
        </p:blipFill>
        <p:spPr bwMode="auto">
          <a:xfrm>
            <a:off x="3155464" y="3429000"/>
            <a:ext cx="2712510" cy="293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120028" y="1556792"/>
            <a:ext cx="2712510"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GVA per head relative to UK average (2015)</a:t>
            </a:r>
          </a:p>
        </p:txBody>
      </p:sp>
      <p:sp>
        <p:nvSpPr>
          <p:cNvPr id="13" name="TextBox 12"/>
          <p:cNvSpPr txBox="1"/>
          <p:nvPr/>
        </p:nvSpPr>
        <p:spPr>
          <a:xfrm>
            <a:off x="350051" y="4797152"/>
            <a:ext cx="2712510"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GVA per head by sub-area (2015)*</a:t>
            </a:r>
          </a:p>
        </p:txBody>
      </p:sp>
      <p:sp>
        <p:nvSpPr>
          <p:cNvPr id="14" name="TextBox 13"/>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37</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a:t>
            </a:r>
          </a:p>
        </p:txBody>
      </p:sp>
    </p:spTree>
    <p:extLst>
      <p:ext uri="{BB962C8B-B14F-4D97-AF65-F5344CB8AC3E}">
        <p14:creationId xmlns:p14="http://schemas.microsoft.com/office/powerpoint/2010/main" val="1923356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933308"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economic growth over the medium-term</a:t>
            </a:r>
          </a:p>
        </p:txBody>
      </p:sp>
      <p:sp>
        <p:nvSpPr>
          <p:cNvPr id="48" name="TextBox 47"/>
          <p:cNvSpPr txBox="1"/>
          <p:nvPr/>
        </p:nvSpPr>
        <p:spPr>
          <a:xfrm>
            <a:off x="6055719" y="777219"/>
            <a:ext cx="3014667" cy="6555641"/>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After Hart and Rushmoor, Winchester was the fastest growing economy in the Hampshire County Council area in the decade before the last recession (1997-2007).</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the post-recession period Winchester has been the fastest growing economy in Hampshire. In nominal terms the economy of Winchester expanded by 4.6% per annum.</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GVA growth in Winchester was the fastest in Hampshire and the gap between the post-recession average and the pre-recession average in Winchester (-0.9 percentage points per annum) was the smallest in Hampshire.</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Disparities in economic growth rates at sub-regional level are due to two factors: sector shape and regional/local competitiveness. The economy of Winchester is competitive in both areas and it has benefited from lose monetary policy since the recession.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GVA data at district level is experimental and there are large gaps in the availability of data at this level. This makes forecasting local GVA growth extremely challenging.</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Medium-term forecasts/projections for the economy of Winchester are based on a simple autoregressive model and as such are indicative and need to be treated with a high degree of caution.</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Total output (GVA) in Winchester district is forecast to expand by about 4.3% on average p.a. over the medium term (by 2023).</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economy is projected to continue to grow but in the early period there is a downside risk to growth. The green area implies that there is a 90% chance that GVA will be in this area over the forecast horizon while the darkest area corresponds to a 30% chance.</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5" y="4084300"/>
            <a:ext cx="3344862"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5" y="1124744"/>
            <a:ext cx="3243781" cy="230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49655" y="780918"/>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Output (GVA) growth (1998-2015)</a:t>
            </a:r>
          </a:p>
        </p:txBody>
      </p:sp>
      <p:sp>
        <p:nvSpPr>
          <p:cNvPr id="13" name="TextBox 12"/>
          <p:cNvSpPr txBox="1"/>
          <p:nvPr/>
        </p:nvSpPr>
        <p:spPr>
          <a:xfrm>
            <a:off x="391163" y="3717032"/>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Output (GVA) forecast/projection to 2023 </a:t>
            </a:r>
          </a:p>
        </p:txBody>
      </p:sp>
      <p:sp>
        <p:nvSpPr>
          <p:cNvPr id="14" name="TextBox 13"/>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38</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p:cNvSpPr txBox="1"/>
          <p:nvPr/>
        </p:nvSpPr>
        <p:spPr>
          <a:xfrm>
            <a:off x="122703" y="6479308"/>
            <a:ext cx="675355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a:t>
            </a:r>
          </a:p>
        </p:txBody>
      </p:sp>
    </p:spTree>
    <p:extLst>
      <p:ext uri="{BB962C8B-B14F-4D97-AF65-F5344CB8AC3E}">
        <p14:creationId xmlns:p14="http://schemas.microsoft.com/office/powerpoint/2010/main" val="3687061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933308"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economic growth over the medium-term</a:t>
            </a:r>
          </a:p>
        </p:txBody>
      </p:sp>
      <p:sp>
        <p:nvSpPr>
          <p:cNvPr id="48" name="TextBox 47"/>
          <p:cNvSpPr txBox="1"/>
          <p:nvPr/>
        </p:nvSpPr>
        <p:spPr>
          <a:xfrm>
            <a:off x="6055719" y="691531"/>
            <a:ext cx="3014667" cy="5940088"/>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Economic growth in Winchester was exceptionally strong in 2015 and a slowdown in 2016 was to be expected. However a downside risk to growth in the UK 2017 and possibly beyond this year is reflected in the latest official data from ONS.</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Manufacturing growth and exports have so far failed to provide a significant boost to the economy but the main source of uncertainty is found in falling real (inflation adjusted) household incomes and high levels of debt which have constrained consumer spending and economic growth.</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High incomes and employment, favourable sector shape (concentration of several high value added and resilient services) and its attractiveness to investors and visitors alike are some of the factors that make Winchester relatively resilient.</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Nevertheless some sectors are more prone to a consumer lead slowdown. Retail and accommodation &amp; food are more exposed than other sectors of the economy. Large currency depreciation through its impact on relative prices has made Winchester more attractive to both foreign and domestic visitors which might boost accommodation &amp; food.</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real estate sector underperformed since 2010 and a slowdown in house price growth will most likely curb activity in this sector. Further restructuring in public administration will also constrain growth in Winchester.</a:t>
            </a: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Sector shape at sub-area level suggests that growth in Winchester Town is likely to remain subdued. GVA growth in South Winchester is likely to outperform both Market Towns &amp; Rural and Winchester Town over the medium term.</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0054" y="3671626"/>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Some sectors are more resilient than others</a:t>
            </a:r>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6" y="4057891"/>
            <a:ext cx="4481513"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94620" y="5498051"/>
            <a:ext cx="5412764"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Sub-area growth driven by industry growth and industry concentration</a:t>
            </a:r>
          </a:p>
        </p:txBody>
      </p:sp>
      <p:sp>
        <p:nvSpPr>
          <p:cNvPr id="19" name="TextBox 18"/>
          <p:cNvSpPr txBox="1"/>
          <p:nvPr/>
        </p:nvSpPr>
        <p:spPr>
          <a:xfrm>
            <a:off x="315787" y="5886856"/>
            <a:ext cx="5412764" cy="46166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Output growth in Winchester Town sub-area likely to be more constrained than in Market Towns &amp; Rural and South Winchester </a:t>
            </a:r>
          </a:p>
        </p:txBody>
      </p:sp>
      <p:sp>
        <p:nvSpPr>
          <p:cNvPr id="20" name="TextBox 19"/>
          <p:cNvSpPr txBox="1"/>
          <p:nvPr/>
        </p:nvSpPr>
        <p:spPr>
          <a:xfrm>
            <a:off x="349655" y="780918"/>
            <a:ext cx="5412764"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There is a downside risk to output growth over the short term but this risk could extend over the medium term. The main sources of risks are:</a:t>
            </a:r>
          </a:p>
        </p:txBody>
      </p:sp>
      <p:sp>
        <p:nvSpPr>
          <p:cNvPr id="22" name="TextBox 21"/>
          <p:cNvSpPr txBox="1"/>
          <p:nvPr/>
        </p:nvSpPr>
        <p:spPr>
          <a:xfrm>
            <a:off x="349655" y="1399971"/>
            <a:ext cx="5412764" cy="2862322"/>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Rising inflation and its impact on real disposable incomes, consumption and growth</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Less scope for strong growth in employment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Uncertainty caused by Brexit through its impact on trade and investment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Monetary policy might be less accommodating in the future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External shocks</a:t>
            </a:r>
          </a:p>
          <a:p>
            <a:endParaRPr lang="en-GB" sz="10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economy of Winchester has been relatively resilient to shocks due to:</a:t>
            </a:r>
          </a:p>
          <a:p>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Highly competitive labour force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High household incomes and employment rates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Relatively high concentration of high value added services</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15" name="TextBox 14"/>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39</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723822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2702" y="62789"/>
            <a:ext cx="8913794" cy="520749"/>
          </a:xfrm>
          <a:prstGeom prst="round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211348" y="147687"/>
            <a:ext cx="4932761"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About the sub-area economic profile</a:t>
            </a:r>
          </a:p>
        </p:txBody>
      </p:sp>
      <p:sp>
        <p:nvSpPr>
          <p:cNvPr id="2" name="TextBox 1"/>
          <p:cNvSpPr txBox="1"/>
          <p:nvPr/>
        </p:nvSpPr>
        <p:spPr>
          <a:xfrm>
            <a:off x="395535" y="909732"/>
            <a:ext cx="3960441" cy="938719"/>
          </a:xfrm>
          <a:prstGeom prst="rect">
            <a:avLst/>
          </a:prstGeom>
          <a:noFill/>
        </p:spPr>
        <p:txBody>
          <a:bodyPr wrap="square" rtlCol="0">
            <a:spAutoFit/>
          </a:bodyPr>
          <a:lstStyle/>
          <a:p>
            <a:r>
              <a:rPr lang="en-GB" sz="1200" b="1" dirty="0">
                <a:solidFill>
                  <a:srgbClr val="C00000"/>
                </a:solidFill>
                <a:latin typeface="Arial" panose="020B0604020202020204" pitchFamily="34" charset="0"/>
                <a:cs typeface="Arial" panose="020B0604020202020204" pitchFamily="34" charset="0"/>
              </a:rPr>
              <a:t>The sub-area economic profile</a:t>
            </a:r>
          </a:p>
          <a:p>
            <a:endParaRPr lang="en-GB" sz="1100" dirty="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(Winchester </a:t>
            </a:r>
            <a:r>
              <a:rPr lang="en-GB" sz="1000" dirty="0">
                <a:latin typeface="Arial" panose="020B0604020202020204" pitchFamily="34" charset="0"/>
                <a:cs typeface="Arial" panose="020B0604020202020204" pitchFamily="34" charset="0"/>
              </a:rPr>
              <a:t>CC to </a:t>
            </a:r>
            <a:r>
              <a:rPr lang="en-GB" sz="1000" dirty="0" smtClean="0">
                <a:latin typeface="Arial" panose="020B0604020202020204" pitchFamily="34" charset="0"/>
                <a:cs typeface="Arial" panose="020B0604020202020204" pitchFamily="34" charset="0"/>
              </a:rPr>
              <a:t>add a brief summary e.g</a:t>
            </a:r>
            <a:r>
              <a:rPr lang="en-GB" sz="1000" dirty="0">
                <a:latin typeface="Arial" panose="020B0604020202020204" pitchFamily="34" charset="0"/>
                <a:cs typeface="Arial" panose="020B0604020202020204" pitchFamily="34" charset="0"/>
              </a:rPr>
              <a:t>. scope, contact details etc</a:t>
            </a:r>
            <a:r>
              <a:rPr lang="en-GB" sz="1000" dirty="0" smtClean="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442" y="4606169"/>
            <a:ext cx="1715252" cy="45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4660002" y="691531"/>
            <a:ext cx="4363554" cy="331135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p:cNvSpPr/>
          <p:nvPr/>
        </p:nvSpPr>
        <p:spPr>
          <a:xfrm>
            <a:off x="141985" y="691531"/>
            <a:ext cx="4333670" cy="331135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4804021" y="895539"/>
            <a:ext cx="4105673" cy="2908489"/>
          </a:xfrm>
          <a:prstGeom prst="rect">
            <a:avLst/>
          </a:prstGeom>
          <a:noFill/>
        </p:spPr>
        <p:txBody>
          <a:bodyPr wrap="square" rtlCol="0">
            <a:spAutoFit/>
          </a:bodyPr>
          <a:lstStyle/>
          <a:p>
            <a:r>
              <a:rPr lang="en-GB" sz="1200" b="1" dirty="0">
                <a:solidFill>
                  <a:srgbClr val="C00000"/>
                </a:solidFill>
                <a:latin typeface="Arial" panose="020B0604020202020204" pitchFamily="34" charset="0"/>
                <a:cs typeface="Arial" panose="020B0604020202020204" pitchFamily="34" charset="0"/>
              </a:rPr>
              <a:t>Data sources</a:t>
            </a:r>
          </a:p>
          <a:p>
            <a:endParaRPr lang="en-GB" sz="11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Most data comes from the UK Office for National Statistics – Regional Accounts, Labour Force Survey (LFS), Business Register and Employment Survey (BRES), UK Business Counts, Mid-year Population Estimates, 2011 Census.</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Population projections come from Hampshire County Council’s Small Area Population Model. Medium-term forecast/projections for Winchester District is based on a small model estimated in Eviews.</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High value added sectors are based on Enterprise m3 and Solent LEP priorities but in places the sector definition used in this paper might be narrower than the one used by Solent LEP.</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Sub-area GVA estimates are proxy estimates and as such need to be treated with a degree of caution. Additional information is contained in EBIS Policy &amp; Research Notes (July 2017 - 03, 04, 05, 06, 07, 08)</a:t>
            </a:r>
          </a:p>
        </p:txBody>
      </p:sp>
      <p:sp>
        <p:nvSpPr>
          <p:cNvPr id="7" name="AutoShape 4" descr="Image result for icon for email"/>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5" name="Group 14"/>
          <p:cNvGrpSpPr/>
          <p:nvPr/>
        </p:nvGrpSpPr>
        <p:grpSpPr>
          <a:xfrm>
            <a:off x="347378" y="4264846"/>
            <a:ext cx="3580598" cy="1612426"/>
            <a:chOff x="152400" y="4221088"/>
            <a:chExt cx="3775576" cy="1694258"/>
          </a:xfrm>
        </p:grpSpPr>
        <p:sp>
          <p:nvSpPr>
            <p:cNvPr id="13" name="TextBox 12"/>
            <p:cNvSpPr txBox="1"/>
            <p:nvPr/>
          </p:nvSpPr>
          <p:spPr>
            <a:xfrm>
              <a:off x="152400" y="5515236"/>
              <a:ext cx="3300904"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 </a:t>
              </a:r>
              <a:r>
                <a:rPr lang="en-GB" sz="1000" b="1" dirty="0">
                  <a:solidFill>
                    <a:schemeClr val="tx2"/>
                  </a:solidFill>
                  <a:latin typeface="Arial" panose="020B0604020202020204" pitchFamily="34" charset="0"/>
                  <a:cs typeface="Arial" panose="020B0604020202020204" pitchFamily="34" charset="0"/>
                </a:rPr>
                <a:t>Economic &amp; Business Intelligence Service (EBIS)</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Hampshire County Council 2017</a:t>
              </a:r>
              <a:endParaRPr lang="en-GB" sz="800"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873" y="4326150"/>
              <a:ext cx="1095868" cy="97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17504" y="4221088"/>
              <a:ext cx="1334404" cy="338554"/>
            </a:xfrm>
            <a:prstGeom prst="rect">
              <a:avLst/>
            </a:prstGeom>
            <a:noFill/>
          </p:spPr>
          <p:txBody>
            <a:bodyPr wrap="none" rtlCol="0">
              <a:spAutoFit/>
            </a:bodyPr>
            <a:lstStyle/>
            <a:p>
              <a:r>
                <a:rPr lang="en-GB" sz="1600" dirty="0">
                  <a:solidFill>
                    <a:schemeClr val="accent1">
                      <a:lumMod val="50000"/>
                    </a:schemeClr>
                  </a:solidFill>
                </a:rPr>
                <a:t>Contact: EBIS </a:t>
              </a:r>
            </a:p>
          </p:txBody>
        </p:sp>
        <p:pic>
          <p:nvPicPr>
            <p:cNvPr id="2055" name="Picture 7"/>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3814" t="22644" r="13752" b="20302"/>
            <a:stretch/>
          </p:blipFill>
          <p:spPr bwMode="auto">
            <a:xfrm>
              <a:off x="1571884" y="4566907"/>
              <a:ext cx="520913" cy="4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4735" y="4977216"/>
              <a:ext cx="292827"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079072" y="4602784"/>
              <a:ext cx="1848904" cy="338554"/>
            </a:xfrm>
            <a:prstGeom prst="rect">
              <a:avLst/>
            </a:prstGeom>
          </p:spPr>
          <p:txBody>
            <a:bodyPr wrap="none">
              <a:spAutoFit/>
            </a:bodyPr>
            <a:lstStyle/>
            <a:p>
              <a:r>
                <a:rPr lang="en-GB" sz="1600" dirty="0">
                  <a:solidFill>
                    <a:schemeClr val="accent1">
                      <a:lumMod val="50000"/>
                    </a:schemeClr>
                  </a:solidFill>
                  <a:cs typeface="Arial" panose="020B0604020202020204" pitchFamily="34" charset="0"/>
                </a:rPr>
                <a:t>: ebis@hants.gov.uk</a:t>
              </a:r>
            </a:p>
          </p:txBody>
        </p:sp>
        <p:sp>
          <p:nvSpPr>
            <p:cNvPr id="23" name="TextBox 22"/>
            <p:cNvSpPr txBox="1"/>
            <p:nvPr/>
          </p:nvSpPr>
          <p:spPr>
            <a:xfrm>
              <a:off x="2079072" y="5005939"/>
              <a:ext cx="1478290" cy="338554"/>
            </a:xfrm>
            <a:prstGeom prst="rect">
              <a:avLst/>
            </a:prstGeom>
            <a:noFill/>
          </p:spPr>
          <p:txBody>
            <a:bodyPr wrap="none" rtlCol="0">
              <a:spAutoFit/>
            </a:bodyPr>
            <a:lstStyle/>
            <a:p>
              <a:r>
                <a:rPr lang="en-GB" sz="1600" dirty="0">
                  <a:solidFill>
                    <a:schemeClr val="accent1">
                      <a:lumMod val="50000"/>
                    </a:schemeClr>
                  </a:solidFill>
                </a:rPr>
                <a:t>: 01962 847520</a:t>
              </a:r>
            </a:p>
          </p:txBody>
        </p:sp>
      </p:grpSp>
      <p:sp>
        <p:nvSpPr>
          <p:cNvPr id="8" name="Rectangle 7"/>
          <p:cNvSpPr/>
          <p:nvPr/>
        </p:nvSpPr>
        <p:spPr>
          <a:xfrm>
            <a:off x="107504" y="6237312"/>
            <a:ext cx="8916052" cy="507831"/>
          </a:xfrm>
          <a:prstGeom prst="rect">
            <a:avLst/>
          </a:prstGeom>
          <a:ln>
            <a:solidFill>
              <a:schemeClr val="tx1">
                <a:lumMod val="50000"/>
                <a:lumOff val="50000"/>
              </a:schemeClr>
            </a:solidFill>
          </a:ln>
        </p:spPr>
        <p:txBody>
          <a:bodyPr wrap="square">
            <a:spAutoFit/>
          </a:bodyPr>
          <a:lstStyle/>
          <a:p>
            <a:pPr algn="just"/>
            <a:r>
              <a:rPr lang="en-GB" sz="900" dirty="0">
                <a:latin typeface="Arial" panose="020B0604020202020204" pitchFamily="34" charset="0"/>
                <a:cs typeface="Arial" panose="020B0604020202020204" pitchFamily="34" charset="0"/>
              </a:rPr>
              <a:t>The information and views set out in this report are those of the authors and do not necessarily reflect the opinion of Hampshire County Council. The Council nor any person acting on their behalf may not be held responsible for the use of the information contained therein. © Economic &amp; Business Intelligence Service (EBIS), Hampshire County Council.</a:t>
            </a:r>
          </a:p>
        </p:txBody>
      </p: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4453478"/>
            <a:ext cx="2286013" cy="84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40</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96844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275428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Executive Summary</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8677766" y="147687"/>
            <a:ext cx="37702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iii</a:t>
            </a:r>
          </a:p>
        </p:txBody>
      </p:sp>
      <p:pic>
        <p:nvPicPr>
          <p:cNvPr id="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95771" y="695335"/>
            <a:ext cx="5633709" cy="6093976"/>
          </a:xfrm>
          <a:prstGeom prst="rect">
            <a:avLst/>
          </a:prstGeom>
          <a:noFill/>
        </p:spPr>
        <p:txBody>
          <a:bodyPr wrap="square" rtlCol="0">
            <a:spAutoFit/>
          </a:bodyPr>
          <a:lstStyle/>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Relatively high concentration of high value added businesses. </a:t>
            </a:r>
            <a:r>
              <a:rPr lang="en-GB" sz="1000" dirty="0" smtClean="0">
                <a:latin typeface="Arial" panose="020B0604020202020204" pitchFamily="34" charset="0"/>
                <a:cs typeface="Arial" panose="020B0604020202020204" pitchFamily="34" charset="0"/>
              </a:rPr>
              <a:t>One of the main factors behind the relative success of the economy is found in a high concentration of several highly productive services. Business services (mostly professional, scientific and technical activities) are over-represented in the area relative to the national average. Business concentration in this sector in Winchester is about 1.2 times the national average (20% above the national average). The concentrations in Winchester Town and Market Towns &amp; Rural is about 1.3 times the national average. The relative concentration in South Winchester is similar to the national average but these businesses tend to be larger and more productive than the average business. ICT is another sector that is over-represented in Winchester Town and Market Towns &amp; Rural Areas (1.3 times the national average). South Winchester has the strongest mix of private services in the area, its public sector is tiny and the sub-area has a relatively strong concentration of smaller niche sectors such as aerospace &amp; defence (2.7 times as concentrated in the area as across the UK).  </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Business </a:t>
            </a:r>
            <a:r>
              <a:rPr lang="en-GB" sz="1000" b="1" dirty="0">
                <a:solidFill>
                  <a:srgbClr val="C00000"/>
                </a:solidFill>
                <a:latin typeface="Arial" panose="020B0604020202020204" pitchFamily="34" charset="0"/>
                <a:cs typeface="Arial" panose="020B0604020202020204" pitchFamily="34" charset="0"/>
              </a:rPr>
              <a:t>growth </a:t>
            </a:r>
            <a:r>
              <a:rPr lang="en-GB" sz="1000" b="1" dirty="0" smtClean="0">
                <a:solidFill>
                  <a:srgbClr val="C00000"/>
                </a:solidFill>
                <a:latin typeface="Arial" panose="020B0604020202020204" pitchFamily="34" charset="0"/>
                <a:cs typeface="Arial" panose="020B0604020202020204" pitchFamily="34" charset="0"/>
              </a:rPr>
              <a:t>was strong in several key sectors. </a:t>
            </a:r>
            <a:r>
              <a:rPr lang="en-GB" sz="1000" dirty="0" smtClean="0">
                <a:latin typeface="Arial" panose="020B0604020202020204" pitchFamily="34" charset="0"/>
                <a:cs typeface="Arial" panose="020B0604020202020204" pitchFamily="34" charset="0"/>
              </a:rPr>
              <a:t>The professional</a:t>
            </a:r>
            <a:r>
              <a:rPr lang="en-GB" sz="1000" dirty="0">
                <a:latin typeface="Arial" panose="020B0604020202020204" pitchFamily="34" charset="0"/>
                <a:cs typeface="Arial" panose="020B0604020202020204" pitchFamily="34" charset="0"/>
              </a:rPr>
              <a:t>, scientific &amp; technical </a:t>
            </a:r>
            <a:r>
              <a:rPr lang="en-GB" sz="1000" dirty="0" smtClean="0">
                <a:latin typeface="Arial" panose="020B0604020202020204" pitchFamily="34" charset="0"/>
                <a:cs typeface="Arial" panose="020B0604020202020204" pitchFamily="34" charset="0"/>
              </a:rPr>
              <a:t>sub-sector saw strong growth in the number of businesses across Winchester. Market Towns &amp; Rural had 175 additional businesses in this sector in 2016 compared to 2010. Winchester Town and South </a:t>
            </a:r>
            <a:r>
              <a:rPr lang="en-GB" sz="1000" dirty="0">
                <a:latin typeface="Arial" panose="020B0604020202020204" pitchFamily="34" charset="0"/>
                <a:cs typeface="Arial" panose="020B0604020202020204" pitchFamily="34" charset="0"/>
              </a:rPr>
              <a:t>Winchester </a:t>
            </a:r>
            <a:r>
              <a:rPr lang="en-GB" sz="1000" dirty="0">
                <a:latin typeface="Arial" panose="020B0604020202020204" pitchFamily="34" charset="0"/>
                <a:cs typeface="Arial" panose="020B0604020202020204" pitchFamily="34" charset="0"/>
              </a:rPr>
              <a:t>had </a:t>
            </a:r>
            <a:r>
              <a:rPr lang="en-GB" sz="1000" dirty="0" smtClean="0">
                <a:latin typeface="Arial" panose="020B0604020202020204" pitchFamily="34" charset="0"/>
                <a:cs typeface="Arial" panose="020B0604020202020204" pitchFamily="34" charset="0"/>
              </a:rPr>
              <a:t>155 and 90 additional businesses respectively. Business growth was strongest in South Winchester (6.8% p.a.) followed by Winchester Town (5.7% p.a.). South Winchester and Winchester Town saw strong growth in the number of ICT firms (5.2% and 4.2% p.a. respectively). Retail and finance &amp; insurance performed strongly in South Winchester  but retail saw little growth in Market Towns &amp; Rural and no growth in Winchester Town. Rural areas saw strong growth in business services (alongside the professional sub-sector, business growth in business administration was 4.6% p.a.), health and property. Tourism in Winchester Town and South Winchester saw growth in business stock of about 4.3% and 4.6% p.a. but Market Town &amp; Rural saw no growth in new business.</a:t>
            </a:r>
          </a:p>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Majority work in private sector, with significant concentration in South Winchester. </a:t>
            </a:r>
            <a:r>
              <a:rPr lang="en-GB" sz="1000" dirty="0">
                <a:latin typeface="Arial" panose="020B0604020202020204" pitchFamily="34" charset="0"/>
                <a:cs typeface="Arial" panose="020B0604020202020204" pitchFamily="34" charset="0"/>
              </a:rPr>
              <a:t>Of the 81,000 workplace based employees in Winchester, the</a:t>
            </a:r>
            <a:r>
              <a:rPr lang="en-GB" sz="1000" b="1" dirty="0">
                <a:solidFill>
                  <a:srgbClr val="C00000"/>
                </a:solidFill>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private sector accounts for 57,000 (70%) although this varies greatly by sub-area. South Winchester is very much geared to private sector employment (90%, 22,000+) reflecting the absence of any significant public sector employers and the presence of the Solent Business Park, Segensworth North and </a:t>
            </a:r>
            <a:r>
              <a:rPr lang="en-GB" sz="1000" dirty="0" err="1">
                <a:latin typeface="Arial" panose="020B0604020202020204" pitchFamily="34" charset="0"/>
                <a:cs typeface="Arial" panose="020B0604020202020204" pitchFamily="34" charset="0"/>
              </a:rPr>
              <a:t>Whiteley</a:t>
            </a:r>
            <a:r>
              <a:rPr lang="en-GB" sz="1000" dirty="0">
                <a:latin typeface="Arial" panose="020B0604020202020204" pitchFamily="34" charset="0"/>
                <a:cs typeface="Arial" panose="020B0604020202020204" pitchFamily="34" charset="0"/>
              </a:rPr>
              <a:t> Shopping village.</a:t>
            </a:r>
          </a:p>
          <a:p>
            <a:pPr marL="171450" indent="-171450">
              <a:buFont typeface="Arial" panose="020B0604020202020204" pitchFamily="34" charset="0"/>
              <a:buChar char="•"/>
            </a:pPr>
            <a:r>
              <a:rPr lang="en-GB" sz="1000" b="1" dirty="0">
                <a:solidFill>
                  <a:srgbClr val="C00000"/>
                </a:solidFill>
                <a:latin typeface="Arial" panose="020B0604020202020204" pitchFamily="34" charset="0"/>
                <a:cs typeface="Arial" panose="020B0604020202020204" pitchFamily="34" charset="0"/>
              </a:rPr>
              <a:t>Large public sector employment, but heavily concentrated in Winchester Town.</a:t>
            </a:r>
            <a:r>
              <a:rPr lang="en-GB" sz="1000" dirty="0">
                <a:latin typeface="Arial" panose="020B0604020202020204" pitchFamily="34" charset="0"/>
                <a:cs typeface="Arial" panose="020B0604020202020204" pitchFamily="34" charset="0"/>
              </a:rPr>
              <a:t> While a large public sector presence in a city is </a:t>
            </a:r>
            <a:r>
              <a:rPr lang="en-GB" sz="1000" dirty="0" smtClean="0">
                <a:latin typeface="Arial" panose="020B0604020202020204" pitchFamily="34" charset="0"/>
                <a:cs typeface="Arial" panose="020B0604020202020204" pitchFamily="34" charset="0"/>
              </a:rPr>
              <a:t>commonplace, about half </a:t>
            </a:r>
            <a:r>
              <a:rPr lang="en-GB" sz="1000" dirty="0">
                <a:latin typeface="Arial" panose="020B0604020202020204" pitchFamily="34" charset="0"/>
                <a:cs typeface="Arial" panose="020B0604020202020204" pitchFamily="34" charset="0"/>
              </a:rPr>
              <a:t>of all employees in the Winchester Town sub-area </a:t>
            </a:r>
            <a:r>
              <a:rPr lang="en-GB" sz="1000" dirty="0" smtClean="0">
                <a:latin typeface="Arial" panose="020B0604020202020204" pitchFamily="34" charset="0"/>
                <a:cs typeface="Arial" panose="020B0604020202020204" pitchFamily="34" charset="0"/>
              </a:rPr>
              <a:t>work </a:t>
            </a:r>
            <a:r>
              <a:rPr lang="en-GB" sz="1000" dirty="0">
                <a:latin typeface="Arial" panose="020B0604020202020204" pitchFamily="34" charset="0"/>
                <a:cs typeface="Arial" panose="020B0604020202020204" pitchFamily="34" charset="0"/>
              </a:rPr>
              <a:t>in the public sector  (15,500 </a:t>
            </a:r>
            <a:r>
              <a:rPr lang="en-GB" sz="1000" dirty="0" smtClean="0">
                <a:latin typeface="Arial" panose="020B0604020202020204" pitchFamily="34" charset="0"/>
                <a:cs typeface="Arial" panose="020B0604020202020204" pitchFamily="34" charset="0"/>
              </a:rPr>
              <a:t>or </a:t>
            </a:r>
            <a:r>
              <a:rPr lang="en-GB" sz="1000" dirty="0">
                <a:latin typeface="Arial" panose="020B0604020202020204" pitchFamily="34" charset="0"/>
                <a:cs typeface="Arial" panose="020B0604020202020204" pitchFamily="34" charset="0"/>
              </a:rPr>
              <a:t>63% of all public sector employees in </a:t>
            </a:r>
            <a:r>
              <a:rPr lang="en-GB" sz="1000" dirty="0" smtClean="0">
                <a:latin typeface="Arial" panose="020B0604020202020204" pitchFamily="34" charset="0"/>
                <a:cs typeface="Arial" panose="020B0604020202020204" pitchFamily="34" charset="0"/>
              </a:rPr>
              <a:t>Winchester) compared to just </a:t>
            </a:r>
            <a:r>
              <a:rPr lang="en-GB" sz="1000" dirty="0">
                <a:latin typeface="Arial" panose="020B0604020202020204" pitchFamily="34" charset="0"/>
                <a:cs typeface="Arial" panose="020B0604020202020204" pitchFamily="34" charset="0"/>
              </a:rPr>
              <a:t>10% in South Winchester. </a:t>
            </a:r>
            <a:r>
              <a:rPr lang="en-GB" sz="1000" dirty="0" smtClean="0">
                <a:latin typeface="Arial" panose="020B0604020202020204" pitchFamily="34" charset="0"/>
                <a:cs typeface="Arial" panose="020B0604020202020204" pitchFamily="34" charset="0"/>
              </a:rPr>
              <a:t>This makes Winchester </a:t>
            </a:r>
            <a:r>
              <a:rPr lang="en-GB" sz="1000" dirty="0">
                <a:latin typeface="Arial" panose="020B0604020202020204" pitchFamily="34" charset="0"/>
                <a:cs typeface="Arial" panose="020B0604020202020204" pitchFamily="34" charset="0"/>
              </a:rPr>
              <a:t>Town </a:t>
            </a:r>
            <a:r>
              <a:rPr lang="en-GB" sz="1000" dirty="0" smtClean="0">
                <a:latin typeface="Arial" panose="020B0604020202020204" pitchFamily="34" charset="0"/>
                <a:cs typeface="Arial" panose="020B0604020202020204" pitchFamily="34" charset="0"/>
              </a:rPr>
              <a:t>more </a:t>
            </a:r>
            <a:r>
              <a:rPr lang="en-GB" sz="1000" dirty="0">
                <a:latin typeface="Arial" panose="020B0604020202020204" pitchFamily="34" charset="0"/>
                <a:cs typeface="Arial" panose="020B0604020202020204" pitchFamily="34" charset="0"/>
              </a:rPr>
              <a:t>vulnerable to certain economic </a:t>
            </a:r>
            <a:r>
              <a:rPr lang="en-GB" sz="1000" dirty="0" smtClean="0">
                <a:latin typeface="Arial" panose="020B0604020202020204" pitchFamily="34" charset="0"/>
                <a:cs typeface="Arial" panose="020B0604020202020204" pitchFamily="34" charset="0"/>
              </a:rPr>
              <a:t>shocks. Public sector </a:t>
            </a:r>
            <a:r>
              <a:rPr lang="en-GB" sz="1000" dirty="0">
                <a:latin typeface="Arial" panose="020B0604020202020204" pitchFamily="34" charset="0"/>
                <a:cs typeface="Arial" panose="020B0604020202020204" pitchFamily="34" charset="0"/>
              </a:rPr>
              <a:t>employment </a:t>
            </a:r>
            <a:r>
              <a:rPr lang="en-GB" sz="1000" dirty="0" smtClean="0">
                <a:latin typeface="Arial" panose="020B0604020202020204" pitchFamily="34" charset="0"/>
                <a:cs typeface="Arial" panose="020B0604020202020204" pitchFamily="34" charset="0"/>
              </a:rPr>
              <a:t>(mostly public admin and social work) in </a:t>
            </a:r>
            <a:r>
              <a:rPr lang="en-GB" sz="1000" dirty="0">
                <a:latin typeface="Arial" panose="020B0604020202020204" pitchFamily="34" charset="0"/>
                <a:cs typeface="Arial" panose="020B0604020202020204" pitchFamily="34" charset="0"/>
              </a:rPr>
              <a:t>the sub-area </a:t>
            </a:r>
            <a:r>
              <a:rPr lang="en-GB" sz="1000" dirty="0" smtClean="0">
                <a:latin typeface="Arial" panose="020B0604020202020204" pitchFamily="34" charset="0"/>
                <a:cs typeface="Arial" panose="020B0604020202020204" pitchFamily="34" charset="0"/>
              </a:rPr>
              <a:t>contracted </a:t>
            </a:r>
            <a:r>
              <a:rPr lang="en-GB" sz="1000" dirty="0">
                <a:latin typeface="Arial" panose="020B0604020202020204" pitchFamily="34" charset="0"/>
                <a:cs typeface="Arial" panose="020B0604020202020204" pitchFamily="34" charset="0"/>
              </a:rPr>
              <a:t>by 1,000 since 2010</a:t>
            </a:r>
            <a:r>
              <a:rPr lang="en-GB" sz="1000" dirty="0" smtClean="0">
                <a:latin typeface="Arial" panose="020B0604020202020204" pitchFamily="34" charset="0"/>
                <a:cs typeface="Arial" panose="020B0604020202020204" pitchFamily="34" charset="0"/>
              </a:rPr>
              <a:t>.</a:t>
            </a:r>
            <a:endParaRPr lang="en-GB" sz="1000" b="1" dirty="0">
              <a:solidFill>
                <a:srgbClr val="C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b="1" dirty="0">
              <a:solidFill>
                <a:srgbClr val="C00000"/>
              </a:solidFill>
              <a:latin typeface="Arial" panose="020B0604020202020204" pitchFamily="34" charset="0"/>
              <a:cs typeface="Arial" panose="020B060402020202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4001717242"/>
              </p:ext>
            </p:extLst>
          </p:nvPr>
        </p:nvGraphicFramePr>
        <p:xfrm>
          <a:off x="6263645" y="1169240"/>
          <a:ext cx="2664297" cy="1831728"/>
        </p:xfrm>
        <a:graphic>
          <a:graphicData uri="http://schemas.openxmlformats.org/drawingml/2006/table">
            <a:tbl>
              <a:tblPr firstRow="1" bandRow="1">
                <a:tableStyleId>{21E4AEA4-8DFA-4A89-87EB-49C32662AFE0}</a:tableStyleId>
              </a:tblPr>
              <a:tblGrid>
                <a:gridCol w="1174912"/>
                <a:gridCol w="792088"/>
                <a:gridCol w="697297"/>
              </a:tblGrid>
              <a:tr h="220574">
                <a:tc>
                  <a:txBody>
                    <a:bodyPr/>
                    <a:lstStyle/>
                    <a:p>
                      <a:r>
                        <a:rPr lang="en-GB" sz="800" dirty="0" smtClean="0">
                          <a:latin typeface="Arial" panose="020B0604020202020204" pitchFamily="34" charset="0"/>
                          <a:cs typeface="Arial" panose="020B0604020202020204" pitchFamily="34" charset="0"/>
                        </a:rPr>
                        <a:t>Selected sectors</a:t>
                      </a:r>
                      <a:endParaRPr lang="en-GB" sz="800" dirty="0">
                        <a:latin typeface="Arial" panose="020B0604020202020204" pitchFamily="34" charset="0"/>
                        <a:cs typeface="Arial" panose="020B0604020202020204" pitchFamily="34" charset="0"/>
                      </a:endParaRPr>
                    </a:p>
                  </a:txBody>
                  <a:tcPr/>
                </a:tc>
                <a:tc>
                  <a:txBody>
                    <a:bodyPr/>
                    <a:lstStyle/>
                    <a:p>
                      <a:pPr algn="ctr"/>
                      <a:r>
                        <a:rPr lang="en-GB" sz="800" dirty="0" smtClean="0">
                          <a:latin typeface="Arial" panose="020B0604020202020204" pitchFamily="34" charset="0"/>
                          <a:cs typeface="Arial" panose="020B0604020202020204" pitchFamily="34" charset="0"/>
                        </a:rPr>
                        <a:t>Number of businesses</a:t>
                      </a:r>
                      <a:endParaRPr lang="en-GB" sz="800" dirty="0">
                        <a:latin typeface="Arial" panose="020B0604020202020204" pitchFamily="34" charset="0"/>
                        <a:cs typeface="Arial" panose="020B0604020202020204" pitchFamily="34" charset="0"/>
                      </a:endParaRPr>
                    </a:p>
                  </a:txBody>
                  <a:tcPr/>
                </a:tc>
                <a:tc>
                  <a:txBody>
                    <a:bodyPr/>
                    <a:lstStyle/>
                    <a:p>
                      <a:pPr algn="ctr"/>
                      <a:r>
                        <a:rPr lang="en-GB" sz="800" dirty="0" smtClean="0">
                          <a:latin typeface="Arial" panose="020B0604020202020204" pitchFamily="34" charset="0"/>
                          <a:cs typeface="Arial" panose="020B0604020202020204" pitchFamily="34" charset="0"/>
                        </a:rPr>
                        <a:t>% </a:t>
                      </a:r>
                      <a:r>
                        <a:rPr lang="en-GB" sz="800" dirty="0" smtClean="0">
                          <a:latin typeface="Arial" panose="020B0604020202020204" pitchFamily="34" charset="0"/>
                          <a:cs typeface="Arial" panose="020B0604020202020204" pitchFamily="34" charset="0"/>
                        </a:rPr>
                        <a:t>growth </a:t>
                      </a:r>
                      <a:r>
                        <a:rPr lang="en-GB" sz="800" dirty="0" smtClean="0">
                          <a:latin typeface="Arial" panose="020B0604020202020204" pitchFamily="34" charset="0"/>
                          <a:cs typeface="Arial" panose="020B0604020202020204" pitchFamily="34" charset="0"/>
                        </a:rPr>
                        <a:t>p.a. </a:t>
                      </a:r>
                      <a:endParaRPr lang="en-GB" sz="800" dirty="0" smtClean="0">
                        <a:latin typeface="Arial" panose="020B0604020202020204" pitchFamily="34" charset="0"/>
                        <a:cs typeface="Arial" panose="020B0604020202020204" pitchFamily="34" charset="0"/>
                      </a:endParaRPr>
                    </a:p>
                    <a:p>
                      <a:pPr algn="ctr"/>
                      <a:r>
                        <a:rPr lang="en-GB" sz="800" dirty="0" smtClean="0">
                          <a:latin typeface="Arial" panose="020B0604020202020204" pitchFamily="34" charset="0"/>
                          <a:cs typeface="Arial" panose="020B0604020202020204" pitchFamily="34" charset="0"/>
                        </a:rPr>
                        <a:t>2010-2016</a:t>
                      </a:r>
                      <a:endParaRPr lang="en-GB" sz="800" dirty="0" smtClean="0">
                        <a:latin typeface="Arial" panose="020B0604020202020204" pitchFamily="34" charset="0"/>
                        <a:cs typeface="Arial" panose="020B0604020202020204" pitchFamily="34" charset="0"/>
                      </a:endParaRPr>
                    </a:p>
                  </a:txBody>
                  <a:tcPr/>
                </a:tc>
              </a:tr>
              <a:tr h="234656">
                <a:tc>
                  <a:txBody>
                    <a:bodyPr/>
                    <a:lstStyle/>
                    <a:p>
                      <a:r>
                        <a:rPr lang="en-GB" sz="800" dirty="0" smtClean="0">
                          <a:latin typeface="Arial" panose="020B0604020202020204" pitchFamily="34" charset="0"/>
                          <a:cs typeface="Arial" panose="020B0604020202020204" pitchFamily="34" charset="0"/>
                        </a:rPr>
                        <a:t>Professional, scientific &amp; technical</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1,695</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4.9%</a:t>
                      </a:r>
                    </a:p>
                  </a:txBody>
                  <a:tcPr/>
                </a:tc>
              </a:tr>
              <a:tr h="234656">
                <a:tc>
                  <a:txBody>
                    <a:bodyPr/>
                    <a:lstStyle/>
                    <a:p>
                      <a:r>
                        <a:rPr lang="en-GB" sz="800" dirty="0" smtClean="0">
                          <a:latin typeface="Arial" panose="020B0604020202020204" pitchFamily="34" charset="0"/>
                          <a:cs typeface="Arial" panose="020B0604020202020204" pitchFamily="34" charset="0"/>
                        </a:rPr>
                        <a:t>Retail</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940</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2.5%</a:t>
                      </a:r>
                      <a:endParaRPr lang="en-GB" sz="800" dirty="0">
                        <a:latin typeface="Arial" panose="020B0604020202020204" pitchFamily="34" charset="0"/>
                        <a:cs typeface="Arial" panose="020B0604020202020204" pitchFamily="34" charset="0"/>
                      </a:endParaRPr>
                    </a:p>
                  </a:txBody>
                  <a:tcPr/>
                </a:tc>
              </a:tr>
              <a:tr h="234656">
                <a:tc>
                  <a:txBody>
                    <a:bodyPr/>
                    <a:lstStyle/>
                    <a:p>
                      <a:r>
                        <a:rPr lang="en-GB" sz="800" dirty="0" smtClean="0">
                          <a:latin typeface="Arial" panose="020B0604020202020204" pitchFamily="34" charset="0"/>
                          <a:cs typeface="Arial" panose="020B0604020202020204" pitchFamily="34" charset="0"/>
                        </a:rPr>
                        <a:t>Business administration</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705</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6.1%</a:t>
                      </a:r>
                      <a:endParaRPr lang="en-GB" sz="800" dirty="0">
                        <a:latin typeface="Arial" panose="020B0604020202020204" pitchFamily="34" charset="0"/>
                        <a:cs typeface="Arial" panose="020B0604020202020204" pitchFamily="34" charset="0"/>
                      </a:endParaRPr>
                    </a:p>
                  </a:txBody>
                  <a:tcPr/>
                </a:tc>
              </a:tr>
              <a:tr h="234656">
                <a:tc>
                  <a:txBody>
                    <a:bodyPr/>
                    <a:lstStyle/>
                    <a:p>
                      <a:r>
                        <a:rPr lang="en-GB" sz="800" dirty="0" smtClean="0">
                          <a:latin typeface="Arial" panose="020B0604020202020204" pitchFamily="34" charset="0"/>
                          <a:cs typeface="Arial" panose="020B0604020202020204" pitchFamily="34" charset="0"/>
                        </a:rPr>
                        <a:t>ICT</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608</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3.1%</a:t>
                      </a:r>
                      <a:endParaRPr lang="en-GB" sz="800" dirty="0">
                        <a:latin typeface="Arial" panose="020B0604020202020204" pitchFamily="34" charset="0"/>
                        <a:cs typeface="Arial" panose="020B0604020202020204" pitchFamily="34" charset="0"/>
                      </a:endParaRPr>
                    </a:p>
                  </a:txBody>
                  <a:tcPr/>
                </a:tc>
              </a:tr>
              <a:tr h="234656">
                <a:tc>
                  <a:txBody>
                    <a:bodyPr/>
                    <a:lstStyle/>
                    <a:p>
                      <a:r>
                        <a:rPr lang="en-GB" sz="800" dirty="0" smtClean="0">
                          <a:latin typeface="Arial" panose="020B0604020202020204" pitchFamily="34" charset="0"/>
                          <a:cs typeface="Arial" panose="020B0604020202020204" pitchFamily="34" charset="0"/>
                        </a:rPr>
                        <a:t>Health</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385</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latin typeface="Arial" panose="020B0604020202020204" pitchFamily="34" charset="0"/>
                          <a:cs typeface="Arial" panose="020B0604020202020204" pitchFamily="34" charset="0"/>
                        </a:rPr>
                        <a:t>3.1%</a:t>
                      </a:r>
                      <a:endParaRPr lang="en-GB" sz="800" dirty="0">
                        <a:latin typeface="Arial" panose="020B0604020202020204" pitchFamily="34" charset="0"/>
                        <a:cs typeface="Arial" panose="020B0604020202020204" pitchFamily="34" charset="0"/>
                      </a:endParaRPr>
                    </a:p>
                  </a:txBody>
                  <a:tcPr/>
                </a:tc>
              </a:tr>
            </a:tbl>
          </a:graphicData>
        </a:graphic>
      </p:graphicFrame>
      <p:sp>
        <p:nvSpPr>
          <p:cNvPr id="22" name="TextBox 21"/>
          <p:cNvSpPr txBox="1"/>
          <p:nvPr/>
        </p:nvSpPr>
        <p:spPr>
          <a:xfrm>
            <a:off x="6022718" y="836712"/>
            <a:ext cx="3081503" cy="246221"/>
          </a:xfrm>
          <a:prstGeom prst="rect">
            <a:avLst/>
          </a:prstGeom>
          <a:noFill/>
        </p:spPr>
        <p:txBody>
          <a:bodyPr wrap="square" rtlCol="0">
            <a:spAutoFit/>
          </a:bodyPr>
          <a:lstStyle/>
          <a:p>
            <a:pPr algn="ctr"/>
            <a:r>
              <a:rPr lang="en-GB" sz="1000" b="1" dirty="0" smtClean="0">
                <a:solidFill>
                  <a:srgbClr val="C00000"/>
                </a:solidFill>
                <a:latin typeface="Arial" panose="020B0604020202020204" pitchFamily="34" charset="0"/>
                <a:cs typeface="Arial" panose="020B0604020202020204" pitchFamily="34" charset="0"/>
              </a:rPr>
              <a:t>Major Business Sectors with Strong Growth</a:t>
            </a:r>
          </a:p>
        </p:txBody>
      </p:sp>
      <p:pic>
        <p:nvPicPr>
          <p:cNvPr id="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566" y="3933216"/>
            <a:ext cx="2777806" cy="195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410001" y="3675598"/>
            <a:ext cx="2306935" cy="246221"/>
          </a:xfrm>
          <a:prstGeom prst="rect">
            <a:avLst/>
          </a:prstGeom>
          <a:noFill/>
        </p:spPr>
        <p:txBody>
          <a:bodyPr wrap="square" rtlCol="0">
            <a:spAutoFit/>
          </a:bodyPr>
          <a:lstStyle/>
          <a:p>
            <a:pPr algn="ctr"/>
            <a:r>
              <a:rPr lang="en-GB" sz="1000" b="1" dirty="0">
                <a:solidFill>
                  <a:srgbClr val="C00000"/>
                </a:solidFill>
                <a:latin typeface="Arial" panose="020B0604020202020204" pitchFamily="34" charset="0"/>
                <a:cs typeface="Arial" panose="020B0604020202020204" pitchFamily="34" charset="0"/>
              </a:rPr>
              <a:t>Public/Private Sector Employment</a:t>
            </a:r>
          </a:p>
        </p:txBody>
      </p:sp>
    </p:spTree>
    <p:extLst>
      <p:ext uri="{BB962C8B-B14F-4D97-AF65-F5344CB8AC3E}">
        <p14:creationId xmlns:p14="http://schemas.microsoft.com/office/powerpoint/2010/main" val="37430186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524" y="5264334"/>
            <a:ext cx="8883009" cy="180890"/>
          </a:xfrm>
          <a:prstGeom prst="rect">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5844756"/>
            <a:ext cx="101468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95" y="305226"/>
            <a:ext cx="9073009" cy="830997"/>
          </a:xfrm>
          <a:prstGeom prst="rect">
            <a:avLst/>
          </a:prstGeom>
          <a:noFill/>
        </p:spPr>
        <p:txBody>
          <a:bodyPr wrap="square" rtlCol="0">
            <a:spAutoFit/>
          </a:bodyPr>
          <a:lstStyle/>
          <a:p>
            <a:pPr algn="ctr"/>
            <a:r>
              <a:rPr lang="en-GB" sz="2400" b="1" dirty="0">
                <a:solidFill>
                  <a:srgbClr val="C00000"/>
                </a:solidFill>
                <a:latin typeface="Arial" panose="020B0604020202020204" pitchFamily="34" charset="0"/>
                <a:cs typeface="Arial" panose="020B0604020202020204" pitchFamily="34" charset="0"/>
              </a:rPr>
              <a:t>Winchester Sub-Area Economic Profile – July 2017</a:t>
            </a:r>
          </a:p>
          <a:p>
            <a:pPr algn="ctr"/>
            <a:r>
              <a:rPr lang="en-GB" sz="2400" b="1" dirty="0">
                <a:solidFill>
                  <a:srgbClr val="C00000"/>
                </a:solidFill>
                <a:latin typeface="Arial" panose="020B0604020202020204" pitchFamily="34" charset="0"/>
                <a:cs typeface="Arial" panose="020B0604020202020204" pitchFamily="34" charset="0"/>
              </a:rPr>
              <a:t>Data Appendix</a:t>
            </a:r>
          </a:p>
        </p:txBody>
      </p:sp>
      <p:sp>
        <p:nvSpPr>
          <p:cNvPr id="7" name="AutoShape 2" descr="Image result for Winchester council logo"/>
          <p:cNvSpPr>
            <a:spLocks noChangeAspect="1" noChangeArrowheads="1"/>
          </p:cNvSpPr>
          <p:nvPr/>
        </p:nvSpPr>
        <p:spPr bwMode="auto">
          <a:xfrm>
            <a:off x="0" y="-136525"/>
            <a:ext cx="1143000"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434" y="5844757"/>
            <a:ext cx="2356482" cy="87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97" t="6397" r="7162" b="10109"/>
          <a:stretch/>
        </p:blipFill>
        <p:spPr bwMode="auto">
          <a:xfrm>
            <a:off x="3137388" y="1485144"/>
            <a:ext cx="2569147"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67" t="11467" r="8226" b="7419"/>
          <a:stretch/>
        </p:blipFill>
        <p:spPr bwMode="auto">
          <a:xfrm>
            <a:off x="329079" y="1485144"/>
            <a:ext cx="2614636"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4694947"/>
            <a:ext cx="1107996" cy="246221"/>
          </a:xfrm>
          <a:prstGeom prst="rect">
            <a:avLst/>
          </a:prstGeom>
          <a:noFill/>
        </p:spPr>
        <p:txBody>
          <a:bodyPr wrap="none" rtlCol="0">
            <a:spAutoFit/>
          </a:bodyPr>
          <a:lstStyle/>
          <a:p>
            <a:r>
              <a:rPr lang="en-GB" sz="1000" i="1" dirty="0">
                <a:solidFill>
                  <a:schemeClr val="tx1">
                    <a:lumMod val="65000"/>
                    <a:lumOff val="35000"/>
                  </a:schemeClr>
                </a:solidFill>
                <a:latin typeface="Baskerville Old Face" panose="02020602080505020303" pitchFamily="18" charset="0"/>
                <a:cs typeface="Aparajita" panose="020B0604020202020204" pitchFamily="34" charset="0"/>
              </a:rPr>
              <a:t>Winchester Town</a:t>
            </a:r>
          </a:p>
        </p:txBody>
      </p:sp>
      <p:sp>
        <p:nvSpPr>
          <p:cNvPr id="11" name="TextBox 10"/>
          <p:cNvSpPr txBox="1"/>
          <p:nvPr/>
        </p:nvSpPr>
        <p:spPr>
          <a:xfrm>
            <a:off x="4049304" y="4653136"/>
            <a:ext cx="1359668" cy="246221"/>
          </a:xfrm>
          <a:prstGeom prst="rect">
            <a:avLst/>
          </a:prstGeom>
          <a:noFill/>
        </p:spPr>
        <p:txBody>
          <a:bodyPr wrap="none" rtlCol="0">
            <a:spAutoFit/>
          </a:bodyPr>
          <a:lstStyle/>
          <a:p>
            <a:r>
              <a:rPr lang="en-GB" sz="1000" i="1" dirty="0">
                <a:solidFill>
                  <a:schemeClr val="tx1">
                    <a:lumMod val="65000"/>
                    <a:lumOff val="35000"/>
                  </a:schemeClr>
                </a:solidFill>
                <a:latin typeface="Baskerville Old Face" panose="02020602080505020303" pitchFamily="18" charset="0"/>
                <a:cs typeface="Aparajita" panose="020B0604020202020204" pitchFamily="34" charset="0"/>
              </a:rPr>
              <a:t>Market Towns &amp; Rural</a:t>
            </a:r>
          </a:p>
        </p:txBody>
      </p:sp>
      <p:pic>
        <p:nvPicPr>
          <p:cNvPr id="1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31" t="7107" r="46275" b="5766"/>
          <a:stretch/>
        </p:blipFill>
        <p:spPr bwMode="auto">
          <a:xfrm>
            <a:off x="6034244" y="1485144"/>
            <a:ext cx="2642212"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066007" y="4653136"/>
            <a:ext cx="1106393" cy="246221"/>
          </a:xfrm>
          <a:prstGeom prst="rect">
            <a:avLst/>
          </a:prstGeom>
          <a:noFill/>
        </p:spPr>
        <p:txBody>
          <a:bodyPr wrap="none" rtlCol="0">
            <a:spAutoFit/>
          </a:bodyPr>
          <a:lstStyle/>
          <a:p>
            <a:r>
              <a:rPr lang="en-GB" sz="1000" i="1" dirty="0">
                <a:solidFill>
                  <a:schemeClr val="tx1">
                    <a:lumMod val="65000"/>
                    <a:lumOff val="35000"/>
                  </a:schemeClr>
                </a:solidFill>
                <a:latin typeface="Baskerville Old Face" panose="02020602080505020303" pitchFamily="18" charset="0"/>
                <a:cs typeface="Aparajita" panose="020B0604020202020204" pitchFamily="34" charset="0"/>
              </a:rPr>
              <a:t>South Winchester</a:t>
            </a:r>
          </a:p>
        </p:txBody>
      </p:sp>
      <p:sp>
        <p:nvSpPr>
          <p:cNvPr id="14" name="Rounded Rectangle 13"/>
          <p:cNvSpPr/>
          <p:nvPr/>
        </p:nvSpPr>
        <p:spPr>
          <a:xfrm>
            <a:off x="251520" y="1196752"/>
            <a:ext cx="8568952" cy="3888000"/>
          </a:xfrm>
          <a:prstGeom prst="roundRect">
            <a:avLst>
              <a:gd name="adj" fmla="val 10254"/>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17436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2" name="Rounded Rectangle 11"/>
          <p:cNvSpPr/>
          <p:nvPr/>
        </p:nvSpPr>
        <p:spPr>
          <a:xfrm>
            <a:off x="6038850"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460" name="TextBox 7"/>
          <p:cNvSpPr txBox="1">
            <a:spLocks noChangeArrowheads="1"/>
          </p:cNvSpPr>
          <p:nvPr/>
        </p:nvSpPr>
        <p:spPr bwMode="auto">
          <a:xfrm>
            <a:off x="211138" y="147638"/>
            <a:ext cx="4652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a:t>
            </a:r>
            <a:r>
              <a:rPr lang="en-GB" altLang="en-US" b="1" dirty="0" smtClean="0">
                <a:solidFill>
                  <a:schemeClr val="bg1"/>
                </a:solidFill>
                <a:latin typeface="Verdana" pitchFamily="34" charset="0"/>
                <a:ea typeface="Verdana" pitchFamily="34" charset="0"/>
                <a:cs typeface="Verdana" pitchFamily="34" charset="0"/>
              </a:rPr>
              <a:t>broad sector numbers</a:t>
            </a:r>
            <a:endParaRPr lang="en-GB" altLang="en-US" b="1" dirty="0">
              <a:solidFill>
                <a:schemeClr val="bg1"/>
              </a:solidFill>
              <a:latin typeface="Verdana" pitchFamily="34" charset="0"/>
              <a:ea typeface="Verdana" pitchFamily="34" charset="0"/>
              <a:cs typeface="Verdana" pitchFamily="34" charset="0"/>
            </a:endParaRPr>
          </a:p>
        </p:txBody>
      </p:sp>
      <p:pic>
        <p:nvPicPr>
          <p:cNvPr id="194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388" y="695325"/>
            <a:ext cx="3014662" cy="6093976"/>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For the following analysis it is necessary to take in account the number of businesses into Market Towns &amp; Rural is around twice the number found in the South Winchester and Winchester Town sub areas.</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Business services broad sector is the major sector by business numbers in Winchester district with around 2,400 businesses. The dominance of this sector are due to the considerable number of businesses in the professional, scientific &amp; technical sub-sector  (1,695), especially in Market Towns &amp; sub-area (875, around three times the number of businesses found in Winchester South) and Winchester Town (545). </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Retail sub-sector (within of the distribution, transport, accommodation &amp; food broad sector) with 460 businesses in South Winchester is double the number of businesses found in this sub-sector in Market Towns &amp; Rural (235) and Winchester Town sub-area (245). </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Market Town &amp; Rural has around 340 firms classed in the businesses administration &amp; support services sub-sector (which is </a:t>
            </a:r>
            <a:r>
              <a:rPr lang="en-GB" sz="1000" dirty="0" err="1">
                <a:latin typeface="Arial" panose="020B0604020202020204" pitchFamily="34" charset="0"/>
                <a:cs typeface="Arial" panose="020B0604020202020204" pitchFamily="34" charset="0"/>
              </a:rPr>
              <a:t>whitin</a:t>
            </a:r>
            <a:r>
              <a:rPr lang="en-GB" sz="1000" dirty="0">
                <a:latin typeface="Arial" panose="020B0604020202020204" pitchFamily="34" charset="0"/>
                <a:cs typeface="Arial" panose="020B0604020202020204" pitchFamily="34" charset="0"/>
              </a:rPr>
              <a:t> the business services broad sector) which is more than twice the number of firms in South Winchester and higher than in Winchester Town (225).</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Construction with 425 businesses in Market Towns &amp; Rural sub-area is around 3 times larger than in Winchester Town (140) and more than double in South Winchester (190).</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The number of businesses in the ICT sector in Market Towns &amp; Rural (325) is more than double than in South Winchester (115) and considerable higher those in Winchester Town (205).</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p:txBody>
      </p:sp>
      <p:sp>
        <p:nvSpPr>
          <p:cNvPr id="19464"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 and HCC 2017.  </a:t>
            </a:r>
            <a:r>
              <a:rPr lang="en-GB" altLang="en-US" sz="800" dirty="0">
                <a:latin typeface="Arial" charset="0"/>
                <a:cs typeface="Arial" charset="0"/>
              </a:rPr>
              <a:t>Note: </a:t>
            </a:r>
            <a:r>
              <a:rPr lang="en-GB" sz="800" dirty="0">
                <a:latin typeface="Arial" panose="020B0604020202020204" pitchFamily="34" charset="0"/>
                <a:cs typeface="Arial" panose="020B0604020202020204" pitchFamily="34" charset="0"/>
              </a:rPr>
              <a:t>Due to rounding the sub-area figures will not sum to the district total and the sub-areas total.</a:t>
            </a:r>
            <a:r>
              <a:rPr lang="en-GB" altLang="en-US" sz="1000" dirty="0">
                <a:latin typeface="Arial" charset="0"/>
                <a:cs typeface="Arial" charset="0"/>
              </a:rPr>
              <a:t> </a:t>
            </a:r>
          </a:p>
        </p:txBody>
      </p:sp>
      <p:sp>
        <p:nvSpPr>
          <p:cNvPr id="19465" name="TextBox 1"/>
          <p:cNvSpPr txBox="1">
            <a:spLocks noChangeArrowheads="1"/>
          </p:cNvSpPr>
          <p:nvPr/>
        </p:nvSpPr>
        <p:spPr bwMode="auto">
          <a:xfrm>
            <a:off x="190500" y="771525"/>
            <a:ext cx="25812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a:latin typeface="Arial" charset="0"/>
                <a:cs typeface="Arial" charset="0"/>
              </a:rPr>
              <a:t>2016 Broad Sector Business Count</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4" name="Straight Connector 3"/>
          <p:cNvCxnSpPr/>
          <p:nvPr/>
        </p:nvCxnSpPr>
        <p:spPr>
          <a:xfrm>
            <a:off x="2124075" y="1490663"/>
            <a:ext cx="3490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468" name="Group 55"/>
          <p:cNvGrpSpPr>
            <a:grpSpLocks/>
          </p:cNvGrpSpPr>
          <p:nvPr/>
        </p:nvGrpSpPr>
        <p:grpSpPr bwMode="auto">
          <a:xfrm>
            <a:off x="233363" y="1490663"/>
            <a:ext cx="2270125" cy="4576762"/>
            <a:chOff x="232865" y="1484784"/>
            <a:chExt cx="2271297" cy="4576589"/>
          </a:xfrm>
        </p:grpSpPr>
        <p:sp>
          <p:nvSpPr>
            <p:cNvPr id="34" name="Oval 33"/>
            <p:cNvSpPr>
              <a:spLocks noChangeAspect="1"/>
            </p:cNvSpPr>
            <p:nvPr/>
          </p:nvSpPr>
          <p:spPr>
            <a:xfrm>
              <a:off x="255101" y="5015251"/>
              <a:ext cx="287485" cy="287326"/>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5" name="Oval 34"/>
            <p:cNvSpPr>
              <a:spLocks noChangeAspect="1"/>
            </p:cNvSpPr>
            <p:nvPr/>
          </p:nvSpPr>
          <p:spPr>
            <a:xfrm>
              <a:off x="251925" y="1540344"/>
              <a:ext cx="287485" cy="288914"/>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530" name="TextBox 35"/>
            <p:cNvSpPr txBox="1">
              <a:spLocks noChangeArrowheads="1"/>
            </p:cNvSpPr>
            <p:nvPr/>
          </p:nvSpPr>
          <p:spPr bwMode="auto">
            <a:xfrm>
              <a:off x="539520" y="1484784"/>
              <a:ext cx="1296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Public Admin, education &amp; health</a:t>
              </a:r>
            </a:p>
          </p:txBody>
        </p:sp>
        <p:sp>
          <p:nvSpPr>
            <p:cNvPr id="19531" name="TextBox 36"/>
            <p:cNvSpPr txBox="1">
              <a:spLocks noChangeArrowheads="1"/>
            </p:cNvSpPr>
            <p:nvPr/>
          </p:nvSpPr>
          <p:spPr bwMode="auto">
            <a:xfrm>
              <a:off x="553481" y="5036206"/>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Real estate</a:t>
              </a:r>
            </a:p>
          </p:txBody>
        </p:sp>
        <p:sp>
          <p:nvSpPr>
            <p:cNvPr id="38" name="Oval 37"/>
            <p:cNvSpPr>
              <a:spLocks noChangeAspect="1"/>
            </p:cNvSpPr>
            <p:nvPr/>
          </p:nvSpPr>
          <p:spPr>
            <a:xfrm>
              <a:off x="261455" y="5421635"/>
              <a:ext cx="287485" cy="288914"/>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9" name="Oval 38"/>
            <p:cNvSpPr>
              <a:spLocks noChangeAspect="1"/>
            </p:cNvSpPr>
            <p:nvPr/>
          </p:nvSpPr>
          <p:spPr>
            <a:xfrm>
              <a:off x="247159" y="1956253"/>
              <a:ext cx="287486" cy="288914"/>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0" name="Oval 39"/>
            <p:cNvSpPr>
              <a:spLocks noChangeAspect="1"/>
            </p:cNvSpPr>
            <p:nvPr/>
          </p:nvSpPr>
          <p:spPr>
            <a:xfrm>
              <a:off x="251925" y="2837283"/>
              <a:ext cx="287485" cy="287326"/>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1" name="Oval 40"/>
            <p:cNvSpPr>
              <a:spLocks noChangeAspect="1"/>
            </p:cNvSpPr>
            <p:nvPr/>
          </p:nvSpPr>
          <p:spPr>
            <a:xfrm>
              <a:off x="243983" y="4164383"/>
              <a:ext cx="287486" cy="288914"/>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536" name="TextBox 41"/>
            <p:cNvSpPr txBox="1">
              <a:spLocks noChangeArrowheads="1"/>
            </p:cNvSpPr>
            <p:nvPr/>
          </p:nvSpPr>
          <p:spPr bwMode="auto">
            <a:xfrm>
              <a:off x="559875" y="2415388"/>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Business services</a:t>
              </a:r>
            </a:p>
          </p:txBody>
        </p:sp>
        <p:sp>
          <p:nvSpPr>
            <p:cNvPr id="43" name="Oval 42"/>
            <p:cNvSpPr>
              <a:spLocks noChangeAspect="1"/>
            </p:cNvSpPr>
            <p:nvPr/>
          </p:nvSpPr>
          <p:spPr>
            <a:xfrm>
              <a:off x="247159" y="2394387"/>
              <a:ext cx="289074" cy="287327"/>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538" name="TextBox 43"/>
            <p:cNvSpPr txBox="1">
              <a:spLocks noChangeArrowheads="1"/>
            </p:cNvSpPr>
            <p:nvPr/>
          </p:nvSpPr>
          <p:spPr bwMode="auto">
            <a:xfrm>
              <a:off x="558118" y="1900966"/>
              <a:ext cx="1763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Distribution, transport, accommodation &amp; food </a:t>
              </a:r>
            </a:p>
          </p:txBody>
        </p:sp>
        <p:sp>
          <p:nvSpPr>
            <p:cNvPr id="19539" name="TextBox 44"/>
            <p:cNvSpPr txBox="1">
              <a:spLocks noChangeArrowheads="1"/>
            </p:cNvSpPr>
            <p:nvPr/>
          </p:nvSpPr>
          <p:spPr bwMode="auto">
            <a:xfrm>
              <a:off x="553481" y="2780928"/>
              <a:ext cx="13174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Information &amp; communications</a:t>
              </a:r>
            </a:p>
          </p:txBody>
        </p:sp>
        <p:sp>
          <p:nvSpPr>
            <p:cNvPr id="46" name="Oval 45"/>
            <p:cNvSpPr>
              <a:spLocks noChangeAspect="1"/>
            </p:cNvSpPr>
            <p:nvPr/>
          </p:nvSpPr>
          <p:spPr>
            <a:xfrm>
              <a:off x="232865" y="4592992"/>
              <a:ext cx="287485" cy="28732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7" name="Oval 46"/>
            <p:cNvSpPr>
              <a:spLocks noChangeAspect="1"/>
            </p:cNvSpPr>
            <p:nvPr/>
          </p:nvSpPr>
          <p:spPr>
            <a:xfrm>
              <a:off x="251925" y="3716725"/>
              <a:ext cx="287485" cy="288914"/>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542" name="TextBox 47"/>
            <p:cNvSpPr txBox="1">
              <a:spLocks noChangeArrowheads="1"/>
            </p:cNvSpPr>
            <p:nvPr/>
          </p:nvSpPr>
          <p:spPr bwMode="auto">
            <a:xfrm>
              <a:off x="553481" y="3737953"/>
              <a:ext cx="9776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Construction</a:t>
              </a:r>
            </a:p>
          </p:txBody>
        </p:sp>
        <p:sp>
          <p:nvSpPr>
            <p:cNvPr id="19543" name="TextBox 49"/>
            <p:cNvSpPr txBox="1">
              <a:spLocks noChangeArrowheads="1"/>
            </p:cNvSpPr>
            <p:nvPr/>
          </p:nvSpPr>
          <p:spPr bwMode="auto">
            <a:xfrm>
              <a:off x="531657" y="4109010"/>
              <a:ext cx="1160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Financial &amp; insurance</a:t>
              </a:r>
            </a:p>
          </p:txBody>
        </p:sp>
        <p:sp>
          <p:nvSpPr>
            <p:cNvPr id="19544" name="TextBox 51"/>
            <p:cNvSpPr txBox="1">
              <a:spLocks noChangeArrowheads="1"/>
            </p:cNvSpPr>
            <p:nvPr/>
          </p:nvSpPr>
          <p:spPr bwMode="auto">
            <a:xfrm>
              <a:off x="534826" y="4613350"/>
              <a:ext cx="11381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Other services</a:t>
              </a:r>
            </a:p>
          </p:txBody>
        </p:sp>
        <p:sp>
          <p:nvSpPr>
            <p:cNvPr id="19545" name="TextBox 52"/>
            <p:cNvSpPr txBox="1">
              <a:spLocks noChangeArrowheads="1"/>
            </p:cNvSpPr>
            <p:nvPr/>
          </p:nvSpPr>
          <p:spPr bwMode="auto">
            <a:xfrm>
              <a:off x="559875" y="5365879"/>
              <a:ext cx="13046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Agriculture, forestry &amp; fishing*</a:t>
              </a:r>
            </a:p>
          </p:txBody>
        </p:sp>
        <p:sp>
          <p:nvSpPr>
            <p:cNvPr id="54" name="Oval 53"/>
            <p:cNvSpPr>
              <a:spLocks noChangeAspect="1"/>
            </p:cNvSpPr>
            <p:nvPr/>
          </p:nvSpPr>
          <p:spPr>
            <a:xfrm>
              <a:off x="251925" y="3284941"/>
              <a:ext cx="287485" cy="287326"/>
            </a:xfrm>
            <a:prstGeom prst="ellipse">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9547" name="TextBox 57"/>
            <p:cNvSpPr txBox="1">
              <a:spLocks noChangeArrowheads="1"/>
            </p:cNvSpPr>
            <p:nvPr/>
          </p:nvSpPr>
          <p:spPr bwMode="auto">
            <a:xfrm>
              <a:off x="558118" y="3305905"/>
              <a:ext cx="19460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a:latin typeface="Arial" charset="0"/>
                  <a:cs typeface="Arial" charset="0"/>
                </a:rPr>
                <a:t>Production</a:t>
              </a:r>
            </a:p>
          </p:txBody>
        </p:sp>
        <p:sp>
          <p:nvSpPr>
            <p:cNvPr id="19548" name="TextBox 63"/>
            <p:cNvSpPr txBox="1">
              <a:spLocks noChangeArrowheads="1"/>
            </p:cNvSpPr>
            <p:nvPr/>
          </p:nvSpPr>
          <p:spPr bwMode="auto">
            <a:xfrm>
              <a:off x="243657" y="5815152"/>
              <a:ext cx="13046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All sectors</a:t>
              </a:r>
            </a:p>
          </p:txBody>
        </p:sp>
      </p:grpSp>
      <p:grpSp>
        <p:nvGrpSpPr>
          <p:cNvPr id="19469" name="Group 65"/>
          <p:cNvGrpSpPr>
            <a:grpSpLocks/>
          </p:cNvGrpSpPr>
          <p:nvPr/>
        </p:nvGrpSpPr>
        <p:grpSpPr bwMode="auto">
          <a:xfrm>
            <a:off x="2857500" y="1085850"/>
            <a:ext cx="973138" cy="4995879"/>
            <a:chOff x="1959750" y="1095702"/>
            <a:chExt cx="973410" cy="4996171"/>
          </a:xfrm>
        </p:grpSpPr>
        <p:sp>
          <p:nvSpPr>
            <p:cNvPr id="19516" name="TextBox 69"/>
            <p:cNvSpPr txBox="1">
              <a:spLocks noChangeArrowheads="1"/>
            </p:cNvSpPr>
            <p:nvPr/>
          </p:nvSpPr>
          <p:spPr bwMode="auto">
            <a:xfrm>
              <a:off x="1959750" y="1095702"/>
              <a:ext cx="94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Winchester</a:t>
              </a:r>
              <a:r>
                <a:rPr lang="en-GB" altLang="en-US" sz="800">
                  <a:latin typeface="Arial" charset="0"/>
                  <a:cs typeface="Arial" charset="0"/>
                </a:rPr>
                <a:t> </a:t>
              </a:r>
              <a:r>
                <a:rPr lang="en-GB" altLang="en-US" sz="1000">
                  <a:latin typeface="Arial" charset="0"/>
                  <a:cs typeface="Arial" charset="0"/>
                </a:rPr>
                <a:t>Town</a:t>
              </a:r>
            </a:p>
          </p:txBody>
        </p:sp>
        <p:sp>
          <p:nvSpPr>
            <p:cNvPr id="19517" name="TextBox 56"/>
            <p:cNvSpPr txBox="1">
              <a:spLocks noChangeArrowheads="1"/>
            </p:cNvSpPr>
            <p:nvPr/>
          </p:nvSpPr>
          <p:spPr bwMode="auto">
            <a:xfrm>
              <a:off x="2467992" y="1546339"/>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240</a:t>
              </a:r>
            </a:p>
          </p:txBody>
        </p:sp>
        <p:sp>
          <p:nvSpPr>
            <p:cNvPr id="19518" name="TextBox 87"/>
            <p:cNvSpPr txBox="1">
              <a:spLocks noChangeArrowheads="1"/>
            </p:cNvSpPr>
            <p:nvPr/>
          </p:nvSpPr>
          <p:spPr bwMode="auto">
            <a:xfrm>
              <a:off x="2476272" y="196252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525</a:t>
              </a:r>
            </a:p>
          </p:txBody>
        </p:sp>
        <p:sp>
          <p:nvSpPr>
            <p:cNvPr id="19519" name="TextBox 92"/>
            <p:cNvSpPr txBox="1">
              <a:spLocks noChangeArrowheads="1"/>
            </p:cNvSpPr>
            <p:nvPr/>
          </p:nvSpPr>
          <p:spPr bwMode="auto">
            <a:xfrm>
              <a:off x="2476273" y="237662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770</a:t>
              </a:r>
            </a:p>
          </p:txBody>
        </p:sp>
        <p:sp>
          <p:nvSpPr>
            <p:cNvPr id="19520" name="TextBox 97"/>
            <p:cNvSpPr txBox="1">
              <a:spLocks noChangeArrowheads="1"/>
            </p:cNvSpPr>
            <p:nvPr/>
          </p:nvSpPr>
          <p:spPr bwMode="auto">
            <a:xfrm>
              <a:off x="2465811" y="280951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205</a:t>
              </a:r>
            </a:p>
          </p:txBody>
        </p:sp>
        <p:sp>
          <p:nvSpPr>
            <p:cNvPr id="19521" name="TextBox 103"/>
            <p:cNvSpPr txBox="1">
              <a:spLocks noChangeArrowheads="1"/>
            </p:cNvSpPr>
            <p:nvPr/>
          </p:nvSpPr>
          <p:spPr bwMode="auto">
            <a:xfrm>
              <a:off x="2481480" y="371703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140</a:t>
              </a:r>
            </a:p>
          </p:txBody>
        </p:sp>
        <p:sp>
          <p:nvSpPr>
            <p:cNvPr id="19522" name="TextBox 107"/>
            <p:cNvSpPr txBox="1">
              <a:spLocks noChangeArrowheads="1"/>
            </p:cNvSpPr>
            <p:nvPr/>
          </p:nvSpPr>
          <p:spPr bwMode="auto">
            <a:xfrm>
              <a:off x="2552952" y="3279486"/>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65</a:t>
              </a:r>
            </a:p>
          </p:txBody>
        </p:sp>
        <p:sp>
          <p:nvSpPr>
            <p:cNvPr id="19523" name="TextBox 111"/>
            <p:cNvSpPr txBox="1">
              <a:spLocks noChangeArrowheads="1"/>
            </p:cNvSpPr>
            <p:nvPr/>
          </p:nvSpPr>
          <p:spPr bwMode="auto">
            <a:xfrm>
              <a:off x="2550771" y="4170565"/>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40</a:t>
              </a:r>
            </a:p>
          </p:txBody>
        </p:sp>
        <p:sp>
          <p:nvSpPr>
            <p:cNvPr id="19524" name="TextBox 115"/>
            <p:cNvSpPr txBox="1">
              <a:spLocks noChangeArrowheads="1"/>
            </p:cNvSpPr>
            <p:nvPr/>
          </p:nvSpPr>
          <p:spPr bwMode="auto">
            <a:xfrm>
              <a:off x="2484066" y="458807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160</a:t>
              </a:r>
            </a:p>
          </p:txBody>
        </p:sp>
        <p:sp>
          <p:nvSpPr>
            <p:cNvPr id="19525" name="TextBox 119"/>
            <p:cNvSpPr txBox="1">
              <a:spLocks noChangeArrowheads="1"/>
            </p:cNvSpPr>
            <p:nvPr/>
          </p:nvSpPr>
          <p:spPr bwMode="auto">
            <a:xfrm>
              <a:off x="2493616" y="5010168"/>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100</a:t>
              </a:r>
            </a:p>
          </p:txBody>
        </p:sp>
        <p:sp>
          <p:nvSpPr>
            <p:cNvPr id="19526" name="TextBox 123"/>
            <p:cNvSpPr txBox="1">
              <a:spLocks noChangeArrowheads="1"/>
            </p:cNvSpPr>
            <p:nvPr/>
          </p:nvSpPr>
          <p:spPr bwMode="auto">
            <a:xfrm>
              <a:off x="2552952" y="5422198"/>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15</a:t>
              </a:r>
            </a:p>
          </p:txBody>
        </p:sp>
        <p:sp>
          <p:nvSpPr>
            <p:cNvPr id="19527" name="TextBox 127"/>
            <p:cNvSpPr txBox="1">
              <a:spLocks noChangeArrowheads="1"/>
            </p:cNvSpPr>
            <p:nvPr/>
          </p:nvSpPr>
          <p:spPr bwMode="auto">
            <a:xfrm>
              <a:off x="2349143" y="5814858"/>
              <a:ext cx="567943" cy="27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2,255</a:t>
              </a:r>
            </a:p>
          </p:txBody>
        </p:sp>
      </p:grpSp>
      <p:grpSp>
        <p:nvGrpSpPr>
          <p:cNvPr id="19470" name="Group 82"/>
          <p:cNvGrpSpPr>
            <a:grpSpLocks/>
          </p:cNvGrpSpPr>
          <p:nvPr/>
        </p:nvGrpSpPr>
        <p:grpSpPr bwMode="auto">
          <a:xfrm>
            <a:off x="3760788" y="1079500"/>
            <a:ext cx="993775" cy="5002213"/>
            <a:chOff x="2915817" y="1080055"/>
            <a:chExt cx="993819" cy="5002208"/>
          </a:xfrm>
        </p:grpSpPr>
        <p:sp>
          <p:nvSpPr>
            <p:cNvPr id="19504" name="TextBox 67"/>
            <p:cNvSpPr txBox="1">
              <a:spLocks noChangeArrowheads="1"/>
            </p:cNvSpPr>
            <p:nvPr/>
          </p:nvSpPr>
          <p:spPr bwMode="auto">
            <a:xfrm>
              <a:off x="2915817" y="1080055"/>
              <a:ext cx="9938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Market Towns &amp; Rural</a:t>
              </a:r>
            </a:p>
          </p:txBody>
        </p:sp>
        <p:sp>
          <p:nvSpPr>
            <p:cNvPr id="19505" name="TextBox 83"/>
            <p:cNvSpPr txBox="1">
              <a:spLocks noChangeArrowheads="1"/>
            </p:cNvSpPr>
            <p:nvPr/>
          </p:nvSpPr>
          <p:spPr bwMode="auto">
            <a:xfrm>
              <a:off x="3412377" y="1534603"/>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325	</a:t>
              </a:r>
            </a:p>
          </p:txBody>
        </p:sp>
        <p:sp>
          <p:nvSpPr>
            <p:cNvPr id="19506" name="TextBox 88"/>
            <p:cNvSpPr txBox="1">
              <a:spLocks noChangeArrowheads="1"/>
            </p:cNvSpPr>
            <p:nvPr/>
          </p:nvSpPr>
          <p:spPr bwMode="auto">
            <a:xfrm>
              <a:off x="3412376" y="1959328"/>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700</a:t>
              </a:r>
            </a:p>
          </p:txBody>
        </p:sp>
        <p:sp>
          <p:nvSpPr>
            <p:cNvPr id="19507" name="TextBox 93"/>
            <p:cNvSpPr txBox="1">
              <a:spLocks noChangeArrowheads="1"/>
            </p:cNvSpPr>
            <p:nvPr/>
          </p:nvSpPr>
          <p:spPr bwMode="auto">
            <a:xfrm>
              <a:off x="3278930" y="2376621"/>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1,215</a:t>
              </a:r>
            </a:p>
          </p:txBody>
        </p:sp>
        <p:sp>
          <p:nvSpPr>
            <p:cNvPr id="19508" name="TextBox 100"/>
            <p:cNvSpPr txBox="1">
              <a:spLocks noChangeArrowheads="1"/>
            </p:cNvSpPr>
            <p:nvPr/>
          </p:nvSpPr>
          <p:spPr bwMode="auto">
            <a:xfrm>
              <a:off x="3403705" y="280897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360</a:t>
              </a:r>
            </a:p>
          </p:txBody>
        </p:sp>
        <p:sp>
          <p:nvSpPr>
            <p:cNvPr id="19509" name="TextBox 104"/>
            <p:cNvSpPr txBox="1">
              <a:spLocks noChangeArrowheads="1"/>
            </p:cNvSpPr>
            <p:nvPr/>
          </p:nvSpPr>
          <p:spPr bwMode="auto">
            <a:xfrm>
              <a:off x="3412377" y="3705296"/>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425</a:t>
              </a:r>
            </a:p>
          </p:txBody>
        </p:sp>
        <p:sp>
          <p:nvSpPr>
            <p:cNvPr id="19510" name="TextBox 108"/>
            <p:cNvSpPr txBox="1">
              <a:spLocks noChangeArrowheads="1"/>
            </p:cNvSpPr>
            <p:nvPr/>
          </p:nvSpPr>
          <p:spPr bwMode="auto">
            <a:xfrm>
              <a:off x="3398889" y="3267750"/>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190</a:t>
              </a:r>
            </a:p>
          </p:txBody>
        </p:sp>
        <p:sp>
          <p:nvSpPr>
            <p:cNvPr id="19511" name="TextBox 112"/>
            <p:cNvSpPr txBox="1">
              <a:spLocks noChangeArrowheads="1"/>
            </p:cNvSpPr>
            <p:nvPr/>
          </p:nvSpPr>
          <p:spPr bwMode="auto">
            <a:xfrm>
              <a:off x="3481668" y="4158829"/>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65</a:t>
              </a:r>
            </a:p>
          </p:txBody>
        </p:sp>
        <p:sp>
          <p:nvSpPr>
            <p:cNvPr id="19512" name="TextBox 116"/>
            <p:cNvSpPr txBox="1">
              <a:spLocks noChangeArrowheads="1"/>
            </p:cNvSpPr>
            <p:nvPr/>
          </p:nvSpPr>
          <p:spPr bwMode="auto">
            <a:xfrm>
              <a:off x="3407170" y="4579957"/>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230</a:t>
              </a:r>
            </a:p>
          </p:txBody>
        </p:sp>
        <p:sp>
          <p:nvSpPr>
            <p:cNvPr id="19513" name="TextBox 120"/>
            <p:cNvSpPr txBox="1">
              <a:spLocks noChangeArrowheads="1"/>
            </p:cNvSpPr>
            <p:nvPr/>
          </p:nvSpPr>
          <p:spPr bwMode="auto">
            <a:xfrm>
              <a:off x="3395938" y="499843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145</a:t>
              </a:r>
            </a:p>
          </p:txBody>
        </p:sp>
        <p:sp>
          <p:nvSpPr>
            <p:cNvPr id="19514" name="TextBox 124"/>
            <p:cNvSpPr txBox="1">
              <a:spLocks noChangeArrowheads="1"/>
            </p:cNvSpPr>
            <p:nvPr/>
          </p:nvSpPr>
          <p:spPr bwMode="auto">
            <a:xfrm>
              <a:off x="3398889" y="541046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350</a:t>
              </a:r>
            </a:p>
          </p:txBody>
        </p:sp>
        <p:sp>
          <p:nvSpPr>
            <p:cNvPr id="19515" name="TextBox 128"/>
            <p:cNvSpPr txBox="1">
              <a:spLocks noChangeArrowheads="1"/>
            </p:cNvSpPr>
            <p:nvPr/>
          </p:nvSpPr>
          <p:spPr bwMode="auto">
            <a:xfrm>
              <a:off x="3270624" y="5805264"/>
              <a:ext cx="5678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4,000</a:t>
              </a:r>
            </a:p>
          </p:txBody>
        </p:sp>
      </p:grpSp>
      <p:grpSp>
        <p:nvGrpSpPr>
          <p:cNvPr id="19471" name="Group 135"/>
          <p:cNvGrpSpPr>
            <a:grpSpLocks/>
          </p:cNvGrpSpPr>
          <p:nvPr/>
        </p:nvGrpSpPr>
        <p:grpSpPr bwMode="auto">
          <a:xfrm>
            <a:off x="4679950" y="1085850"/>
            <a:ext cx="900113" cy="4995879"/>
            <a:chOff x="3834724" y="1086108"/>
            <a:chExt cx="900571" cy="4996171"/>
          </a:xfrm>
        </p:grpSpPr>
        <p:sp>
          <p:nvSpPr>
            <p:cNvPr id="19492" name="TextBox 68"/>
            <p:cNvSpPr txBox="1">
              <a:spLocks noChangeArrowheads="1"/>
            </p:cNvSpPr>
            <p:nvPr/>
          </p:nvSpPr>
          <p:spPr bwMode="auto">
            <a:xfrm>
              <a:off x="3834724" y="1086108"/>
              <a:ext cx="888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South Winchester</a:t>
              </a:r>
            </a:p>
          </p:txBody>
        </p:sp>
        <p:sp>
          <p:nvSpPr>
            <p:cNvPr id="19493" name="TextBox 84"/>
            <p:cNvSpPr txBox="1">
              <a:spLocks noChangeArrowheads="1"/>
            </p:cNvSpPr>
            <p:nvPr/>
          </p:nvSpPr>
          <p:spPr bwMode="auto">
            <a:xfrm>
              <a:off x="4295751" y="1540839"/>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105</a:t>
              </a:r>
            </a:p>
          </p:txBody>
        </p:sp>
        <p:sp>
          <p:nvSpPr>
            <p:cNvPr id="19494" name="TextBox 89"/>
            <p:cNvSpPr txBox="1">
              <a:spLocks noChangeArrowheads="1"/>
            </p:cNvSpPr>
            <p:nvPr/>
          </p:nvSpPr>
          <p:spPr bwMode="auto">
            <a:xfrm>
              <a:off x="4280497" y="195702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695</a:t>
              </a:r>
            </a:p>
          </p:txBody>
        </p:sp>
        <p:sp>
          <p:nvSpPr>
            <p:cNvPr id="19495" name="TextBox 94"/>
            <p:cNvSpPr txBox="1">
              <a:spLocks noChangeArrowheads="1"/>
            </p:cNvSpPr>
            <p:nvPr/>
          </p:nvSpPr>
          <p:spPr bwMode="auto">
            <a:xfrm>
              <a:off x="4290544" y="237112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420</a:t>
              </a:r>
            </a:p>
          </p:txBody>
        </p:sp>
        <p:sp>
          <p:nvSpPr>
            <p:cNvPr id="19496" name="TextBox 101"/>
            <p:cNvSpPr txBox="1">
              <a:spLocks noChangeArrowheads="1"/>
            </p:cNvSpPr>
            <p:nvPr/>
          </p:nvSpPr>
          <p:spPr bwMode="auto">
            <a:xfrm>
              <a:off x="4291495" y="2804011"/>
              <a:ext cx="428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115</a:t>
              </a:r>
            </a:p>
          </p:txBody>
        </p:sp>
        <p:sp>
          <p:nvSpPr>
            <p:cNvPr id="19497" name="TextBox 105"/>
            <p:cNvSpPr txBox="1">
              <a:spLocks noChangeArrowheads="1"/>
            </p:cNvSpPr>
            <p:nvPr/>
          </p:nvSpPr>
          <p:spPr bwMode="auto">
            <a:xfrm>
              <a:off x="4295751" y="371153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190</a:t>
              </a:r>
            </a:p>
          </p:txBody>
        </p:sp>
        <p:sp>
          <p:nvSpPr>
            <p:cNvPr id="19498" name="TextBox 109"/>
            <p:cNvSpPr txBox="1">
              <a:spLocks noChangeArrowheads="1"/>
            </p:cNvSpPr>
            <p:nvPr/>
          </p:nvSpPr>
          <p:spPr bwMode="auto">
            <a:xfrm>
              <a:off x="4282263" y="3273986"/>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100</a:t>
              </a:r>
            </a:p>
          </p:txBody>
        </p:sp>
        <p:sp>
          <p:nvSpPr>
            <p:cNvPr id="19499" name="TextBox 113"/>
            <p:cNvSpPr txBox="1">
              <a:spLocks noChangeArrowheads="1"/>
            </p:cNvSpPr>
            <p:nvPr/>
          </p:nvSpPr>
          <p:spPr bwMode="auto">
            <a:xfrm>
              <a:off x="4365042" y="4165065"/>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55</a:t>
              </a:r>
            </a:p>
          </p:txBody>
        </p:sp>
        <p:sp>
          <p:nvSpPr>
            <p:cNvPr id="19500" name="TextBox 117"/>
            <p:cNvSpPr txBox="1">
              <a:spLocks noChangeArrowheads="1"/>
            </p:cNvSpPr>
            <p:nvPr/>
          </p:nvSpPr>
          <p:spPr bwMode="auto">
            <a:xfrm>
              <a:off x="4367223" y="4582572"/>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75</a:t>
              </a:r>
            </a:p>
          </p:txBody>
        </p:sp>
        <p:sp>
          <p:nvSpPr>
            <p:cNvPr id="19501" name="TextBox 121"/>
            <p:cNvSpPr txBox="1">
              <a:spLocks noChangeArrowheads="1"/>
            </p:cNvSpPr>
            <p:nvPr/>
          </p:nvSpPr>
          <p:spPr bwMode="auto">
            <a:xfrm>
              <a:off x="4368928" y="5004668"/>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80</a:t>
              </a:r>
            </a:p>
          </p:txBody>
        </p:sp>
        <p:sp>
          <p:nvSpPr>
            <p:cNvPr id="19502" name="TextBox 125"/>
            <p:cNvSpPr txBox="1">
              <a:spLocks noChangeArrowheads="1"/>
            </p:cNvSpPr>
            <p:nvPr/>
          </p:nvSpPr>
          <p:spPr bwMode="auto">
            <a:xfrm>
              <a:off x="4282263" y="5416698"/>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100</a:t>
              </a:r>
            </a:p>
          </p:txBody>
        </p:sp>
        <p:sp>
          <p:nvSpPr>
            <p:cNvPr id="19503" name="TextBox 129"/>
            <p:cNvSpPr txBox="1">
              <a:spLocks noChangeArrowheads="1"/>
            </p:cNvSpPr>
            <p:nvPr/>
          </p:nvSpPr>
          <p:spPr bwMode="auto">
            <a:xfrm>
              <a:off x="4153734" y="5805264"/>
              <a:ext cx="568073" cy="27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1,940</a:t>
              </a:r>
            </a:p>
          </p:txBody>
        </p:sp>
      </p:grpSp>
      <p:grpSp>
        <p:nvGrpSpPr>
          <p:cNvPr id="19472" name="Group 136"/>
          <p:cNvGrpSpPr>
            <a:grpSpLocks/>
          </p:cNvGrpSpPr>
          <p:nvPr/>
        </p:nvGrpSpPr>
        <p:grpSpPr bwMode="auto">
          <a:xfrm>
            <a:off x="1989138" y="1098550"/>
            <a:ext cx="917575" cy="4983163"/>
            <a:chOff x="4735295" y="1097175"/>
            <a:chExt cx="916826" cy="4983623"/>
          </a:xfrm>
        </p:grpSpPr>
        <p:sp>
          <p:nvSpPr>
            <p:cNvPr id="19480" name="TextBox 66"/>
            <p:cNvSpPr txBox="1">
              <a:spLocks noChangeArrowheads="1"/>
            </p:cNvSpPr>
            <p:nvPr/>
          </p:nvSpPr>
          <p:spPr bwMode="auto">
            <a:xfrm>
              <a:off x="4735295" y="1097175"/>
              <a:ext cx="916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Winchester District</a:t>
              </a:r>
            </a:p>
          </p:txBody>
        </p:sp>
        <p:sp>
          <p:nvSpPr>
            <p:cNvPr id="19481" name="TextBox 85"/>
            <p:cNvSpPr txBox="1">
              <a:spLocks noChangeArrowheads="1"/>
            </p:cNvSpPr>
            <p:nvPr/>
          </p:nvSpPr>
          <p:spPr bwMode="auto">
            <a:xfrm>
              <a:off x="5212574" y="1546339"/>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670</a:t>
              </a:r>
            </a:p>
          </p:txBody>
        </p:sp>
        <p:sp>
          <p:nvSpPr>
            <p:cNvPr id="19482" name="TextBox 90"/>
            <p:cNvSpPr txBox="1">
              <a:spLocks noChangeArrowheads="1"/>
            </p:cNvSpPr>
            <p:nvPr/>
          </p:nvSpPr>
          <p:spPr bwMode="auto">
            <a:xfrm>
              <a:off x="5069080" y="1962521"/>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1,920</a:t>
              </a:r>
            </a:p>
          </p:txBody>
        </p:sp>
        <p:sp>
          <p:nvSpPr>
            <p:cNvPr id="19483" name="TextBox 95"/>
            <p:cNvSpPr txBox="1">
              <a:spLocks noChangeArrowheads="1"/>
            </p:cNvSpPr>
            <p:nvPr/>
          </p:nvSpPr>
          <p:spPr bwMode="auto">
            <a:xfrm>
              <a:off x="5079127" y="2376622"/>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2,400</a:t>
              </a:r>
            </a:p>
          </p:txBody>
        </p:sp>
        <p:sp>
          <p:nvSpPr>
            <p:cNvPr id="19484" name="TextBox 102"/>
            <p:cNvSpPr txBox="1">
              <a:spLocks noChangeArrowheads="1"/>
            </p:cNvSpPr>
            <p:nvPr/>
          </p:nvSpPr>
          <p:spPr bwMode="auto">
            <a:xfrm>
              <a:off x="5196905" y="280951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680</a:t>
              </a:r>
            </a:p>
          </p:txBody>
        </p:sp>
        <p:sp>
          <p:nvSpPr>
            <p:cNvPr id="19485" name="TextBox 106"/>
            <p:cNvSpPr txBox="1">
              <a:spLocks noChangeArrowheads="1"/>
            </p:cNvSpPr>
            <p:nvPr/>
          </p:nvSpPr>
          <p:spPr bwMode="auto">
            <a:xfrm>
              <a:off x="5212574" y="371703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755</a:t>
              </a:r>
            </a:p>
          </p:txBody>
        </p:sp>
        <p:sp>
          <p:nvSpPr>
            <p:cNvPr id="19486" name="TextBox 110"/>
            <p:cNvSpPr txBox="1">
              <a:spLocks noChangeArrowheads="1"/>
            </p:cNvSpPr>
            <p:nvPr/>
          </p:nvSpPr>
          <p:spPr bwMode="auto">
            <a:xfrm>
              <a:off x="5199086" y="3279486"/>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350</a:t>
              </a:r>
            </a:p>
          </p:txBody>
        </p:sp>
        <p:sp>
          <p:nvSpPr>
            <p:cNvPr id="19487" name="TextBox 114"/>
            <p:cNvSpPr txBox="1">
              <a:spLocks noChangeArrowheads="1"/>
            </p:cNvSpPr>
            <p:nvPr/>
          </p:nvSpPr>
          <p:spPr bwMode="auto">
            <a:xfrm>
              <a:off x="5196905" y="4170565"/>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160</a:t>
              </a:r>
            </a:p>
          </p:txBody>
        </p:sp>
        <p:sp>
          <p:nvSpPr>
            <p:cNvPr id="19488" name="TextBox 118"/>
            <p:cNvSpPr txBox="1">
              <a:spLocks noChangeArrowheads="1"/>
            </p:cNvSpPr>
            <p:nvPr/>
          </p:nvSpPr>
          <p:spPr bwMode="auto">
            <a:xfrm>
              <a:off x="5199086" y="4588072"/>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470</a:t>
              </a:r>
            </a:p>
          </p:txBody>
        </p:sp>
        <p:sp>
          <p:nvSpPr>
            <p:cNvPr id="19489" name="TextBox 122"/>
            <p:cNvSpPr txBox="1">
              <a:spLocks noChangeArrowheads="1"/>
            </p:cNvSpPr>
            <p:nvPr/>
          </p:nvSpPr>
          <p:spPr bwMode="auto">
            <a:xfrm>
              <a:off x="5204296" y="5010168"/>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325</a:t>
              </a:r>
            </a:p>
          </p:txBody>
        </p:sp>
        <p:sp>
          <p:nvSpPr>
            <p:cNvPr id="19490" name="TextBox 126"/>
            <p:cNvSpPr txBox="1">
              <a:spLocks noChangeArrowheads="1"/>
            </p:cNvSpPr>
            <p:nvPr/>
          </p:nvSpPr>
          <p:spPr bwMode="auto">
            <a:xfrm>
              <a:off x="5199086" y="5422198"/>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465</a:t>
              </a:r>
            </a:p>
          </p:txBody>
        </p:sp>
        <p:sp>
          <p:nvSpPr>
            <p:cNvPr id="19491" name="TextBox 130"/>
            <p:cNvSpPr txBox="1">
              <a:spLocks noChangeArrowheads="1"/>
            </p:cNvSpPr>
            <p:nvPr/>
          </p:nvSpPr>
          <p:spPr bwMode="auto">
            <a:xfrm>
              <a:off x="5079127" y="5803799"/>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8,195</a:t>
              </a:r>
            </a:p>
          </p:txBody>
        </p:sp>
      </p:grpSp>
      <p:cxnSp>
        <p:nvCxnSpPr>
          <p:cNvPr id="138" name="Straight Connector 137"/>
          <p:cNvCxnSpPr/>
          <p:nvPr/>
        </p:nvCxnSpPr>
        <p:spPr>
          <a:xfrm>
            <a:off x="2163763" y="5784850"/>
            <a:ext cx="3492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74" name="TextBox 91"/>
          <p:cNvSpPr txBox="1">
            <a:spLocks noChangeArrowheads="1"/>
          </p:cNvSpPr>
          <p:nvPr/>
        </p:nvSpPr>
        <p:spPr bwMode="auto">
          <a:xfrm>
            <a:off x="214313" y="6113463"/>
            <a:ext cx="1630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Change since 2010</a:t>
            </a:r>
          </a:p>
        </p:txBody>
      </p:sp>
      <p:sp>
        <p:nvSpPr>
          <p:cNvPr id="19475" name="TextBox 96"/>
          <p:cNvSpPr txBox="1">
            <a:spLocks noChangeArrowheads="1"/>
          </p:cNvSpPr>
          <p:nvPr/>
        </p:nvSpPr>
        <p:spPr bwMode="auto">
          <a:xfrm>
            <a:off x="2382838" y="6081713"/>
            <a:ext cx="5683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1,185</a:t>
            </a:r>
          </a:p>
        </p:txBody>
      </p:sp>
      <p:sp>
        <p:nvSpPr>
          <p:cNvPr id="19476" name="TextBox 131"/>
          <p:cNvSpPr txBox="1">
            <a:spLocks noChangeArrowheads="1"/>
          </p:cNvSpPr>
          <p:nvPr/>
        </p:nvSpPr>
        <p:spPr bwMode="auto">
          <a:xfrm>
            <a:off x="3373438" y="6081713"/>
            <a:ext cx="439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345</a:t>
            </a:r>
          </a:p>
        </p:txBody>
      </p:sp>
      <p:cxnSp>
        <p:nvCxnSpPr>
          <p:cNvPr id="133" name="Straight Connector 132"/>
          <p:cNvCxnSpPr/>
          <p:nvPr/>
        </p:nvCxnSpPr>
        <p:spPr>
          <a:xfrm>
            <a:off x="2163763" y="6359525"/>
            <a:ext cx="3492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78" name="TextBox 133"/>
          <p:cNvSpPr txBox="1">
            <a:spLocks noChangeArrowheads="1"/>
          </p:cNvSpPr>
          <p:nvPr/>
        </p:nvSpPr>
        <p:spPr bwMode="auto">
          <a:xfrm>
            <a:off x="4227513" y="6073775"/>
            <a:ext cx="438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415</a:t>
            </a:r>
          </a:p>
        </p:txBody>
      </p:sp>
      <p:sp>
        <p:nvSpPr>
          <p:cNvPr id="19479" name="TextBox 134"/>
          <p:cNvSpPr txBox="1">
            <a:spLocks noChangeArrowheads="1"/>
          </p:cNvSpPr>
          <p:nvPr/>
        </p:nvSpPr>
        <p:spPr bwMode="auto">
          <a:xfrm>
            <a:off x="4756150" y="6067425"/>
            <a:ext cx="823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425</a:t>
            </a:r>
          </a:p>
        </p:txBody>
      </p:sp>
      <p:sp>
        <p:nvSpPr>
          <p:cNvPr id="93" name="TextBox 92"/>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A1</a:t>
            </a:r>
          </a:p>
        </p:txBody>
      </p:sp>
    </p:spTree>
    <p:extLst>
      <p:ext uri="{BB962C8B-B14F-4D97-AF65-F5344CB8AC3E}">
        <p14:creationId xmlns:p14="http://schemas.microsoft.com/office/powerpoint/2010/main" val="9016446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4607352"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Employees: </a:t>
            </a: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broad sector numbers</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6247864"/>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large differences in sub-area resident worker populations does not translate to the workplace based employee population. Winchester Town has the largest workplace-based population (30,830), but the Market Towns &amp; Rural and South Winchester are not far behind with about 24,000 workers each.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closer workplace population is down to significant net in-commuting to both Winchester Town and South Winchester, while the Market Towns &amp; Rural sub-area is a small net exporter of labour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With 24,500 employees, the Public admin, education and health sector by far the largest employer in the district. Disaggregating that number and almost two thirds of all employees are based in the Winchester Town (15,500), twice that of the Market Towns &amp; Rural sub-area (6,700) and over seven times the size of South Winchester (2,025).</a:t>
            </a:r>
          </a:p>
          <a:p>
            <a:pPr marL="171450" indent="-171450">
              <a:buFont typeface="Arial" panose="020B0604020202020204" pitchFamily="34" charset="0"/>
              <a:buChar char="•"/>
            </a:pPr>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While Distribution, transport, accommodation and food is the second largest sector employer in the district and Winchester Town and Market Towns &amp; Rural sub-area, it is by far the largest employer in South Winchester (8,800).</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Business services represent 12,000 employees or which the majority are in South Winchester and likely to be employed on the Solent Business Park. Production (4,600), of which manufacturing is the main component is also over represented in South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Other services and real estate employees are more likely to work in Winchester Town, while agriculture employment is in Market Towns &amp; Rural.</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a:t>
            </a:r>
          </a:p>
        </p:txBody>
      </p:sp>
      <p:sp>
        <p:nvSpPr>
          <p:cNvPr id="2" name="TextBox 1"/>
          <p:cNvSpPr txBox="1"/>
          <p:nvPr/>
        </p:nvSpPr>
        <p:spPr>
          <a:xfrm>
            <a:off x="190547" y="772279"/>
            <a:ext cx="28536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2015 Broad Sector Employee Numbers</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 name="Straight Connector 3"/>
          <p:cNvCxnSpPr/>
          <p:nvPr/>
        </p:nvCxnSpPr>
        <p:spPr>
          <a:xfrm>
            <a:off x="2123728" y="1490008"/>
            <a:ext cx="34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232865" y="1490284"/>
            <a:ext cx="2271297" cy="4576589"/>
            <a:chOff x="232865" y="1484784"/>
            <a:chExt cx="2271297" cy="4576589"/>
          </a:xfrm>
        </p:grpSpPr>
        <p:sp>
          <p:nvSpPr>
            <p:cNvPr id="34" name="Oval 33"/>
            <p:cNvSpPr>
              <a:spLocks noChangeAspect="1"/>
            </p:cNvSpPr>
            <p:nvPr/>
          </p:nvSpPr>
          <p:spPr>
            <a:xfrm>
              <a:off x="254314" y="5015317"/>
              <a:ext cx="288000" cy="288000"/>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a:spLocks noChangeAspect="1"/>
            </p:cNvSpPr>
            <p:nvPr/>
          </p:nvSpPr>
          <p:spPr>
            <a:xfrm>
              <a:off x="251520" y="1540839"/>
              <a:ext cx="288000" cy="288000"/>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p:cNvSpPr txBox="1"/>
            <p:nvPr/>
          </p:nvSpPr>
          <p:spPr>
            <a:xfrm>
              <a:off x="539520" y="1484784"/>
              <a:ext cx="1296183"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Public Admin, education &amp; health</a:t>
              </a:r>
            </a:p>
          </p:txBody>
        </p:sp>
        <p:sp>
          <p:nvSpPr>
            <p:cNvPr id="37" name="TextBox 36"/>
            <p:cNvSpPr txBox="1"/>
            <p:nvPr/>
          </p:nvSpPr>
          <p:spPr>
            <a:xfrm>
              <a:off x="553481" y="5036206"/>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Real estate</a:t>
              </a:r>
            </a:p>
          </p:txBody>
        </p:sp>
        <p:sp>
          <p:nvSpPr>
            <p:cNvPr id="38" name="Oval 37"/>
            <p:cNvSpPr>
              <a:spLocks noChangeAspect="1"/>
            </p:cNvSpPr>
            <p:nvPr/>
          </p:nvSpPr>
          <p:spPr>
            <a:xfrm>
              <a:off x="260971" y="5421934"/>
              <a:ext cx="288000" cy="288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a:spLocks noChangeAspect="1"/>
            </p:cNvSpPr>
            <p:nvPr/>
          </p:nvSpPr>
          <p:spPr>
            <a:xfrm>
              <a:off x="246826" y="1957021"/>
              <a:ext cx="288000" cy="288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a:spLocks noChangeAspect="1"/>
            </p:cNvSpPr>
            <p:nvPr/>
          </p:nvSpPr>
          <p:spPr>
            <a:xfrm>
              <a:off x="251520" y="2836983"/>
              <a:ext cx="288000" cy="288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a:spLocks noChangeAspect="1"/>
            </p:cNvSpPr>
            <p:nvPr/>
          </p:nvSpPr>
          <p:spPr>
            <a:xfrm>
              <a:off x="243657" y="4165065"/>
              <a:ext cx="288000" cy="288000"/>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p:cNvSpPr txBox="1"/>
            <p:nvPr/>
          </p:nvSpPr>
          <p:spPr>
            <a:xfrm>
              <a:off x="559875" y="2415388"/>
              <a:ext cx="1296183"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Business services</a:t>
              </a:r>
            </a:p>
          </p:txBody>
        </p:sp>
        <p:sp>
          <p:nvSpPr>
            <p:cNvPr id="43" name="Oval 42"/>
            <p:cNvSpPr>
              <a:spLocks noChangeAspect="1"/>
            </p:cNvSpPr>
            <p:nvPr/>
          </p:nvSpPr>
          <p:spPr>
            <a:xfrm>
              <a:off x="247711" y="2394499"/>
              <a:ext cx="288000" cy="288000"/>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558118" y="1900966"/>
              <a:ext cx="1763023"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Distribution, transport, accommodation &amp; food </a:t>
              </a:r>
            </a:p>
          </p:txBody>
        </p:sp>
        <p:sp>
          <p:nvSpPr>
            <p:cNvPr id="45" name="TextBox 44"/>
            <p:cNvSpPr txBox="1"/>
            <p:nvPr/>
          </p:nvSpPr>
          <p:spPr>
            <a:xfrm>
              <a:off x="553481" y="2780928"/>
              <a:ext cx="1317456"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Information &amp; communications</a:t>
              </a:r>
            </a:p>
          </p:txBody>
        </p:sp>
        <p:sp>
          <p:nvSpPr>
            <p:cNvPr id="46" name="Oval 45"/>
            <p:cNvSpPr>
              <a:spLocks noChangeAspect="1"/>
            </p:cNvSpPr>
            <p:nvPr/>
          </p:nvSpPr>
          <p:spPr>
            <a:xfrm>
              <a:off x="232865" y="4592461"/>
              <a:ext cx="288000" cy="288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a:spLocks noChangeAspect="1"/>
            </p:cNvSpPr>
            <p:nvPr/>
          </p:nvSpPr>
          <p:spPr>
            <a:xfrm>
              <a:off x="251520" y="3717064"/>
              <a:ext cx="288000" cy="288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p:cNvSpPr txBox="1"/>
            <p:nvPr/>
          </p:nvSpPr>
          <p:spPr>
            <a:xfrm>
              <a:off x="553481" y="3737953"/>
              <a:ext cx="977659"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Construction</a:t>
              </a:r>
            </a:p>
          </p:txBody>
        </p:sp>
        <p:sp>
          <p:nvSpPr>
            <p:cNvPr id="50" name="TextBox 49"/>
            <p:cNvSpPr txBox="1"/>
            <p:nvPr/>
          </p:nvSpPr>
          <p:spPr>
            <a:xfrm>
              <a:off x="531657" y="4109010"/>
              <a:ext cx="1160023"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Financial &amp; insurance</a:t>
              </a:r>
            </a:p>
          </p:txBody>
        </p:sp>
        <p:sp>
          <p:nvSpPr>
            <p:cNvPr id="52" name="TextBox 51"/>
            <p:cNvSpPr txBox="1"/>
            <p:nvPr/>
          </p:nvSpPr>
          <p:spPr>
            <a:xfrm>
              <a:off x="534826" y="4613350"/>
              <a:ext cx="1138199"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Other services</a:t>
              </a:r>
            </a:p>
          </p:txBody>
        </p:sp>
        <p:sp>
          <p:nvSpPr>
            <p:cNvPr id="53" name="TextBox 52"/>
            <p:cNvSpPr txBox="1"/>
            <p:nvPr/>
          </p:nvSpPr>
          <p:spPr>
            <a:xfrm>
              <a:off x="559875" y="5365879"/>
              <a:ext cx="1304667"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Agriculture, forestry &amp; fishing*</a:t>
              </a:r>
            </a:p>
          </p:txBody>
        </p:sp>
        <p:sp>
          <p:nvSpPr>
            <p:cNvPr id="54" name="Oval 53"/>
            <p:cNvSpPr>
              <a:spLocks noChangeAspect="1"/>
            </p:cNvSpPr>
            <p:nvPr/>
          </p:nvSpPr>
          <p:spPr>
            <a:xfrm>
              <a:off x="251520" y="3285016"/>
              <a:ext cx="288000" cy="288000"/>
            </a:xfrm>
            <a:prstGeom prst="ellipse">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558118" y="3305905"/>
              <a:ext cx="194604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Production</a:t>
              </a:r>
            </a:p>
          </p:txBody>
        </p:sp>
        <p:sp>
          <p:nvSpPr>
            <p:cNvPr id="64" name="TextBox 63"/>
            <p:cNvSpPr txBox="1"/>
            <p:nvPr/>
          </p:nvSpPr>
          <p:spPr>
            <a:xfrm>
              <a:off x="243657" y="5815152"/>
              <a:ext cx="1304667"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All sectors</a:t>
              </a:r>
            </a:p>
          </p:txBody>
        </p:sp>
      </p:grpSp>
      <p:grpSp>
        <p:nvGrpSpPr>
          <p:cNvPr id="66" name="Group 65"/>
          <p:cNvGrpSpPr/>
          <p:nvPr/>
        </p:nvGrpSpPr>
        <p:grpSpPr>
          <a:xfrm>
            <a:off x="2856967" y="1086108"/>
            <a:ext cx="973410" cy="4996155"/>
            <a:chOff x="1959750" y="1095702"/>
            <a:chExt cx="973410" cy="4996155"/>
          </a:xfrm>
        </p:grpSpPr>
        <p:sp>
          <p:nvSpPr>
            <p:cNvPr id="70" name="TextBox 69"/>
            <p:cNvSpPr txBox="1"/>
            <p:nvPr/>
          </p:nvSpPr>
          <p:spPr>
            <a:xfrm>
              <a:off x="1959750" y="1095702"/>
              <a:ext cx="945605"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a:t>
              </a:r>
              <a:r>
                <a:rPr lang="en-GB" sz="8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Town</a:t>
              </a:r>
            </a:p>
          </p:txBody>
        </p:sp>
        <p:sp>
          <p:nvSpPr>
            <p:cNvPr id="57" name="TextBox 56"/>
            <p:cNvSpPr txBox="1"/>
            <p:nvPr/>
          </p:nvSpPr>
          <p:spPr>
            <a:xfrm>
              <a:off x="2254793" y="1546339"/>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15,500</a:t>
              </a:r>
            </a:p>
          </p:txBody>
        </p:sp>
        <p:sp>
          <p:nvSpPr>
            <p:cNvPr id="88" name="TextBox 87"/>
            <p:cNvSpPr txBox="1"/>
            <p:nvPr/>
          </p:nvSpPr>
          <p:spPr>
            <a:xfrm>
              <a:off x="2348032" y="196252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6,850</a:t>
              </a:r>
            </a:p>
          </p:txBody>
        </p:sp>
        <p:sp>
          <p:nvSpPr>
            <p:cNvPr id="93" name="TextBox 92"/>
            <p:cNvSpPr txBox="1"/>
            <p:nvPr/>
          </p:nvSpPr>
          <p:spPr>
            <a:xfrm>
              <a:off x="2348033" y="237662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98" name="TextBox 97"/>
            <p:cNvSpPr txBox="1"/>
            <p:nvPr/>
          </p:nvSpPr>
          <p:spPr>
            <a:xfrm>
              <a:off x="2465811" y="2809511"/>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700</a:t>
              </a:r>
            </a:p>
          </p:txBody>
        </p:sp>
        <p:sp>
          <p:nvSpPr>
            <p:cNvPr id="104" name="TextBox 103"/>
            <p:cNvSpPr txBox="1"/>
            <p:nvPr/>
          </p:nvSpPr>
          <p:spPr>
            <a:xfrm>
              <a:off x="2481480" y="3717032"/>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700</a:t>
              </a:r>
            </a:p>
          </p:txBody>
        </p:sp>
        <p:sp>
          <p:nvSpPr>
            <p:cNvPr id="108" name="TextBox 107"/>
            <p:cNvSpPr txBox="1"/>
            <p:nvPr/>
          </p:nvSpPr>
          <p:spPr>
            <a:xfrm>
              <a:off x="2467992" y="3279486"/>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950</a:t>
              </a:r>
            </a:p>
          </p:txBody>
        </p:sp>
        <p:sp>
          <p:nvSpPr>
            <p:cNvPr id="112" name="TextBox 111"/>
            <p:cNvSpPr txBox="1"/>
            <p:nvPr/>
          </p:nvSpPr>
          <p:spPr>
            <a:xfrm>
              <a:off x="2465811" y="4170565"/>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500</a:t>
              </a:r>
            </a:p>
          </p:txBody>
        </p:sp>
        <p:sp>
          <p:nvSpPr>
            <p:cNvPr id="116" name="TextBox 115"/>
            <p:cNvSpPr txBox="1"/>
            <p:nvPr/>
          </p:nvSpPr>
          <p:spPr>
            <a:xfrm>
              <a:off x="2355826" y="458807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20" name="TextBox 119"/>
            <p:cNvSpPr txBox="1"/>
            <p:nvPr/>
          </p:nvSpPr>
          <p:spPr>
            <a:xfrm>
              <a:off x="2493616" y="5010168"/>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600</a:t>
              </a:r>
            </a:p>
          </p:txBody>
        </p:sp>
        <p:sp>
          <p:nvSpPr>
            <p:cNvPr id="124" name="TextBox 123"/>
            <p:cNvSpPr txBox="1"/>
            <p:nvPr/>
          </p:nvSpPr>
          <p:spPr>
            <a:xfrm>
              <a:off x="2552952" y="5422198"/>
              <a:ext cx="3545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a:t>
              </a:r>
            </a:p>
          </p:txBody>
        </p:sp>
        <p:sp>
          <p:nvSpPr>
            <p:cNvPr id="128" name="TextBox 127"/>
            <p:cNvSpPr txBox="1"/>
            <p:nvPr/>
          </p:nvSpPr>
          <p:spPr>
            <a:xfrm>
              <a:off x="2264343" y="5814858"/>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30,830</a:t>
              </a:r>
            </a:p>
          </p:txBody>
        </p:sp>
      </p:grpSp>
      <p:grpSp>
        <p:nvGrpSpPr>
          <p:cNvPr id="83" name="Group 82"/>
          <p:cNvGrpSpPr/>
          <p:nvPr/>
        </p:nvGrpSpPr>
        <p:grpSpPr>
          <a:xfrm>
            <a:off x="3760634" y="1080055"/>
            <a:ext cx="993819" cy="5002208"/>
            <a:chOff x="2915817" y="1080055"/>
            <a:chExt cx="993819" cy="5002208"/>
          </a:xfrm>
        </p:grpSpPr>
        <p:sp>
          <p:nvSpPr>
            <p:cNvPr id="68" name="TextBox 67"/>
            <p:cNvSpPr txBox="1"/>
            <p:nvPr/>
          </p:nvSpPr>
          <p:spPr>
            <a:xfrm>
              <a:off x="2915817" y="1080055"/>
              <a:ext cx="993819"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Market Towns &amp; Rural</a:t>
              </a:r>
            </a:p>
          </p:txBody>
        </p:sp>
        <p:sp>
          <p:nvSpPr>
            <p:cNvPr id="84" name="TextBox 83"/>
            <p:cNvSpPr txBox="1"/>
            <p:nvPr/>
          </p:nvSpPr>
          <p:spPr>
            <a:xfrm>
              <a:off x="3284137" y="1534603"/>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6,700</a:t>
              </a:r>
            </a:p>
          </p:txBody>
        </p:sp>
        <p:sp>
          <p:nvSpPr>
            <p:cNvPr id="89" name="TextBox 88"/>
            <p:cNvSpPr txBox="1"/>
            <p:nvPr/>
          </p:nvSpPr>
          <p:spPr>
            <a:xfrm>
              <a:off x="3284136" y="1959328"/>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5,900</a:t>
              </a:r>
            </a:p>
          </p:txBody>
        </p:sp>
        <p:sp>
          <p:nvSpPr>
            <p:cNvPr id="94" name="TextBox 93"/>
            <p:cNvSpPr txBox="1"/>
            <p:nvPr/>
          </p:nvSpPr>
          <p:spPr>
            <a:xfrm>
              <a:off x="3278930" y="237662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3,000</a:t>
              </a:r>
            </a:p>
          </p:txBody>
        </p:sp>
        <p:sp>
          <p:nvSpPr>
            <p:cNvPr id="101" name="TextBox 100"/>
            <p:cNvSpPr txBox="1"/>
            <p:nvPr/>
          </p:nvSpPr>
          <p:spPr>
            <a:xfrm>
              <a:off x="3275465" y="280897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105" name="TextBox 104"/>
            <p:cNvSpPr txBox="1"/>
            <p:nvPr/>
          </p:nvSpPr>
          <p:spPr>
            <a:xfrm>
              <a:off x="3284137" y="3705296"/>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09" name="TextBox 108"/>
            <p:cNvSpPr txBox="1"/>
            <p:nvPr/>
          </p:nvSpPr>
          <p:spPr>
            <a:xfrm>
              <a:off x="3270649" y="3267750"/>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13" name="TextBox 112"/>
            <p:cNvSpPr txBox="1"/>
            <p:nvPr/>
          </p:nvSpPr>
          <p:spPr>
            <a:xfrm>
              <a:off x="3396708" y="4158829"/>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a:t>
              </a:r>
            </a:p>
          </p:txBody>
        </p:sp>
        <p:sp>
          <p:nvSpPr>
            <p:cNvPr id="117" name="TextBox 116"/>
            <p:cNvSpPr txBox="1"/>
            <p:nvPr/>
          </p:nvSpPr>
          <p:spPr>
            <a:xfrm>
              <a:off x="3278930" y="4579957"/>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1,250</a:t>
              </a:r>
            </a:p>
          </p:txBody>
        </p:sp>
        <p:sp>
          <p:nvSpPr>
            <p:cNvPr id="121" name="TextBox 120"/>
            <p:cNvSpPr txBox="1"/>
            <p:nvPr/>
          </p:nvSpPr>
          <p:spPr>
            <a:xfrm>
              <a:off x="3395938" y="4998432"/>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450</a:t>
              </a:r>
            </a:p>
          </p:txBody>
        </p:sp>
        <p:sp>
          <p:nvSpPr>
            <p:cNvPr id="125" name="TextBox 124"/>
            <p:cNvSpPr txBox="1"/>
            <p:nvPr/>
          </p:nvSpPr>
          <p:spPr>
            <a:xfrm>
              <a:off x="3398889" y="5410462"/>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a:t>
              </a:r>
            </a:p>
          </p:txBody>
        </p:sp>
        <p:sp>
          <p:nvSpPr>
            <p:cNvPr id="129" name="TextBox 128"/>
            <p:cNvSpPr txBox="1"/>
            <p:nvPr/>
          </p:nvSpPr>
          <p:spPr>
            <a:xfrm>
              <a:off x="3185690" y="5805264"/>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24,300</a:t>
              </a:r>
            </a:p>
          </p:txBody>
        </p:sp>
      </p:grpSp>
      <p:grpSp>
        <p:nvGrpSpPr>
          <p:cNvPr id="136" name="Group 135"/>
          <p:cNvGrpSpPr/>
          <p:nvPr/>
        </p:nvGrpSpPr>
        <p:grpSpPr>
          <a:xfrm>
            <a:off x="4679541" y="1086108"/>
            <a:ext cx="900571" cy="4996155"/>
            <a:chOff x="3834724" y="1086108"/>
            <a:chExt cx="900571" cy="4996155"/>
          </a:xfrm>
        </p:grpSpPr>
        <p:sp>
          <p:nvSpPr>
            <p:cNvPr id="69" name="TextBox 68"/>
            <p:cNvSpPr txBox="1"/>
            <p:nvPr/>
          </p:nvSpPr>
          <p:spPr>
            <a:xfrm>
              <a:off x="3834724" y="1086108"/>
              <a:ext cx="888738"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South Winchester</a:t>
              </a:r>
            </a:p>
          </p:txBody>
        </p:sp>
        <p:sp>
          <p:nvSpPr>
            <p:cNvPr id="85" name="TextBox 84"/>
            <p:cNvSpPr txBox="1"/>
            <p:nvPr/>
          </p:nvSpPr>
          <p:spPr>
            <a:xfrm>
              <a:off x="4167511" y="1540839"/>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2,025</a:t>
              </a:r>
            </a:p>
          </p:txBody>
        </p:sp>
        <p:sp>
          <p:nvSpPr>
            <p:cNvPr id="90" name="TextBox 89"/>
            <p:cNvSpPr txBox="1"/>
            <p:nvPr/>
          </p:nvSpPr>
          <p:spPr>
            <a:xfrm>
              <a:off x="4152257" y="195702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8,800</a:t>
              </a:r>
            </a:p>
          </p:txBody>
        </p:sp>
        <p:sp>
          <p:nvSpPr>
            <p:cNvPr id="95" name="TextBox 94"/>
            <p:cNvSpPr txBox="1"/>
            <p:nvPr/>
          </p:nvSpPr>
          <p:spPr>
            <a:xfrm>
              <a:off x="4162304" y="237112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5,000</a:t>
              </a:r>
            </a:p>
          </p:txBody>
        </p:sp>
        <p:sp>
          <p:nvSpPr>
            <p:cNvPr id="102" name="TextBox 101"/>
            <p:cNvSpPr txBox="1"/>
            <p:nvPr/>
          </p:nvSpPr>
          <p:spPr>
            <a:xfrm>
              <a:off x="4151842" y="280401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1,250</a:t>
              </a:r>
            </a:p>
          </p:txBody>
        </p:sp>
        <p:sp>
          <p:nvSpPr>
            <p:cNvPr id="106" name="TextBox 105"/>
            <p:cNvSpPr txBox="1"/>
            <p:nvPr/>
          </p:nvSpPr>
          <p:spPr>
            <a:xfrm>
              <a:off x="4167511" y="371153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1,250</a:t>
              </a:r>
            </a:p>
          </p:txBody>
        </p:sp>
        <p:sp>
          <p:nvSpPr>
            <p:cNvPr id="110" name="TextBox 109"/>
            <p:cNvSpPr txBox="1"/>
            <p:nvPr/>
          </p:nvSpPr>
          <p:spPr>
            <a:xfrm>
              <a:off x="4154023" y="3273986"/>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2,075</a:t>
              </a:r>
            </a:p>
          </p:txBody>
        </p:sp>
        <p:sp>
          <p:nvSpPr>
            <p:cNvPr id="114" name="TextBox 113"/>
            <p:cNvSpPr txBox="1"/>
            <p:nvPr/>
          </p:nvSpPr>
          <p:spPr>
            <a:xfrm>
              <a:off x="4151842" y="4165065"/>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3,000</a:t>
              </a:r>
            </a:p>
          </p:txBody>
        </p:sp>
        <p:sp>
          <p:nvSpPr>
            <p:cNvPr id="118" name="TextBox 117"/>
            <p:cNvSpPr txBox="1"/>
            <p:nvPr/>
          </p:nvSpPr>
          <p:spPr>
            <a:xfrm>
              <a:off x="4282263" y="4582572"/>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500</a:t>
              </a:r>
            </a:p>
          </p:txBody>
        </p:sp>
        <p:sp>
          <p:nvSpPr>
            <p:cNvPr id="122" name="TextBox 121"/>
            <p:cNvSpPr txBox="1"/>
            <p:nvPr/>
          </p:nvSpPr>
          <p:spPr>
            <a:xfrm>
              <a:off x="4283968" y="5004668"/>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300</a:t>
              </a:r>
            </a:p>
          </p:txBody>
        </p:sp>
        <p:sp>
          <p:nvSpPr>
            <p:cNvPr id="126" name="TextBox 125"/>
            <p:cNvSpPr txBox="1"/>
            <p:nvPr/>
          </p:nvSpPr>
          <p:spPr>
            <a:xfrm>
              <a:off x="4367223" y="5416698"/>
              <a:ext cx="3545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50</a:t>
              </a:r>
            </a:p>
          </p:txBody>
        </p:sp>
        <p:sp>
          <p:nvSpPr>
            <p:cNvPr id="130" name="TextBox 129"/>
            <p:cNvSpPr txBox="1"/>
            <p:nvPr/>
          </p:nvSpPr>
          <p:spPr>
            <a:xfrm>
              <a:off x="4069064" y="5805264"/>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24,250</a:t>
              </a:r>
            </a:p>
          </p:txBody>
        </p:sp>
      </p:grpSp>
      <p:grpSp>
        <p:nvGrpSpPr>
          <p:cNvPr id="137" name="Group 136"/>
          <p:cNvGrpSpPr/>
          <p:nvPr/>
        </p:nvGrpSpPr>
        <p:grpSpPr>
          <a:xfrm>
            <a:off x="1989771" y="1098640"/>
            <a:ext cx="916826" cy="4983623"/>
            <a:chOff x="4735295" y="1097175"/>
            <a:chExt cx="916826" cy="4983623"/>
          </a:xfrm>
        </p:grpSpPr>
        <p:sp>
          <p:nvSpPr>
            <p:cNvPr id="67" name="TextBox 66"/>
            <p:cNvSpPr txBox="1"/>
            <p:nvPr/>
          </p:nvSpPr>
          <p:spPr>
            <a:xfrm>
              <a:off x="4735295" y="1097175"/>
              <a:ext cx="916826"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 District</a:t>
              </a:r>
            </a:p>
          </p:txBody>
        </p:sp>
        <p:sp>
          <p:nvSpPr>
            <p:cNvPr id="86" name="TextBox 85"/>
            <p:cNvSpPr txBox="1"/>
            <p:nvPr/>
          </p:nvSpPr>
          <p:spPr>
            <a:xfrm>
              <a:off x="4999375" y="1546339"/>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24,500</a:t>
              </a:r>
            </a:p>
          </p:txBody>
        </p:sp>
        <p:sp>
          <p:nvSpPr>
            <p:cNvPr id="91" name="TextBox 90"/>
            <p:cNvSpPr txBox="1"/>
            <p:nvPr/>
          </p:nvSpPr>
          <p:spPr>
            <a:xfrm>
              <a:off x="4984121" y="1962521"/>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21,750</a:t>
              </a:r>
            </a:p>
          </p:txBody>
        </p:sp>
        <p:sp>
          <p:nvSpPr>
            <p:cNvPr id="96" name="TextBox 95"/>
            <p:cNvSpPr txBox="1"/>
            <p:nvPr/>
          </p:nvSpPr>
          <p:spPr>
            <a:xfrm>
              <a:off x="4994168" y="2376622"/>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12,000</a:t>
              </a:r>
            </a:p>
          </p:txBody>
        </p:sp>
        <p:sp>
          <p:nvSpPr>
            <p:cNvPr id="103" name="TextBox 102"/>
            <p:cNvSpPr txBox="1"/>
            <p:nvPr/>
          </p:nvSpPr>
          <p:spPr>
            <a:xfrm>
              <a:off x="5068665" y="280951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6,000</a:t>
              </a:r>
            </a:p>
          </p:txBody>
        </p:sp>
        <p:sp>
          <p:nvSpPr>
            <p:cNvPr id="107" name="TextBox 106"/>
            <p:cNvSpPr txBox="1"/>
            <p:nvPr/>
          </p:nvSpPr>
          <p:spPr>
            <a:xfrm>
              <a:off x="5084334" y="371703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111" name="TextBox 110"/>
            <p:cNvSpPr txBox="1"/>
            <p:nvPr/>
          </p:nvSpPr>
          <p:spPr>
            <a:xfrm>
              <a:off x="5070846" y="3279486"/>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4,600</a:t>
              </a:r>
            </a:p>
          </p:txBody>
        </p:sp>
        <p:sp>
          <p:nvSpPr>
            <p:cNvPr id="115" name="TextBox 114"/>
            <p:cNvSpPr txBox="1"/>
            <p:nvPr/>
          </p:nvSpPr>
          <p:spPr>
            <a:xfrm>
              <a:off x="5068665" y="4170565"/>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119" name="TextBox 118"/>
            <p:cNvSpPr txBox="1"/>
            <p:nvPr/>
          </p:nvSpPr>
          <p:spPr>
            <a:xfrm>
              <a:off x="5070846" y="4588072"/>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123" name="TextBox 122"/>
            <p:cNvSpPr txBox="1"/>
            <p:nvPr/>
          </p:nvSpPr>
          <p:spPr>
            <a:xfrm>
              <a:off x="5076056" y="5010168"/>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1,250</a:t>
              </a:r>
            </a:p>
          </p:txBody>
        </p:sp>
        <p:sp>
          <p:nvSpPr>
            <p:cNvPr id="127" name="TextBox 126"/>
            <p:cNvSpPr txBox="1"/>
            <p:nvPr/>
          </p:nvSpPr>
          <p:spPr>
            <a:xfrm>
              <a:off x="5199086" y="5422198"/>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450</a:t>
              </a:r>
            </a:p>
          </p:txBody>
        </p:sp>
        <p:sp>
          <p:nvSpPr>
            <p:cNvPr id="131" name="TextBox 130"/>
            <p:cNvSpPr txBox="1"/>
            <p:nvPr/>
          </p:nvSpPr>
          <p:spPr>
            <a:xfrm>
              <a:off x="4994168" y="5803799"/>
              <a:ext cx="6527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81,050</a:t>
              </a:r>
            </a:p>
          </p:txBody>
        </p:sp>
      </p:grpSp>
      <p:cxnSp>
        <p:nvCxnSpPr>
          <p:cNvPr id="138" name="Straight Connector 137"/>
          <p:cNvCxnSpPr/>
          <p:nvPr/>
        </p:nvCxnSpPr>
        <p:spPr>
          <a:xfrm>
            <a:off x="2163636" y="5785122"/>
            <a:ext cx="34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3142489" y="6510594"/>
            <a:ext cx="4743063"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*excludes farm workers SIC 0100 – see Land-based section . Due to rounding the sub-area figures will not sum to the district total.</a:t>
            </a:r>
          </a:p>
        </p:txBody>
      </p:sp>
      <p:sp>
        <p:nvSpPr>
          <p:cNvPr id="92" name="TextBox 91"/>
          <p:cNvSpPr txBox="1"/>
          <p:nvPr/>
        </p:nvSpPr>
        <p:spPr>
          <a:xfrm>
            <a:off x="214231" y="6113041"/>
            <a:ext cx="1630665"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Change since 2010</a:t>
            </a:r>
          </a:p>
        </p:txBody>
      </p:sp>
      <p:sp>
        <p:nvSpPr>
          <p:cNvPr id="97" name="TextBox 96"/>
          <p:cNvSpPr txBox="1"/>
          <p:nvPr/>
        </p:nvSpPr>
        <p:spPr>
          <a:xfrm>
            <a:off x="2238597" y="6082263"/>
            <a:ext cx="71205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10,100*</a:t>
            </a:r>
          </a:p>
        </p:txBody>
      </p:sp>
      <p:sp>
        <p:nvSpPr>
          <p:cNvPr id="132" name="TextBox 131"/>
          <p:cNvSpPr txBox="1"/>
          <p:nvPr/>
        </p:nvSpPr>
        <p:spPr>
          <a:xfrm>
            <a:off x="3373490" y="6082263"/>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770</a:t>
            </a:r>
          </a:p>
        </p:txBody>
      </p:sp>
      <p:cxnSp>
        <p:nvCxnSpPr>
          <p:cNvPr id="133" name="Straight Connector 132"/>
          <p:cNvCxnSpPr/>
          <p:nvPr/>
        </p:nvCxnSpPr>
        <p:spPr>
          <a:xfrm>
            <a:off x="2163636" y="6359262"/>
            <a:ext cx="34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226725" y="6074389"/>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985</a:t>
            </a:r>
          </a:p>
        </p:txBody>
      </p:sp>
      <p:sp>
        <p:nvSpPr>
          <p:cNvPr id="135" name="TextBox 134"/>
          <p:cNvSpPr txBox="1"/>
          <p:nvPr/>
        </p:nvSpPr>
        <p:spPr>
          <a:xfrm>
            <a:off x="4756374" y="6066873"/>
            <a:ext cx="823738" cy="276999"/>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6,215</a:t>
            </a:r>
          </a:p>
        </p:txBody>
      </p:sp>
      <p:sp>
        <p:nvSpPr>
          <p:cNvPr id="140" name="TextBox 139"/>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A2</a:t>
            </a:r>
          </a:p>
        </p:txBody>
      </p:sp>
    </p:spTree>
    <p:extLst>
      <p:ext uri="{BB962C8B-B14F-4D97-AF65-F5344CB8AC3E}">
        <p14:creationId xmlns:p14="http://schemas.microsoft.com/office/powerpoint/2010/main" val="23976219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238" y="63500"/>
            <a:ext cx="8913812" cy="520700"/>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1507" name="TextBox 7"/>
          <p:cNvSpPr txBox="1">
            <a:spLocks noChangeArrowheads="1"/>
          </p:cNvSpPr>
          <p:nvPr/>
        </p:nvSpPr>
        <p:spPr bwMode="auto">
          <a:xfrm>
            <a:off x="211138" y="147638"/>
            <a:ext cx="6123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b="1" dirty="0">
                <a:solidFill>
                  <a:schemeClr val="bg1"/>
                </a:solidFill>
                <a:latin typeface="Verdana" pitchFamily="34" charset="0"/>
                <a:ea typeface="Verdana" pitchFamily="34" charset="0"/>
                <a:cs typeface="Verdana" pitchFamily="34" charset="0"/>
              </a:rPr>
              <a:t>Enterprise - </a:t>
            </a:r>
            <a:r>
              <a:rPr lang="en-GB" altLang="en-US" b="1" dirty="0" smtClean="0">
                <a:solidFill>
                  <a:schemeClr val="bg1"/>
                </a:solidFill>
                <a:latin typeface="Verdana" pitchFamily="34" charset="0"/>
                <a:ea typeface="Verdana" pitchFamily="34" charset="0"/>
                <a:cs typeface="Verdana" pitchFamily="34" charset="0"/>
              </a:rPr>
              <a:t>high value </a:t>
            </a:r>
            <a:r>
              <a:rPr lang="en-GB" altLang="en-US" b="1" dirty="0">
                <a:solidFill>
                  <a:schemeClr val="bg1"/>
                </a:solidFill>
                <a:latin typeface="Verdana" pitchFamily="34" charset="0"/>
                <a:ea typeface="Verdana" pitchFamily="34" charset="0"/>
                <a:cs typeface="Verdana" pitchFamily="34" charset="0"/>
              </a:rPr>
              <a:t>a</a:t>
            </a:r>
            <a:r>
              <a:rPr lang="en-GB" altLang="en-US" b="1" dirty="0" smtClean="0">
                <a:solidFill>
                  <a:schemeClr val="bg1"/>
                </a:solidFill>
                <a:latin typeface="Verdana" pitchFamily="34" charset="0"/>
                <a:ea typeface="Verdana" pitchFamily="34" charset="0"/>
                <a:cs typeface="Verdana" pitchFamily="34" charset="0"/>
              </a:rPr>
              <a:t>dded sector numbers</a:t>
            </a:r>
            <a:endParaRPr lang="en-GB" altLang="en-US" b="1" dirty="0">
              <a:solidFill>
                <a:schemeClr val="bg1"/>
              </a:solidFill>
              <a:latin typeface="Verdana" pitchFamily="34" charset="0"/>
              <a:ea typeface="Verdana" pitchFamily="34" charset="0"/>
              <a:cs typeface="Verdana" pitchFamily="34" charset="0"/>
            </a:endParaRPr>
          </a:p>
        </p:txBody>
      </p:sp>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478588"/>
            <a:ext cx="1023938" cy="37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TextBox 98"/>
          <p:cNvSpPr txBox="1">
            <a:spLocks noChangeArrowheads="1"/>
          </p:cNvSpPr>
          <p:nvPr/>
        </p:nvSpPr>
        <p:spPr bwMode="auto">
          <a:xfrm>
            <a:off x="6021388" y="695325"/>
            <a:ext cx="3014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buFont typeface="Arial" charset="0"/>
              <a:buChar char="•"/>
            </a:pPr>
            <a:endParaRPr lang="en-GB" altLang="en-US" sz="1000">
              <a:latin typeface="Arial" charset="0"/>
              <a:cs typeface="Arial" charset="0"/>
            </a:endParaRPr>
          </a:p>
          <a:p>
            <a:pPr eaLnBrk="1" hangingPunct="1">
              <a:buFont typeface="Arial" charset="0"/>
              <a:buChar char="•"/>
            </a:pPr>
            <a:endParaRPr lang="en-GB" altLang="en-US" sz="1000">
              <a:latin typeface="Arial" charset="0"/>
              <a:cs typeface="Arial" charset="0"/>
            </a:endParaRPr>
          </a:p>
        </p:txBody>
      </p:sp>
      <p:sp>
        <p:nvSpPr>
          <p:cNvPr id="21511" name="TextBox 99"/>
          <p:cNvSpPr txBox="1">
            <a:spLocks noChangeArrowheads="1"/>
          </p:cNvSpPr>
          <p:nvPr/>
        </p:nvSpPr>
        <p:spPr bwMode="auto">
          <a:xfrm>
            <a:off x="122238" y="6478588"/>
            <a:ext cx="7834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dirty="0">
                <a:latin typeface="Arial" charset="0"/>
                <a:cs typeface="Arial" charset="0"/>
              </a:rPr>
              <a:t>Source: ONS 2016 and HCC 2017. </a:t>
            </a:r>
            <a:r>
              <a:rPr lang="en-GB" altLang="en-US" sz="800" dirty="0">
                <a:latin typeface="Arial" charset="0"/>
                <a:cs typeface="Arial" charset="0"/>
              </a:rPr>
              <a:t>Note: </a:t>
            </a:r>
            <a:r>
              <a:rPr lang="en-GB" sz="800" dirty="0">
                <a:latin typeface="Arial" panose="020B0604020202020204" pitchFamily="34" charset="0"/>
                <a:cs typeface="Arial" panose="020B0604020202020204" pitchFamily="34" charset="0"/>
              </a:rPr>
              <a:t>Due to rounding the sub-area figures will not sum to the district total.</a:t>
            </a:r>
            <a:endParaRPr lang="en-GB" altLang="en-US" sz="900" dirty="0">
              <a:latin typeface="Arial" charset="0"/>
              <a:cs typeface="Arial" charset="0"/>
            </a:endParaRPr>
          </a:p>
        </p:txBody>
      </p:sp>
      <p:sp>
        <p:nvSpPr>
          <p:cNvPr id="21512" name="TextBox 1"/>
          <p:cNvSpPr txBox="1">
            <a:spLocks noChangeArrowheads="1"/>
          </p:cNvSpPr>
          <p:nvPr/>
        </p:nvSpPr>
        <p:spPr bwMode="auto">
          <a:xfrm>
            <a:off x="2388790" y="836712"/>
            <a:ext cx="16414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200" dirty="0">
                <a:latin typeface="Arial" charset="0"/>
                <a:cs typeface="Arial" charset="0"/>
              </a:rPr>
              <a:t>2016 Business Count</a:t>
            </a:r>
          </a:p>
        </p:txBody>
      </p:sp>
      <p:sp>
        <p:nvSpPr>
          <p:cNvPr id="49" name="Rounded Rectangle 48"/>
          <p:cNvSpPr/>
          <p:nvPr/>
        </p:nvSpPr>
        <p:spPr>
          <a:xfrm>
            <a:off x="122238" y="692150"/>
            <a:ext cx="5797550" cy="576262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11" name="Straight Connector 10"/>
          <p:cNvCxnSpPr/>
          <p:nvPr/>
        </p:nvCxnSpPr>
        <p:spPr>
          <a:xfrm>
            <a:off x="2188765" y="1694533"/>
            <a:ext cx="3490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15" name="TextBox 37"/>
          <p:cNvSpPr txBox="1">
            <a:spLocks noChangeArrowheads="1"/>
          </p:cNvSpPr>
          <p:nvPr/>
        </p:nvSpPr>
        <p:spPr bwMode="auto">
          <a:xfrm>
            <a:off x="2934890" y="1289720"/>
            <a:ext cx="946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Winchester</a:t>
            </a:r>
            <a:r>
              <a:rPr lang="en-GB" altLang="en-US" sz="800">
                <a:latin typeface="Arial" charset="0"/>
                <a:cs typeface="Arial" charset="0"/>
              </a:rPr>
              <a:t> </a:t>
            </a:r>
            <a:r>
              <a:rPr lang="en-GB" altLang="en-US" sz="1000">
                <a:latin typeface="Arial" charset="0"/>
                <a:cs typeface="Arial" charset="0"/>
              </a:rPr>
              <a:t>Town</a:t>
            </a:r>
          </a:p>
        </p:txBody>
      </p:sp>
      <p:sp>
        <p:nvSpPr>
          <p:cNvPr id="21516" name="TextBox 52"/>
          <p:cNvSpPr txBox="1">
            <a:spLocks noChangeArrowheads="1"/>
          </p:cNvSpPr>
          <p:nvPr/>
        </p:nvSpPr>
        <p:spPr bwMode="auto">
          <a:xfrm>
            <a:off x="3787378" y="1302420"/>
            <a:ext cx="99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Market Towns &amp; Rural</a:t>
            </a:r>
          </a:p>
        </p:txBody>
      </p:sp>
      <p:sp>
        <p:nvSpPr>
          <p:cNvPr id="21517" name="TextBox 65"/>
          <p:cNvSpPr txBox="1">
            <a:spLocks noChangeArrowheads="1"/>
          </p:cNvSpPr>
          <p:nvPr/>
        </p:nvSpPr>
        <p:spPr bwMode="auto">
          <a:xfrm>
            <a:off x="4781153" y="1289720"/>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South Winchester</a:t>
            </a:r>
          </a:p>
        </p:txBody>
      </p:sp>
      <p:sp>
        <p:nvSpPr>
          <p:cNvPr id="21518" name="TextBox 78"/>
          <p:cNvSpPr txBox="1">
            <a:spLocks noChangeArrowheads="1"/>
          </p:cNvSpPr>
          <p:nvPr/>
        </p:nvSpPr>
        <p:spPr bwMode="auto">
          <a:xfrm>
            <a:off x="2053828" y="1302420"/>
            <a:ext cx="91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Winchester District</a:t>
            </a:r>
          </a:p>
        </p:txBody>
      </p:sp>
      <p:grpSp>
        <p:nvGrpSpPr>
          <p:cNvPr id="21519" name="Group 115"/>
          <p:cNvGrpSpPr>
            <a:grpSpLocks/>
          </p:cNvGrpSpPr>
          <p:nvPr/>
        </p:nvGrpSpPr>
        <p:grpSpPr bwMode="auto">
          <a:xfrm>
            <a:off x="2403600" y="1851695"/>
            <a:ext cx="567805" cy="4004932"/>
            <a:chOff x="2338810" y="1647944"/>
            <a:chExt cx="567787" cy="4004428"/>
          </a:xfrm>
        </p:grpSpPr>
        <p:sp>
          <p:nvSpPr>
            <p:cNvPr id="21578" name="TextBox 79"/>
            <p:cNvSpPr txBox="1">
              <a:spLocks noChangeArrowheads="1"/>
            </p:cNvSpPr>
            <p:nvPr/>
          </p:nvSpPr>
          <p:spPr bwMode="auto">
            <a:xfrm>
              <a:off x="2338810" y="1647944"/>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1,420</a:t>
              </a:r>
            </a:p>
          </p:txBody>
        </p:sp>
        <p:sp>
          <p:nvSpPr>
            <p:cNvPr id="21579" name="TextBox 80"/>
            <p:cNvSpPr txBox="1">
              <a:spLocks noChangeArrowheads="1"/>
            </p:cNvSpPr>
            <p:nvPr/>
          </p:nvSpPr>
          <p:spPr bwMode="auto">
            <a:xfrm>
              <a:off x="2451796" y="223812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725</a:t>
              </a:r>
            </a:p>
          </p:txBody>
        </p:sp>
        <p:sp>
          <p:nvSpPr>
            <p:cNvPr id="21580" name="TextBox 81"/>
            <p:cNvSpPr txBox="1">
              <a:spLocks noChangeArrowheads="1"/>
            </p:cNvSpPr>
            <p:nvPr/>
          </p:nvSpPr>
          <p:spPr bwMode="auto">
            <a:xfrm>
              <a:off x="2461843" y="283788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365</a:t>
              </a:r>
            </a:p>
          </p:txBody>
        </p:sp>
        <p:sp>
          <p:nvSpPr>
            <p:cNvPr id="21581" name="TextBox 82"/>
            <p:cNvSpPr txBox="1">
              <a:spLocks noChangeArrowheads="1"/>
            </p:cNvSpPr>
            <p:nvPr/>
          </p:nvSpPr>
          <p:spPr bwMode="auto">
            <a:xfrm>
              <a:off x="2536341" y="3419143"/>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30</a:t>
              </a:r>
            </a:p>
          </p:txBody>
        </p:sp>
        <p:sp>
          <p:nvSpPr>
            <p:cNvPr id="21582" name="TextBox 83"/>
            <p:cNvSpPr txBox="1">
              <a:spLocks noChangeArrowheads="1"/>
            </p:cNvSpPr>
            <p:nvPr/>
          </p:nvSpPr>
          <p:spPr bwMode="auto">
            <a:xfrm>
              <a:off x="2451394" y="4774183"/>
              <a:ext cx="439530"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355</a:t>
              </a:r>
            </a:p>
          </p:txBody>
        </p:sp>
        <p:sp>
          <p:nvSpPr>
            <p:cNvPr id="21583" name="TextBox 84"/>
            <p:cNvSpPr txBox="1">
              <a:spLocks noChangeArrowheads="1"/>
            </p:cNvSpPr>
            <p:nvPr/>
          </p:nvSpPr>
          <p:spPr bwMode="auto">
            <a:xfrm>
              <a:off x="2538522" y="4041306"/>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20</a:t>
              </a:r>
            </a:p>
          </p:txBody>
        </p:sp>
        <p:sp>
          <p:nvSpPr>
            <p:cNvPr id="21584" name="TextBox 85"/>
            <p:cNvSpPr txBox="1">
              <a:spLocks noChangeArrowheads="1"/>
            </p:cNvSpPr>
            <p:nvPr/>
          </p:nvSpPr>
          <p:spPr bwMode="auto">
            <a:xfrm>
              <a:off x="2467067" y="5375408"/>
              <a:ext cx="439530" cy="2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515</a:t>
              </a:r>
            </a:p>
          </p:txBody>
        </p:sp>
      </p:grpSp>
      <p:grpSp>
        <p:nvGrpSpPr>
          <p:cNvPr id="21520" name="Group 116"/>
          <p:cNvGrpSpPr>
            <a:grpSpLocks/>
          </p:cNvGrpSpPr>
          <p:nvPr/>
        </p:nvGrpSpPr>
        <p:grpSpPr bwMode="auto">
          <a:xfrm>
            <a:off x="4317984" y="1851695"/>
            <a:ext cx="455235" cy="4004879"/>
            <a:chOff x="2451796" y="1647944"/>
            <a:chExt cx="454801" cy="4004432"/>
          </a:xfrm>
        </p:grpSpPr>
        <p:sp>
          <p:nvSpPr>
            <p:cNvPr id="21570" name="TextBox 117"/>
            <p:cNvSpPr txBox="1">
              <a:spLocks noChangeArrowheads="1"/>
            </p:cNvSpPr>
            <p:nvPr/>
          </p:nvSpPr>
          <p:spPr bwMode="auto">
            <a:xfrm>
              <a:off x="2467050" y="1647944"/>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720</a:t>
              </a:r>
            </a:p>
          </p:txBody>
        </p:sp>
        <p:sp>
          <p:nvSpPr>
            <p:cNvPr id="21571" name="TextBox 118"/>
            <p:cNvSpPr txBox="1">
              <a:spLocks noChangeArrowheads="1"/>
            </p:cNvSpPr>
            <p:nvPr/>
          </p:nvSpPr>
          <p:spPr bwMode="auto">
            <a:xfrm>
              <a:off x="2451796" y="223812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380</a:t>
              </a:r>
            </a:p>
          </p:txBody>
        </p:sp>
        <p:sp>
          <p:nvSpPr>
            <p:cNvPr id="21572" name="TextBox 119"/>
            <p:cNvSpPr txBox="1">
              <a:spLocks noChangeArrowheads="1"/>
            </p:cNvSpPr>
            <p:nvPr/>
          </p:nvSpPr>
          <p:spPr bwMode="auto">
            <a:xfrm>
              <a:off x="2461843" y="283788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180</a:t>
              </a:r>
            </a:p>
          </p:txBody>
        </p:sp>
        <p:sp>
          <p:nvSpPr>
            <p:cNvPr id="21573" name="TextBox 120"/>
            <p:cNvSpPr txBox="1">
              <a:spLocks noChangeArrowheads="1"/>
            </p:cNvSpPr>
            <p:nvPr/>
          </p:nvSpPr>
          <p:spPr bwMode="auto">
            <a:xfrm>
              <a:off x="2536341" y="3419143"/>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a:t>
              </a:r>
            </a:p>
          </p:txBody>
        </p:sp>
        <p:sp>
          <p:nvSpPr>
            <p:cNvPr id="21574" name="TextBox 121"/>
            <p:cNvSpPr txBox="1">
              <a:spLocks noChangeArrowheads="1"/>
            </p:cNvSpPr>
            <p:nvPr/>
          </p:nvSpPr>
          <p:spPr bwMode="auto">
            <a:xfrm>
              <a:off x="2451799" y="4774183"/>
              <a:ext cx="439125" cy="2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190</a:t>
              </a:r>
            </a:p>
          </p:txBody>
        </p:sp>
        <p:sp>
          <p:nvSpPr>
            <p:cNvPr id="21575" name="TextBox 122"/>
            <p:cNvSpPr txBox="1">
              <a:spLocks noChangeArrowheads="1"/>
            </p:cNvSpPr>
            <p:nvPr/>
          </p:nvSpPr>
          <p:spPr bwMode="auto">
            <a:xfrm>
              <a:off x="2538522" y="4041306"/>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a:t>
              </a:r>
            </a:p>
          </p:txBody>
        </p:sp>
        <p:sp>
          <p:nvSpPr>
            <p:cNvPr id="21576" name="TextBox 123"/>
            <p:cNvSpPr txBox="1">
              <a:spLocks noChangeArrowheads="1"/>
            </p:cNvSpPr>
            <p:nvPr/>
          </p:nvSpPr>
          <p:spPr bwMode="auto">
            <a:xfrm>
              <a:off x="2467472" y="5375408"/>
              <a:ext cx="439125" cy="2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230</a:t>
              </a:r>
            </a:p>
          </p:txBody>
        </p:sp>
      </p:grpSp>
      <p:grpSp>
        <p:nvGrpSpPr>
          <p:cNvPr id="21521" name="Group 125"/>
          <p:cNvGrpSpPr>
            <a:grpSpLocks/>
          </p:cNvGrpSpPr>
          <p:nvPr/>
        </p:nvGrpSpPr>
        <p:grpSpPr bwMode="auto">
          <a:xfrm>
            <a:off x="5268748" y="1851695"/>
            <a:ext cx="455381" cy="4004879"/>
            <a:chOff x="2451796" y="1647944"/>
            <a:chExt cx="454801" cy="4004432"/>
          </a:xfrm>
        </p:grpSpPr>
        <p:sp>
          <p:nvSpPr>
            <p:cNvPr id="21562" name="TextBox 126"/>
            <p:cNvSpPr txBox="1">
              <a:spLocks noChangeArrowheads="1"/>
            </p:cNvSpPr>
            <p:nvPr/>
          </p:nvSpPr>
          <p:spPr bwMode="auto">
            <a:xfrm>
              <a:off x="2467050" y="1647944"/>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230</a:t>
              </a:r>
            </a:p>
          </p:txBody>
        </p:sp>
        <p:sp>
          <p:nvSpPr>
            <p:cNvPr id="21563" name="TextBox 127"/>
            <p:cNvSpPr txBox="1">
              <a:spLocks noChangeArrowheads="1"/>
            </p:cNvSpPr>
            <p:nvPr/>
          </p:nvSpPr>
          <p:spPr bwMode="auto">
            <a:xfrm>
              <a:off x="2451796" y="223812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130</a:t>
              </a:r>
            </a:p>
          </p:txBody>
        </p:sp>
        <p:sp>
          <p:nvSpPr>
            <p:cNvPr id="21564" name="TextBox 128"/>
            <p:cNvSpPr txBox="1">
              <a:spLocks noChangeArrowheads="1"/>
            </p:cNvSpPr>
            <p:nvPr/>
          </p:nvSpPr>
          <p:spPr bwMode="auto">
            <a:xfrm>
              <a:off x="2461844" y="2837881"/>
              <a:ext cx="439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100</a:t>
              </a:r>
            </a:p>
          </p:txBody>
        </p:sp>
        <p:sp>
          <p:nvSpPr>
            <p:cNvPr id="21565" name="TextBox 129"/>
            <p:cNvSpPr txBox="1">
              <a:spLocks noChangeArrowheads="1"/>
            </p:cNvSpPr>
            <p:nvPr/>
          </p:nvSpPr>
          <p:spPr bwMode="auto">
            <a:xfrm>
              <a:off x="2536341" y="3419143"/>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10</a:t>
              </a:r>
            </a:p>
          </p:txBody>
        </p:sp>
        <p:sp>
          <p:nvSpPr>
            <p:cNvPr id="21566" name="TextBox 130"/>
            <p:cNvSpPr txBox="1">
              <a:spLocks noChangeArrowheads="1"/>
            </p:cNvSpPr>
            <p:nvPr/>
          </p:nvSpPr>
          <p:spPr bwMode="auto">
            <a:xfrm>
              <a:off x="2536793" y="4774183"/>
              <a:ext cx="354132" cy="2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85</a:t>
              </a:r>
            </a:p>
          </p:txBody>
        </p:sp>
        <p:sp>
          <p:nvSpPr>
            <p:cNvPr id="21567" name="TextBox 131"/>
            <p:cNvSpPr txBox="1">
              <a:spLocks noChangeArrowheads="1"/>
            </p:cNvSpPr>
            <p:nvPr/>
          </p:nvSpPr>
          <p:spPr bwMode="auto">
            <a:xfrm>
              <a:off x="2623480" y="4041306"/>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5</a:t>
              </a:r>
            </a:p>
          </p:txBody>
        </p:sp>
        <p:sp>
          <p:nvSpPr>
            <p:cNvPr id="21568" name="TextBox 132"/>
            <p:cNvSpPr txBox="1">
              <a:spLocks noChangeArrowheads="1"/>
            </p:cNvSpPr>
            <p:nvPr/>
          </p:nvSpPr>
          <p:spPr bwMode="auto">
            <a:xfrm>
              <a:off x="2552465" y="5375408"/>
              <a:ext cx="354132" cy="2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85</a:t>
              </a:r>
            </a:p>
          </p:txBody>
        </p:sp>
      </p:grpSp>
      <p:grpSp>
        <p:nvGrpSpPr>
          <p:cNvPr id="21522" name="Group 134"/>
          <p:cNvGrpSpPr>
            <a:grpSpLocks/>
          </p:cNvGrpSpPr>
          <p:nvPr/>
        </p:nvGrpSpPr>
        <p:grpSpPr bwMode="auto">
          <a:xfrm>
            <a:off x="3449301" y="1853283"/>
            <a:ext cx="453962" cy="4004878"/>
            <a:chOff x="2451796" y="1647944"/>
            <a:chExt cx="454801" cy="4004432"/>
          </a:xfrm>
        </p:grpSpPr>
        <p:sp>
          <p:nvSpPr>
            <p:cNvPr id="21554" name="TextBox 135"/>
            <p:cNvSpPr txBox="1">
              <a:spLocks noChangeArrowheads="1"/>
            </p:cNvSpPr>
            <p:nvPr/>
          </p:nvSpPr>
          <p:spPr bwMode="auto">
            <a:xfrm>
              <a:off x="2467050" y="1647944"/>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470</a:t>
              </a:r>
            </a:p>
          </p:txBody>
        </p:sp>
        <p:sp>
          <p:nvSpPr>
            <p:cNvPr id="21555" name="TextBox 136"/>
            <p:cNvSpPr txBox="1">
              <a:spLocks noChangeArrowheads="1"/>
            </p:cNvSpPr>
            <p:nvPr/>
          </p:nvSpPr>
          <p:spPr bwMode="auto">
            <a:xfrm>
              <a:off x="2451796" y="2238121"/>
              <a:ext cx="439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215</a:t>
              </a:r>
            </a:p>
          </p:txBody>
        </p:sp>
        <p:sp>
          <p:nvSpPr>
            <p:cNvPr id="21556" name="TextBox 137"/>
            <p:cNvSpPr txBox="1">
              <a:spLocks noChangeArrowheads="1"/>
            </p:cNvSpPr>
            <p:nvPr/>
          </p:nvSpPr>
          <p:spPr bwMode="auto">
            <a:xfrm>
              <a:off x="2546803" y="2837881"/>
              <a:ext cx="354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85</a:t>
              </a:r>
            </a:p>
          </p:txBody>
        </p:sp>
        <p:sp>
          <p:nvSpPr>
            <p:cNvPr id="21557" name="TextBox 138"/>
            <p:cNvSpPr txBox="1">
              <a:spLocks noChangeArrowheads="1"/>
            </p:cNvSpPr>
            <p:nvPr/>
          </p:nvSpPr>
          <p:spPr bwMode="auto">
            <a:xfrm>
              <a:off x="2621300" y="3419143"/>
              <a:ext cx="269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5</a:t>
              </a:r>
            </a:p>
          </p:txBody>
        </p:sp>
        <p:sp>
          <p:nvSpPr>
            <p:cNvPr id="21558" name="TextBox 139"/>
            <p:cNvSpPr txBox="1">
              <a:spLocks noChangeArrowheads="1"/>
            </p:cNvSpPr>
            <p:nvPr/>
          </p:nvSpPr>
          <p:spPr bwMode="auto">
            <a:xfrm>
              <a:off x="2535685" y="4774183"/>
              <a:ext cx="355239" cy="2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80</a:t>
              </a:r>
            </a:p>
          </p:txBody>
        </p:sp>
        <p:sp>
          <p:nvSpPr>
            <p:cNvPr id="21559" name="TextBox 140"/>
            <p:cNvSpPr txBox="1">
              <a:spLocks noChangeArrowheads="1"/>
            </p:cNvSpPr>
            <p:nvPr/>
          </p:nvSpPr>
          <p:spPr bwMode="auto">
            <a:xfrm>
              <a:off x="2623480" y="4041306"/>
              <a:ext cx="26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a:latin typeface="Arial" charset="0"/>
                  <a:cs typeface="Arial" charset="0"/>
                </a:rPr>
                <a:t>5</a:t>
              </a:r>
              <a:endParaRPr lang="en-GB" altLang="en-US" sz="1200" baseline="30000">
                <a:latin typeface="Arial" charset="0"/>
                <a:cs typeface="Arial" charset="0"/>
              </a:endParaRPr>
            </a:p>
          </p:txBody>
        </p:sp>
        <p:sp>
          <p:nvSpPr>
            <p:cNvPr id="21560" name="TextBox 141"/>
            <p:cNvSpPr txBox="1">
              <a:spLocks noChangeArrowheads="1"/>
            </p:cNvSpPr>
            <p:nvPr/>
          </p:nvSpPr>
          <p:spPr bwMode="auto">
            <a:xfrm>
              <a:off x="2466241" y="5375408"/>
              <a:ext cx="440356" cy="27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200" dirty="0">
                  <a:latin typeface="Arial" charset="0"/>
                  <a:cs typeface="Arial" charset="0"/>
                </a:rPr>
                <a:t>200</a:t>
              </a:r>
            </a:p>
          </p:txBody>
        </p:sp>
      </p:grpSp>
      <p:sp>
        <p:nvSpPr>
          <p:cNvPr id="21523" name="TextBox 147"/>
          <p:cNvSpPr txBox="1">
            <a:spLocks noChangeArrowheads="1"/>
          </p:cNvSpPr>
          <p:nvPr/>
        </p:nvSpPr>
        <p:spPr bwMode="auto">
          <a:xfrm>
            <a:off x="229106" y="6102821"/>
            <a:ext cx="1719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800" dirty="0">
                <a:latin typeface="Arial" charset="0"/>
                <a:cs typeface="Arial" charset="0"/>
              </a:rPr>
              <a:t>*high value sector for both LEPs.</a:t>
            </a:r>
          </a:p>
        </p:txBody>
      </p:sp>
      <p:grpSp>
        <p:nvGrpSpPr>
          <p:cNvPr id="21525" name="Group 1023"/>
          <p:cNvGrpSpPr>
            <a:grpSpLocks/>
          </p:cNvGrpSpPr>
          <p:nvPr/>
        </p:nvGrpSpPr>
        <p:grpSpPr bwMode="auto">
          <a:xfrm>
            <a:off x="244078" y="1456408"/>
            <a:ext cx="1944687" cy="4456037"/>
            <a:chOff x="179380" y="1251799"/>
            <a:chExt cx="1944348" cy="4456727"/>
          </a:xfrm>
        </p:grpSpPr>
        <p:sp>
          <p:nvSpPr>
            <p:cNvPr id="21528" name="TextBox 22"/>
            <p:cNvSpPr txBox="1">
              <a:spLocks noChangeArrowheads="1"/>
            </p:cNvSpPr>
            <p:nvPr/>
          </p:nvSpPr>
          <p:spPr bwMode="auto">
            <a:xfrm>
              <a:off x="207232" y="1251799"/>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b="1">
                  <a:latin typeface="Arial" charset="0"/>
                  <a:cs typeface="Arial" charset="0"/>
                </a:rPr>
                <a:t>EM3 Sectors</a:t>
              </a:r>
            </a:p>
          </p:txBody>
        </p:sp>
        <p:pic>
          <p:nvPicPr>
            <p:cNvPr id="215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45" y="1556792"/>
              <a:ext cx="740100"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945" y="2829156"/>
              <a:ext cx="756000" cy="33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3"/>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2195375"/>
              <a:ext cx="740178" cy="37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3986030"/>
              <a:ext cx="691249" cy="37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33" name="TextBox 100"/>
            <p:cNvSpPr txBox="1">
              <a:spLocks noChangeArrowheads="1"/>
            </p:cNvSpPr>
            <p:nvPr/>
          </p:nvSpPr>
          <p:spPr bwMode="auto">
            <a:xfrm>
              <a:off x="1220145" y="1647944"/>
              <a:ext cx="903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Financial &amp; Business</a:t>
              </a:r>
            </a:p>
          </p:txBody>
        </p:sp>
        <p:sp>
          <p:nvSpPr>
            <p:cNvPr id="21534" name="TextBox 101"/>
            <p:cNvSpPr txBox="1">
              <a:spLocks noChangeArrowheads="1"/>
            </p:cNvSpPr>
            <p:nvPr/>
          </p:nvSpPr>
          <p:spPr bwMode="auto">
            <a:xfrm>
              <a:off x="1310138" y="2872607"/>
              <a:ext cx="8105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dirty="0">
                  <a:latin typeface="Arial" charset="0"/>
                  <a:cs typeface="Arial" charset="0"/>
                </a:rPr>
                <a:t>Logistics*</a:t>
              </a:r>
            </a:p>
          </p:txBody>
        </p:sp>
        <p:sp>
          <p:nvSpPr>
            <p:cNvPr id="21535" name="TextBox 102"/>
            <p:cNvSpPr txBox="1">
              <a:spLocks noChangeArrowheads="1"/>
            </p:cNvSpPr>
            <p:nvPr/>
          </p:nvSpPr>
          <p:spPr bwMode="auto">
            <a:xfrm>
              <a:off x="1031978" y="2191954"/>
              <a:ext cx="1091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ICT &amp; Digital Media</a:t>
              </a:r>
            </a:p>
          </p:txBody>
        </p:sp>
        <p:sp>
          <p:nvSpPr>
            <p:cNvPr id="21536" name="TextBox 103"/>
            <p:cNvSpPr txBox="1">
              <a:spLocks noChangeArrowheads="1"/>
            </p:cNvSpPr>
            <p:nvPr/>
          </p:nvSpPr>
          <p:spPr bwMode="auto">
            <a:xfrm>
              <a:off x="1438619" y="4055842"/>
              <a:ext cx="6847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Marine</a:t>
              </a:r>
            </a:p>
          </p:txBody>
        </p:sp>
        <p:sp>
          <p:nvSpPr>
            <p:cNvPr id="21537" name="TextBox 104"/>
            <p:cNvSpPr txBox="1">
              <a:spLocks noChangeArrowheads="1"/>
            </p:cNvSpPr>
            <p:nvPr/>
          </p:nvSpPr>
          <p:spPr bwMode="auto">
            <a:xfrm>
              <a:off x="1133176" y="3354932"/>
              <a:ext cx="9239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Aerospace &amp; Defence</a:t>
              </a:r>
            </a:p>
          </p:txBody>
        </p:sp>
        <p:sp>
          <p:nvSpPr>
            <p:cNvPr id="21538" name="TextBox 143"/>
            <p:cNvSpPr txBox="1">
              <a:spLocks noChangeArrowheads="1"/>
            </p:cNvSpPr>
            <p:nvPr/>
          </p:nvSpPr>
          <p:spPr bwMode="auto">
            <a:xfrm>
              <a:off x="190853" y="4509685"/>
              <a:ext cx="12961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1000" b="1">
                  <a:latin typeface="Arial" charset="0"/>
                  <a:cs typeface="Arial" charset="0"/>
                </a:rPr>
                <a:t>Solent Sectors</a:t>
              </a:r>
            </a:p>
          </p:txBody>
        </p:sp>
        <p:sp>
          <p:nvSpPr>
            <p:cNvPr id="21539" name="TextBox 144"/>
            <p:cNvSpPr txBox="1">
              <a:spLocks noChangeArrowheads="1"/>
            </p:cNvSpPr>
            <p:nvPr/>
          </p:nvSpPr>
          <p:spPr bwMode="auto">
            <a:xfrm>
              <a:off x="1220145" y="4755906"/>
              <a:ext cx="903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 Engineering &amp; Marine</a:t>
              </a:r>
            </a:p>
          </p:txBody>
        </p:sp>
        <p:sp>
          <p:nvSpPr>
            <p:cNvPr id="21540" name="TextBox 145"/>
            <p:cNvSpPr txBox="1">
              <a:spLocks noChangeArrowheads="1"/>
            </p:cNvSpPr>
            <p:nvPr/>
          </p:nvSpPr>
          <p:spPr bwMode="auto">
            <a:xfrm>
              <a:off x="1167499" y="5308416"/>
              <a:ext cx="9562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1" hangingPunct="1"/>
              <a:r>
                <a:rPr lang="en-GB" altLang="en-US" sz="1000">
                  <a:latin typeface="Arial" charset="0"/>
                  <a:cs typeface="Arial" charset="0"/>
                </a:rPr>
                <a:t> Tourism &amp; Visitors</a:t>
              </a:r>
            </a:p>
          </p:txBody>
        </p:sp>
        <p:sp>
          <p:nvSpPr>
            <p:cNvPr id="151" name="Oval 150"/>
            <p:cNvSpPr>
              <a:spLocks noChangeAspect="1"/>
            </p:cNvSpPr>
            <p:nvPr/>
          </p:nvSpPr>
          <p:spPr>
            <a:xfrm>
              <a:off x="179380" y="1680490"/>
              <a:ext cx="215862" cy="215933"/>
            </a:xfrm>
            <a:prstGeom prst="ellipse">
              <a:avLst/>
            </a:prstGeom>
            <a:solidFill>
              <a:schemeClr val="bg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2" name="Oval 151"/>
            <p:cNvSpPr>
              <a:spLocks noChangeAspect="1"/>
            </p:cNvSpPr>
            <p:nvPr/>
          </p:nvSpPr>
          <p:spPr>
            <a:xfrm>
              <a:off x="179380" y="2244140"/>
              <a:ext cx="215862" cy="215933"/>
            </a:xfrm>
            <a:prstGeom prst="ellipse">
              <a:avLst/>
            </a:prstGeom>
            <a:solidFill>
              <a:schemeClr val="accent4">
                <a:lumMod val="40000"/>
                <a:lumOff val="6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3" name="Oval 152"/>
            <p:cNvSpPr>
              <a:spLocks noChangeAspect="1"/>
            </p:cNvSpPr>
            <p:nvPr/>
          </p:nvSpPr>
          <p:spPr>
            <a:xfrm>
              <a:off x="179380" y="2868124"/>
              <a:ext cx="215862" cy="215933"/>
            </a:xfrm>
            <a:prstGeom prst="ellipse">
              <a:avLst/>
            </a:prstGeom>
            <a:solidFill>
              <a:schemeClr val="accent6">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4" name="Oval 153"/>
            <p:cNvSpPr>
              <a:spLocks noChangeAspect="1"/>
            </p:cNvSpPr>
            <p:nvPr/>
          </p:nvSpPr>
          <p:spPr>
            <a:xfrm>
              <a:off x="190490" y="3476230"/>
              <a:ext cx="215862" cy="215933"/>
            </a:xfrm>
            <a:prstGeom prst="ellipse">
              <a:avLst/>
            </a:prstGeom>
            <a:solidFill>
              <a:schemeClr val="accent2">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5" name="Oval 154"/>
            <p:cNvSpPr>
              <a:spLocks noChangeAspect="1"/>
            </p:cNvSpPr>
            <p:nvPr/>
          </p:nvSpPr>
          <p:spPr>
            <a:xfrm>
              <a:off x="192078" y="4043056"/>
              <a:ext cx="215862" cy="215933"/>
            </a:xfrm>
            <a:prstGeom prst="ellipse">
              <a:avLst/>
            </a:prstGeom>
            <a:solidFill>
              <a:schemeClr val="accent5">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6" name="Oval 155"/>
            <p:cNvSpPr>
              <a:spLocks noChangeAspect="1"/>
            </p:cNvSpPr>
            <p:nvPr/>
          </p:nvSpPr>
          <p:spPr>
            <a:xfrm>
              <a:off x="179380" y="4848043"/>
              <a:ext cx="215862" cy="215933"/>
            </a:xfrm>
            <a:prstGeom prst="ellipse">
              <a:avLst/>
            </a:prstGeom>
            <a:solidFill>
              <a:schemeClr val="accent1">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57" name="Oval 156"/>
            <p:cNvSpPr>
              <a:spLocks noChangeAspect="1"/>
            </p:cNvSpPr>
            <p:nvPr/>
          </p:nvSpPr>
          <p:spPr>
            <a:xfrm>
              <a:off x="190490" y="5405342"/>
              <a:ext cx="215862" cy="215933"/>
            </a:xfrm>
            <a:prstGeom prst="ellipse">
              <a:avLst/>
            </a:prstGeom>
            <a:solidFill>
              <a:srgbClr val="438187"/>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59" name="Picture 2"/>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3302987"/>
              <a:ext cx="706924"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5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496" y="5346471"/>
              <a:ext cx="671657"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4771744"/>
              <a:ext cx="75545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ounded Rectangle 11"/>
          <p:cNvSpPr/>
          <p:nvPr/>
        </p:nvSpPr>
        <p:spPr>
          <a:xfrm>
            <a:off x="6048375" y="695325"/>
            <a:ext cx="2997200" cy="5759450"/>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88" name="TextBox 87"/>
          <p:cNvSpPr txBox="1"/>
          <p:nvPr/>
        </p:nvSpPr>
        <p:spPr>
          <a:xfrm>
            <a:off x="6030913" y="912782"/>
            <a:ext cx="3014662" cy="5324535"/>
          </a:xfrm>
          <a:prstGeom prst="rect">
            <a:avLst/>
          </a:prstGeom>
          <a:noFill/>
        </p:spPr>
        <p:txBody>
          <a:bodyPr>
            <a:spAutoFit/>
          </a:bodyPr>
          <a:lstStyle/>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Of the Solent high valued added sectors the number of businesses in the tourism sector has the greatest number of businesses (515) in Winchester district and is fairly balanced between Winchester Town (200) and Market Towns &amp; Rural sub-areas (230).</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Of the EM3 high valued sectors, financial &amp; business  and ICT &amp; digital media sectors are  the dominant sectors with 1,420 and 725 businesses in the district respectively. The number of businesses in these sectors in Market Towns &amp; Rural (720 and 380) are three times higher than in South Winchester (230 and 130) and higher than in Winchester Town (470 and 215).</a:t>
            </a:r>
          </a:p>
          <a:p>
            <a:pPr eaLnBrk="1" fontAlgn="auto" hangingPunct="1">
              <a:spcBef>
                <a:spcPts val="0"/>
              </a:spcBef>
              <a:spcAft>
                <a:spcPts val="0"/>
              </a:spcAft>
              <a:defRPr/>
            </a:pPr>
            <a:r>
              <a:rPr lang="en-GB" sz="1000" dirty="0">
                <a:latin typeface="Arial" panose="020B0604020202020204" pitchFamily="34" charset="0"/>
                <a:cs typeface="Arial" panose="020B0604020202020204" pitchFamily="34" charset="0"/>
              </a:rPr>
              <a:t> </a:t>
            </a: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A small number of businesses are found in the aerospace &amp; defence and marine sectors. However the numbers are relatively balanced amongst sub-areas with a range of approximately between 5 to10 businesses in each sub-area in each of these sub-sectors.</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The 365 businesses in the high valued added sector </a:t>
            </a:r>
            <a:r>
              <a:rPr lang="en-GB" sz="1000" dirty="0" smtClean="0">
                <a:latin typeface="Arial" panose="020B0604020202020204" pitchFamily="34" charset="0"/>
                <a:cs typeface="Arial" panose="020B0604020202020204" pitchFamily="34" charset="0"/>
              </a:rPr>
              <a:t>classified </a:t>
            </a:r>
            <a:r>
              <a:rPr lang="en-GB" sz="1000" dirty="0">
                <a:latin typeface="Arial" panose="020B0604020202020204" pitchFamily="34" charset="0"/>
                <a:cs typeface="Arial" panose="020B0604020202020204" pitchFamily="34" charset="0"/>
              </a:rPr>
              <a:t>by EM3 and Solent LEPs, Logistic, have a similar number of businesses between Winchester Town and South Winchester (around 100) which is twice than the number of businesses found in Market Towns &amp; Rural from this sector (180).</a:t>
            </a: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en-GB" sz="1000" dirty="0">
              <a:latin typeface="Arial" panose="020B0604020202020204" pitchFamily="34" charset="0"/>
              <a:cs typeface="Arial" panose="020B0604020202020204" pitchFamily="34" charset="0"/>
            </a:endParaRPr>
          </a:p>
        </p:txBody>
      </p:sp>
      <p:sp>
        <p:nvSpPr>
          <p:cNvPr id="74" name="TextBox 73"/>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A3</a:t>
            </a:r>
          </a:p>
        </p:txBody>
      </p:sp>
    </p:spTree>
    <p:extLst>
      <p:ext uri="{BB962C8B-B14F-4D97-AF65-F5344CB8AC3E}">
        <p14:creationId xmlns:p14="http://schemas.microsoft.com/office/powerpoint/2010/main" val="19771431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6216766"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Employees: </a:t>
            </a:r>
            <a:r>
              <a:rPr lang="en-GB" altLang="en-US" b="1" dirty="0">
                <a:solidFill>
                  <a:schemeClr val="bg1"/>
                </a:solidFill>
                <a:latin typeface="Verdana" pitchFamily="34" charset="0"/>
                <a:ea typeface="Verdana" pitchFamily="34" charset="0"/>
                <a:cs typeface="Verdana" pitchFamily="34" charset="0"/>
              </a:rPr>
              <a:t>high value added sector numbers</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400110"/>
          </a:xfrm>
          <a:prstGeom prst="rect">
            <a:avLst/>
          </a:prstGeom>
          <a:noFill/>
        </p:spPr>
        <p:txBody>
          <a:bodyPr wrap="square" rtlCol="0">
            <a:spAutoFit/>
          </a:bodyPr>
          <a:lstStyle/>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100" name="TextBox 99"/>
          <p:cNvSpPr txBox="1"/>
          <p:nvPr/>
        </p:nvSpPr>
        <p:spPr>
          <a:xfrm>
            <a:off x="154554" y="6495147"/>
            <a:ext cx="2299008"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 </a:t>
            </a:r>
          </a:p>
        </p:txBody>
      </p:sp>
      <p:sp>
        <p:nvSpPr>
          <p:cNvPr id="2" name="TextBox 1"/>
          <p:cNvSpPr txBox="1"/>
          <p:nvPr/>
        </p:nvSpPr>
        <p:spPr>
          <a:xfrm>
            <a:off x="2323980" y="704940"/>
            <a:ext cx="1957587"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2015 Employee Numbers</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a:off x="2123728" y="1490008"/>
            <a:ext cx="34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870886" y="1086108"/>
            <a:ext cx="945605"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a:t>
            </a:r>
            <a:r>
              <a:rPr lang="en-GB" sz="8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Town</a:t>
            </a:r>
          </a:p>
        </p:txBody>
      </p:sp>
      <p:sp>
        <p:nvSpPr>
          <p:cNvPr id="53" name="TextBox 52"/>
          <p:cNvSpPr txBox="1"/>
          <p:nvPr/>
        </p:nvSpPr>
        <p:spPr>
          <a:xfrm>
            <a:off x="3722197" y="1098640"/>
            <a:ext cx="993819"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Market Towns &amp; Rural</a:t>
            </a:r>
          </a:p>
        </p:txBody>
      </p:sp>
      <p:sp>
        <p:nvSpPr>
          <p:cNvPr id="66" name="TextBox 65"/>
          <p:cNvSpPr txBox="1"/>
          <p:nvPr/>
        </p:nvSpPr>
        <p:spPr>
          <a:xfrm>
            <a:off x="4716016" y="1086108"/>
            <a:ext cx="888738"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South Winchester</a:t>
            </a:r>
          </a:p>
        </p:txBody>
      </p:sp>
      <p:sp>
        <p:nvSpPr>
          <p:cNvPr id="79" name="TextBox 78"/>
          <p:cNvSpPr txBox="1"/>
          <p:nvPr/>
        </p:nvSpPr>
        <p:spPr>
          <a:xfrm>
            <a:off x="1989771" y="1098640"/>
            <a:ext cx="916826"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 District</a:t>
            </a:r>
          </a:p>
        </p:txBody>
      </p:sp>
      <p:grpSp>
        <p:nvGrpSpPr>
          <p:cNvPr id="116" name="Group 115"/>
          <p:cNvGrpSpPr/>
          <p:nvPr/>
        </p:nvGrpSpPr>
        <p:grpSpPr>
          <a:xfrm>
            <a:off x="2162082" y="1647944"/>
            <a:ext cx="744515" cy="4652378"/>
            <a:chOff x="2162082" y="1647944"/>
            <a:chExt cx="744515" cy="4652378"/>
          </a:xfrm>
        </p:grpSpPr>
        <p:sp>
          <p:nvSpPr>
            <p:cNvPr id="80" name="TextBox 79"/>
            <p:cNvSpPr txBox="1"/>
            <p:nvPr/>
          </p:nvSpPr>
          <p:spPr>
            <a:xfrm>
              <a:off x="2338811" y="1647944"/>
              <a:ext cx="56778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8,000</a:t>
              </a:r>
            </a:p>
          </p:txBody>
        </p:sp>
        <p:sp>
          <p:nvSpPr>
            <p:cNvPr id="81" name="TextBox 80"/>
            <p:cNvSpPr txBox="1"/>
            <p:nvPr/>
          </p:nvSpPr>
          <p:spPr>
            <a:xfrm>
              <a:off x="2323556" y="223812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6,000</a:t>
              </a:r>
            </a:p>
          </p:txBody>
        </p:sp>
        <p:sp>
          <p:nvSpPr>
            <p:cNvPr id="82" name="TextBox 81"/>
            <p:cNvSpPr txBox="1"/>
            <p:nvPr/>
          </p:nvSpPr>
          <p:spPr>
            <a:xfrm>
              <a:off x="2333603" y="283788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83" name="TextBox 82"/>
            <p:cNvSpPr txBox="1"/>
            <p:nvPr/>
          </p:nvSpPr>
          <p:spPr>
            <a:xfrm>
              <a:off x="2323141" y="3419143"/>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2,000</a:t>
              </a:r>
            </a:p>
          </p:txBody>
        </p:sp>
        <p:sp>
          <p:nvSpPr>
            <p:cNvPr id="84" name="TextBox 83"/>
            <p:cNvSpPr txBox="1"/>
            <p:nvPr/>
          </p:nvSpPr>
          <p:spPr>
            <a:xfrm>
              <a:off x="2323141" y="4774183"/>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2,250</a:t>
              </a:r>
            </a:p>
          </p:txBody>
        </p:sp>
        <p:sp>
          <p:nvSpPr>
            <p:cNvPr id="85" name="TextBox 84"/>
            <p:cNvSpPr txBox="1"/>
            <p:nvPr/>
          </p:nvSpPr>
          <p:spPr>
            <a:xfrm>
              <a:off x="2453562" y="4041306"/>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100</a:t>
              </a:r>
            </a:p>
          </p:txBody>
        </p:sp>
        <p:sp>
          <p:nvSpPr>
            <p:cNvPr id="86" name="TextBox 85"/>
            <p:cNvSpPr txBox="1"/>
            <p:nvPr/>
          </p:nvSpPr>
          <p:spPr>
            <a:xfrm>
              <a:off x="2338813" y="5375408"/>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7,000</a:t>
              </a:r>
            </a:p>
          </p:txBody>
        </p:sp>
        <p:sp>
          <p:nvSpPr>
            <p:cNvPr id="87" name="TextBox 86"/>
            <p:cNvSpPr txBox="1"/>
            <p:nvPr/>
          </p:nvSpPr>
          <p:spPr>
            <a:xfrm>
              <a:off x="2162082" y="5838657"/>
              <a:ext cx="739305" cy="461665"/>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2,400 to</a:t>
              </a:r>
            </a:p>
            <a:p>
              <a:pPr algn="r"/>
              <a:r>
                <a:rPr lang="en-GB" sz="1200" dirty="0">
                  <a:latin typeface="Arial" panose="020B0604020202020204" pitchFamily="34" charset="0"/>
                  <a:cs typeface="Arial" panose="020B0604020202020204" pitchFamily="34" charset="0"/>
                </a:rPr>
                <a:t>4,700</a:t>
              </a:r>
            </a:p>
          </p:txBody>
        </p:sp>
      </p:grpSp>
      <p:grpSp>
        <p:nvGrpSpPr>
          <p:cNvPr id="117" name="Group 116"/>
          <p:cNvGrpSpPr/>
          <p:nvPr/>
        </p:nvGrpSpPr>
        <p:grpSpPr>
          <a:xfrm>
            <a:off x="4125392" y="1647944"/>
            <a:ext cx="583041" cy="4547680"/>
            <a:chOff x="2323556" y="1647944"/>
            <a:chExt cx="583041" cy="4547680"/>
          </a:xfrm>
        </p:grpSpPr>
        <p:sp>
          <p:nvSpPr>
            <p:cNvPr id="118" name="TextBox 117"/>
            <p:cNvSpPr txBox="1"/>
            <p:nvPr/>
          </p:nvSpPr>
          <p:spPr>
            <a:xfrm>
              <a:off x="2338811" y="1647944"/>
              <a:ext cx="56778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19" name="TextBox 118"/>
            <p:cNvSpPr txBox="1"/>
            <p:nvPr/>
          </p:nvSpPr>
          <p:spPr>
            <a:xfrm>
              <a:off x="2323556" y="223812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120" name="TextBox 119"/>
            <p:cNvSpPr txBox="1"/>
            <p:nvPr/>
          </p:nvSpPr>
          <p:spPr>
            <a:xfrm>
              <a:off x="2333603" y="283788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1,250</a:t>
              </a:r>
            </a:p>
          </p:txBody>
        </p:sp>
        <p:sp>
          <p:nvSpPr>
            <p:cNvPr id="121" name="TextBox 120"/>
            <p:cNvSpPr txBox="1"/>
            <p:nvPr/>
          </p:nvSpPr>
          <p:spPr>
            <a:xfrm>
              <a:off x="2451381" y="3419143"/>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225</a:t>
              </a:r>
            </a:p>
          </p:txBody>
        </p:sp>
        <p:sp>
          <p:nvSpPr>
            <p:cNvPr id="122" name="TextBox 121"/>
            <p:cNvSpPr txBox="1"/>
            <p:nvPr/>
          </p:nvSpPr>
          <p:spPr>
            <a:xfrm>
              <a:off x="2451382" y="4774183"/>
              <a:ext cx="4395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600</a:t>
              </a:r>
            </a:p>
          </p:txBody>
        </p:sp>
        <p:sp>
          <p:nvSpPr>
            <p:cNvPr id="123" name="TextBox 122"/>
            <p:cNvSpPr txBox="1"/>
            <p:nvPr/>
          </p:nvSpPr>
          <p:spPr>
            <a:xfrm>
              <a:off x="2538522" y="4041306"/>
              <a:ext cx="3545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a:t>
              </a:r>
            </a:p>
          </p:txBody>
        </p:sp>
        <p:sp>
          <p:nvSpPr>
            <p:cNvPr id="124" name="TextBox 123"/>
            <p:cNvSpPr txBox="1"/>
            <p:nvPr/>
          </p:nvSpPr>
          <p:spPr>
            <a:xfrm>
              <a:off x="2338813" y="5375408"/>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3,000</a:t>
              </a:r>
            </a:p>
          </p:txBody>
        </p:sp>
        <p:sp>
          <p:nvSpPr>
            <p:cNvPr id="125" name="TextBox 124"/>
            <p:cNvSpPr txBox="1"/>
            <p:nvPr/>
          </p:nvSpPr>
          <p:spPr>
            <a:xfrm>
              <a:off x="2617330" y="5918625"/>
              <a:ext cx="27443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a:t>
              </a:r>
            </a:p>
          </p:txBody>
        </p:sp>
      </p:grpSp>
      <p:grpSp>
        <p:nvGrpSpPr>
          <p:cNvPr id="126" name="Group 125"/>
          <p:cNvGrpSpPr/>
          <p:nvPr/>
        </p:nvGrpSpPr>
        <p:grpSpPr>
          <a:xfrm>
            <a:off x="5075343" y="1647944"/>
            <a:ext cx="583456" cy="4547680"/>
            <a:chOff x="2323141" y="1647944"/>
            <a:chExt cx="583456" cy="4547680"/>
          </a:xfrm>
        </p:grpSpPr>
        <p:sp>
          <p:nvSpPr>
            <p:cNvPr id="127" name="TextBox 126"/>
            <p:cNvSpPr txBox="1"/>
            <p:nvPr/>
          </p:nvSpPr>
          <p:spPr>
            <a:xfrm>
              <a:off x="2338810" y="1647944"/>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3,500</a:t>
              </a:r>
            </a:p>
          </p:txBody>
        </p:sp>
        <p:sp>
          <p:nvSpPr>
            <p:cNvPr id="128" name="TextBox 127"/>
            <p:cNvSpPr txBox="1"/>
            <p:nvPr/>
          </p:nvSpPr>
          <p:spPr>
            <a:xfrm>
              <a:off x="2323556" y="223812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29" name="TextBox 128"/>
            <p:cNvSpPr txBox="1"/>
            <p:nvPr/>
          </p:nvSpPr>
          <p:spPr>
            <a:xfrm>
              <a:off x="2333603" y="2837881"/>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30" name="TextBox 129"/>
            <p:cNvSpPr txBox="1"/>
            <p:nvPr/>
          </p:nvSpPr>
          <p:spPr>
            <a:xfrm>
              <a:off x="2323141" y="3419143"/>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1,750</a:t>
              </a:r>
            </a:p>
          </p:txBody>
        </p:sp>
        <p:sp>
          <p:nvSpPr>
            <p:cNvPr id="131" name="TextBox 130"/>
            <p:cNvSpPr txBox="1"/>
            <p:nvPr/>
          </p:nvSpPr>
          <p:spPr>
            <a:xfrm>
              <a:off x="2323141" y="4774183"/>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1,000</a:t>
              </a:r>
            </a:p>
          </p:txBody>
        </p:sp>
        <p:sp>
          <p:nvSpPr>
            <p:cNvPr id="132" name="TextBox 131"/>
            <p:cNvSpPr txBox="1"/>
            <p:nvPr/>
          </p:nvSpPr>
          <p:spPr>
            <a:xfrm>
              <a:off x="2453562" y="4041306"/>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100</a:t>
              </a:r>
            </a:p>
          </p:txBody>
        </p:sp>
        <p:sp>
          <p:nvSpPr>
            <p:cNvPr id="133" name="TextBox 132"/>
            <p:cNvSpPr txBox="1"/>
            <p:nvPr/>
          </p:nvSpPr>
          <p:spPr>
            <a:xfrm>
              <a:off x="2338814" y="5375408"/>
              <a:ext cx="56778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1,500</a:t>
              </a:r>
            </a:p>
          </p:txBody>
        </p:sp>
        <p:sp>
          <p:nvSpPr>
            <p:cNvPr id="134" name="TextBox 133"/>
            <p:cNvSpPr txBox="1"/>
            <p:nvPr/>
          </p:nvSpPr>
          <p:spPr>
            <a:xfrm>
              <a:off x="2617330" y="5918625"/>
              <a:ext cx="27443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a:t>
              </a:r>
            </a:p>
          </p:txBody>
        </p:sp>
      </p:grpSp>
      <p:grpSp>
        <p:nvGrpSpPr>
          <p:cNvPr id="135" name="Group 134"/>
          <p:cNvGrpSpPr/>
          <p:nvPr/>
        </p:nvGrpSpPr>
        <p:grpSpPr>
          <a:xfrm>
            <a:off x="3195242" y="1649373"/>
            <a:ext cx="643792" cy="4547680"/>
            <a:chOff x="2262805" y="1647944"/>
            <a:chExt cx="643792" cy="4547680"/>
          </a:xfrm>
        </p:grpSpPr>
        <p:sp>
          <p:nvSpPr>
            <p:cNvPr id="136" name="TextBox 135"/>
            <p:cNvSpPr txBox="1"/>
            <p:nvPr/>
          </p:nvSpPr>
          <p:spPr>
            <a:xfrm>
              <a:off x="2338810" y="1647944"/>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2,250</a:t>
              </a:r>
            </a:p>
          </p:txBody>
        </p:sp>
        <p:sp>
          <p:nvSpPr>
            <p:cNvPr id="137" name="TextBox 136"/>
            <p:cNvSpPr txBox="1"/>
            <p:nvPr/>
          </p:nvSpPr>
          <p:spPr>
            <a:xfrm>
              <a:off x="2451796" y="2238121"/>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900</a:t>
              </a:r>
            </a:p>
          </p:txBody>
        </p:sp>
        <p:sp>
          <p:nvSpPr>
            <p:cNvPr id="138" name="TextBox 137"/>
            <p:cNvSpPr txBox="1"/>
            <p:nvPr/>
          </p:nvSpPr>
          <p:spPr>
            <a:xfrm>
              <a:off x="2461843" y="2837881"/>
              <a:ext cx="43954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600</a:t>
              </a:r>
            </a:p>
          </p:txBody>
        </p:sp>
        <p:sp>
          <p:nvSpPr>
            <p:cNvPr id="139" name="TextBox 138"/>
            <p:cNvSpPr txBox="1"/>
            <p:nvPr/>
          </p:nvSpPr>
          <p:spPr>
            <a:xfrm>
              <a:off x="2536341" y="3419143"/>
              <a:ext cx="3545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25</a:t>
              </a:r>
            </a:p>
          </p:txBody>
        </p:sp>
        <p:sp>
          <p:nvSpPr>
            <p:cNvPr id="140" name="TextBox 139"/>
            <p:cNvSpPr txBox="1"/>
            <p:nvPr/>
          </p:nvSpPr>
          <p:spPr>
            <a:xfrm>
              <a:off x="2451382" y="4774183"/>
              <a:ext cx="439543"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600</a:t>
              </a:r>
            </a:p>
          </p:txBody>
        </p:sp>
        <p:sp>
          <p:nvSpPr>
            <p:cNvPr id="141" name="TextBox 140"/>
            <p:cNvSpPr txBox="1"/>
            <p:nvPr/>
          </p:nvSpPr>
          <p:spPr>
            <a:xfrm>
              <a:off x="2262805" y="4041306"/>
              <a:ext cx="630301"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None</a:t>
              </a:r>
              <a:r>
                <a:rPr lang="en-GB" sz="1200" baseline="30000" dirty="0">
                  <a:latin typeface="Arial" panose="020B0604020202020204" pitchFamily="34" charset="0"/>
                  <a:cs typeface="Arial" panose="020B0604020202020204" pitchFamily="34" charset="0"/>
                </a:rPr>
                <a:t>**</a:t>
              </a:r>
            </a:p>
          </p:txBody>
        </p:sp>
        <p:sp>
          <p:nvSpPr>
            <p:cNvPr id="142" name="TextBox 141"/>
            <p:cNvSpPr txBox="1"/>
            <p:nvPr/>
          </p:nvSpPr>
          <p:spPr>
            <a:xfrm>
              <a:off x="2338813" y="5375408"/>
              <a:ext cx="56778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3,000</a:t>
              </a:r>
            </a:p>
          </p:txBody>
        </p:sp>
        <p:sp>
          <p:nvSpPr>
            <p:cNvPr id="143" name="TextBox 142"/>
            <p:cNvSpPr txBox="1"/>
            <p:nvPr/>
          </p:nvSpPr>
          <p:spPr>
            <a:xfrm>
              <a:off x="2617330" y="5918625"/>
              <a:ext cx="274434" cy="276999"/>
            </a:xfrm>
            <a:prstGeom prst="rect">
              <a:avLst/>
            </a:prstGeom>
            <a:noFill/>
          </p:spPr>
          <p:txBody>
            <a:bodyPr wrap="none" rtlCol="0">
              <a:spAutoFit/>
            </a:bodyPr>
            <a:lstStyle/>
            <a:p>
              <a:pPr algn="r"/>
              <a:r>
                <a:rPr lang="en-GB" sz="1200" dirty="0">
                  <a:latin typeface="Arial" panose="020B0604020202020204" pitchFamily="34" charset="0"/>
                  <a:cs typeface="Arial" panose="020B0604020202020204" pitchFamily="34" charset="0"/>
                </a:rPr>
                <a:t>~</a:t>
              </a:r>
            </a:p>
          </p:txBody>
        </p:sp>
      </p:grpSp>
      <p:sp>
        <p:nvSpPr>
          <p:cNvPr id="148" name="TextBox 147"/>
          <p:cNvSpPr txBox="1"/>
          <p:nvPr/>
        </p:nvSpPr>
        <p:spPr>
          <a:xfrm>
            <a:off x="154554" y="6248678"/>
            <a:ext cx="5312673"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*high value sector for both LEPs. **No data recorded for employees, but could also be down to rounding and &lt;10</a:t>
            </a:r>
          </a:p>
        </p:txBody>
      </p:sp>
      <p:sp>
        <p:nvSpPr>
          <p:cNvPr id="150" name="TextBox 149"/>
          <p:cNvSpPr txBox="1"/>
          <p:nvPr/>
        </p:nvSpPr>
        <p:spPr>
          <a:xfrm>
            <a:off x="2617495" y="6517472"/>
            <a:ext cx="5383289"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**No recorded employees. Due to rounding the sub-area figures will not sum to the district total. </a:t>
            </a:r>
            <a:r>
              <a:rPr lang="en-GB" sz="800" baseline="30000" dirty="0">
                <a:latin typeface="Arial" panose="020B0604020202020204" pitchFamily="34" charset="0"/>
                <a:cs typeface="Arial" panose="020B0604020202020204" pitchFamily="34" charset="0"/>
              </a:rPr>
              <a:t>1</a:t>
            </a:r>
            <a:r>
              <a:rPr lang="en-GB" sz="800" dirty="0">
                <a:latin typeface="Arial" panose="020B0604020202020204" pitchFamily="34" charset="0"/>
                <a:cs typeface="Arial" panose="020B0604020202020204" pitchFamily="34" charset="0"/>
              </a:rPr>
              <a:t> CAG Consultants in association with Roger Tym&amp; Partners (2014) A Low Carbon Route Map for Winchester District  </a:t>
            </a:r>
          </a:p>
        </p:txBody>
      </p:sp>
      <p:grpSp>
        <p:nvGrpSpPr>
          <p:cNvPr id="1024" name="Group 1023"/>
          <p:cNvGrpSpPr/>
          <p:nvPr/>
        </p:nvGrpSpPr>
        <p:grpSpPr>
          <a:xfrm>
            <a:off x="179380" y="1251799"/>
            <a:ext cx="1944348" cy="5014101"/>
            <a:chOff x="179380" y="1251799"/>
            <a:chExt cx="1944348" cy="5014101"/>
          </a:xfrm>
        </p:grpSpPr>
        <p:sp>
          <p:nvSpPr>
            <p:cNvPr id="23" name="TextBox 22"/>
            <p:cNvSpPr txBox="1"/>
            <p:nvPr/>
          </p:nvSpPr>
          <p:spPr>
            <a:xfrm>
              <a:off x="207232" y="1251799"/>
              <a:ext cx="1296183"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EM3 Sectors</a:t>
              </a:r>
            </a:p>
          </p:txBody>
        </p:sp>
        <p:pic>
          <p:nvPicPr>
            <p:cNvPr id="9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60945" y="1556792"/>
              <a:ext cx="740100" cy="40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0945" y="2829156"/>
              <a:ext cx="756000" cy="33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3"/>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2195375"/>
              <a:ext cx="740178" cy="37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4"/>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3986030"/>
              <a:ext cx="691249" cy="37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TextBox 100"/>
            <p:cNvSpPr txBox="1"/>
            <p:nvPr/>
          </p:nvSpPr>
          <p:spPr>
            <a:xfrm>
              <a:off x="1220145" y="1647944"/>
              <a:ext cx="90323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Financial &amp; Professional</a:t>
              </a:r>
            </a:p>
          </p:txBody>
        </p:sp>
        <p:sp>
          <p:nvSpPr>
            <p:cNvPr id="102" name="TextBox 101"/>
            <p:cNvSpPr txBox="1"/>
            <p:nvPr/>
          </p:nvSpPr>
          <p:spPr>
            <a:xfrm>
              <a:off x="1310138" y="2872607"/>
              <a:ext cx="810579"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Logistics*</a:t>
              </a:r>
            </a:p>
          </p:txBody>
        </p:sp>
        <p:sp>
          <p:nvSpPr>
            <p:cNvPr id="103" name="TextBox 102"/>
            <p:cNvSpPr txBox="1"/>
            <p:nvPr/>
          </p:nvSpPr>
          <p:spPr>
            <a:xfrm>
              <a:off x="1031978" y="2191954"/>
              <a:ext cx="1091750"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ICT &amp; Digital Media</a:t>
              </a:r>
            </a:p>
          </p:txBody>
        </p:sp>
        <p:sp>
          <p:nvSpPr>
            <p:cNvPr id="104" name="TextBox 103"/>
            <p:cNvSpPr txBox="1"/>
            <p:nvPr/>
          </p:nvSpPr>
          <p:spPr>
            <a:xfrm>
              <a:off x="1438619" y="4055842"/>
              <a:ext cx="684760"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Marine</a:t>
              </a:r>
            </a:p>
          </p:txBody>
        </p:sp>
        <p:sp>
          <p:nvSpPr>
            <p:cNvPr id="105" name="TextBox 104"/>
            <p:cNvSpPr txBox="1"/>
            <p:nvPr/>
          </p:nvSpPr>
          <p:spPr>
            <a:xfrm>
              <a:off x="1133176" y="3354932"/>
              <a:ext cx="923905"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Aerospace &amp; Defence</a:t>
              </a:r>
            </a:p>
          </p:txBody>
        </p:sp>
        <p:sp>
          <p:nvSpPr>
            <p:cNvPr id="144" name="TextBox 143"/>
            <p:cNvSpPr txBox="1"/>
            <p:nvPr/>
          </p:nvSpPr>
          <p:spPr>
            <a:xfrm>
              <a:off x="190853" y="4509685"/>
              <a:ext cx="1296183"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Solent Sectors</a:t>
              </a:r>
            </a:p>
          </p:txBody>
        </p:sp>
        <p:sp>
          <p:nvSpPr>
            <p:cNvPr id="145" name="TextBox 144"/>
            <p:cNvSpPr txBox="1"/>
            <p:nvPr/>
          </p:nvSpPr>
          <p:spPr>
            <a:xfrm>
              <a:off x="1220145" y="4755906"/>
              <a:ext cx="903583"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 Engineering &amp; Marine</a:t>
              </a:r>
            </a:p>
          </p:txBody>
        </p:sp>
        <p:sp>
          <p:nvSpPr>
            <p:cNvPr id="146" name="TextBox 145"/>
            <p:cNvSpPr txBox="1"/>
            <p:nvPr/>
          </p:nvSpPr>
          <p:spPr>
            <a:xfrm>
              <a:off x="1167499" y="5308416"/>
              <a:ext cx="956229"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 Tourism &amp; Visitors</a:t>
              </a:r>
            </a:p>
          </p:txBody>
        </p:sp>
        <p:sp>
          <p:nvSpPr>
            <p:cNvPr id="147" name="TextBox 146"/>
            <p:cNvSpPr txBox="1"/>
            <p:nvPr/>
          </p:nvSpPr>
          <p:spPr>
            <a:xfrm>
              <a:off x="1163534" y="5865790"/>
              <a:ext cx="956229"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 Low Carbon (green tech.)</a:t>
              </a:r>
            </a:p>
          </p:txBody>
        </p:sp>
        <p:sp>
          <p:nvSpPr>
            <p:cNvPr id="151" name="Oval 150"/>
            <p:cNvSpPr>
              <a:spLocks noChangeAspect="1"/>
            </p:cNvSpPr>
            <p:nvPr/>
          </p:nvSpPr>
          <p:spPr>
            <a:xfrm>
              <a:off x="179380" y="1679872"/>
              <a:ext cx="216000" cy="216000"/>
            </a:xfrm>
            <a:prstGeom prst="ellipse">
              <a:avLst/>
            </a:prstGeom>
            <a:solidFill>
              <a:schemeClr val="bg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Oval 151"/>
            <p:cNvSpPr>
              <a:spLocks noChangeAspect="1"/>
            </p:cNvSpPr>
            <p:nvPr/>
          </p:nvSpPr>
          <p:spPr>
            <a:xfrm>
              <a:off x="179380" y="2244445"/>
              <a:ext cx="216000" cy="216000"/>
            </a:xfrm>
            <a:prstGeom prst="ellipse">
              <a:avLst/>
            </a:prstGeom>
            <a:solidFill>
              <a:schemeClr val="accent4">
                <a:lumMod val="40000"/>
                <a:lumOff val="6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Oval 152"/>
            <p:cNvSpPr>
              <a:spLocks noChangeAspect="1"/>
            </p:cNvSpPr>
            <p:nvPr/>
          </p:nvSpPr>
          <p:spPr>
            <a:xfrm>
              <a:off x="179380" y="2868380"/>
              <a:ext cx="216000" cy="216000"/>
            </a:xfrm>
            <a:prstGeom prst="ellipse">
              <a:avLst/>
            </a:prstGeom>
            <a:solidFill>
              <a:schemeClr val="accent6">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4" name="Oval 153"/>
            <p:cNvSpPr>
              <a:spLocks noChangeAspect="1"/>
            </p:cNvSpPr>
            <p:nvPr/>
          </p:nvSpPr>
          <p:spPr>
            <a:xfrm>
              <a:off x="190853" y="3476863"/>
              <a:ext cx="216000" cy="216000"/>
            </a:xfrm>
            <a:prstGeom prst="ellipse">
              <a:avLst/>
            </a:prstGeom>
            <a:solidFill>
              <a:schemeClr val="accent2">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Oval 154"/>
            <p:cNvSpPr>
              <a:spLocks noChangeAspect="1"/>
            </p:cNvSpPr>
            <p:nvPr/>
          </p:nvSpPr>
          <p:spPr>
            <a:xfrm>
              <a:off x="192483" y="4042735"/>
              <a:ext cx="216000" cy="216000"/>
            </a:xfrm>
            <a:prstGeom prst="ellipse">
              <a:avLst/>
            </a:prstGeom>
            <a:solidFill>
              <a:schemeClr val="accent5">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Oval 155"/>
            <p:cNvSpPr>
              <a:spLocks noChangeAspect="1"/>
            </p:cNvSpPr>
            <p:nvPr/>
          </p:nvSpPr>
          <p:spPr>
            <a:xfrm>
              <a:off x="179380" y="4847961"/>
              <a:ext cx="216000" cy="216000"/>
            </a:xfrm>
            <a:prstGeom prst="ellipse">
              <a:avLst/>
            </a:prstGeom>
            <a:solidFill>
              <a:schemeClr val="accent1">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Oval 156"/>
            <p:cNvSpPr>
              <a:spLocks noChangeAspect="1"/>
            </p:cNvSpPr>
            <p:nvPr/>
          </p:nvSpPr>
          <p:spPr>
            <a:xfrm>
              <a:off x="190985" y="5405635"/>
              <a:ext cx="216000" cy="216000"/>
            </a:xfrm>
            <a:prstGeom prst="ellipse">
              <a:avLst/>
            </a:prstGeom>
            <a:solidFill>
              <a:srgbClr val="438187"/>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Oval 157"/>
            <p:cNvSpPr>
              <a:spLocks noChangeAspect="1"/>
            </p:cNvSpPr>
            <p:nvPr/>
          </p:nvSpPr>
          <p:spPr>
            <a:xfrm>
              <a:off x="192615" y="5949124"/>
              <a:ext cx="216000" cy="216000"/>
            </a:xfrm>
            <a:prstGeom prst="ellipse">
              <a:avLst/>
            </a:prstGeom>
            <a:solidFill>
              <a:schemeClr val="accent3">
                <a:lumMod val="60000"/>
                <a:lumOff val="40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9" name="Picture 2"/>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250" y="3302987"/>
              <a:ext cx="706924"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19496" y="5346471"/>
              <a:ext cx="671657"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3"/>
            <p:cNvPicPr>
              <a:picLocks noChangeAspect="1" noChangeArrowheads="1"/>
            </p:cNvPicPr>
            <p:nvPr/>
          </p:nvPicPr>
          <p:blipFill rotWithShape="1">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b="8816"/>
            <a:stretch/>
          </p:blipFill>
          <p:spPr bwMode="auto">
            <a:xfrm>
              <a:off x="561624" y="5852678"/>
              <a:ext cx="621550"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2996" y="4771744"/>
              <a:ext cx="75545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ounded Rectangle 11"/>
          <p:cNvSpPr/>
          <p:nvPr/>
        </p:nvSpPr>
        <p:spPr>
          <a:xfrm>
            <a:off x="6048271"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extBox 87"/>
          <p:cNvSpPr txBox="1"/>
          <p:nvPr/>
        </p:nvSpPr>
        <p:spPr>
          <a:xfrm>
            <a:off x="6021829" y="695335"/>
            <a:ext cx="3014667" cy="6001643"/>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Of the EM3 high value added sectors, financial and business is the largest with 8,000 in Winchester. All three areas employ over 1,000 worker in this sector, but South Winchester (3,500) has the largest number. Although a small number will be employed across the sub-area the majority are likely to be based in the Solent Business Park.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ICT employs 6,000 with over half in the Market Towns &amp; Rural sub-area, and while there will be sector employment across the sub-area, a larger proportion are likely to be based at IBM Hursley. Logistics is important to both LEPs, and employed 3,500 workers, mostly in South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Aerospace and defence (2,000) is almost wholly concentrated in South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Marine is a small sector and while important to the EM3, is less of a major employer in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Of the Solent high value added sectors Tourism and the Visitor economy employs approximately 7,000 workers and second only to financial and business sector. There is an even split between Winchester Town and the Town &amp; Rural sub-areas, but a sizeable number are based in South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Engineering and marine with 2,250 will mostly be in engineering given only 100 work in marine. This is concentrated in South Winchester.</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Low carbon is hard to define, but according to a Winchester study</a:t>
            </a:r>
            <a:r>
              <a:rPr lang="en-GB" sz="1000" baseline="30000" dirty="0">
                <a:latin typeface="Arial" panose="020B0604020202020204" pitchFamily="34" charset="0"/>
                <a:cs typeface="Arial" panose="020B0604020202020204" pitchFamily="34" charset="0"/>
              </a:rPr>
              <a:t>1</a:t>
            </a:r>
            <a:r>
              <a:rPr lang="en-GB" sz="1000" dirty="0">
                <a:latin typeface="Arial" panose="020B0604020202020204" pitchFamily="34" charset="0"/>
                <a:cs typeface="Arial" panose="020B0604020202020204" pitchFamily="34" charset="0"/>
              </a:rPr>
              <a:t> there are between 2,400 – 4,700 jobs. The study also suggests a route map that could see growth of 450 jobs.</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89" name="TextBox 88"/>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A4</a:t>
            </a:r>
          </a:p>
        </p:txBody>
      </p:sp>
    </p:spTree>
    <p:extLst>
      <p:ext uri="{BB962C8B-B14F-4D97-AF65-F5344CB8AC3E}">
        <p14:creationId xmlns:p14="http://schemas.microsoft.com/office/powerpoint/2010/main" val="17344246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475643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a:t>
            </a: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output </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(GVA) estimates</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395536" y="4509120"/>
            <a:ext cx="7833674"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 estimate</a:t>
            </a:r>
          </a:p>
          <a:p>
            <a:r>
              <a:rPr lang="en-GB" sz="1000" dirty="0">
                <a:latin typeface="Arial" panose="020B0604020202020204" pitchFamily="34" charset="0"/>
                <a:cs typeface="Arial" panose="020B0604020202020204" pitchFamily="34" charset="0"/>
              </a:rPr>
              <a:t>Sub-area </a:t>
            </a:r>
            <a:r>
              <a:rPr lang="en-GB" sz="1000" dirty="0" smtClean="0">
                <a:latin typeface="Arial" panose="020B0604020202020204" pitchFamily="34" charset="0"/>
                <a:cs typeface="Arial" panose="020B0604020202020204" pitchFamily="34" charset="0"/>
              </a:rPr>
              <a:t>proxy estimates </a:t>
            </a:r>
            <a:r>
              <a:rPr lang="en-GB" sz="1000" dirty="0">
                <a:latin typeface="Arial" panose="020B0604020202020204" pitchFamily="34" charset="0"/>
                <a:cs typeface="Arial" panose="020B0604020202020204" pitchFamily="34" charset="0"/>
              </a:rPr>
              <a:t>need to be treated with a degree of caution</a:t>
            </a:r>
          </a:p>
        </p:txBody>
      </p:sp>
      <p:graphicFrame>
        <p:nvGraphicFramePr>
          <p:cNvPr id="3" name="Table 2"/>
          <p:cNvGraphicFramePr>
            <a:graphicFrameLocks noGrp="1"/>
          </p:cNvGraphicFramePr>
          <p:nvPr>
            <p:extLst>
              <p:ext uri="{D42A27DB-BD31-4B8C-83A1-F6EECF244321}">
                <p14:modId xmlns:p14="http://schemas.microsoft.com/office/powerpoint/2010/main" val="1626201423"/>
              </p:ext>
            </p:extLst>
          </p:nvPr>
        </p:nvGraphicFramePr>
        <p:xfrm>
          <a:off x="395536" y="1844824"/>
          <a:ext cx="8229599" cy="2512008"/>
        </p:xfrm>
        <a:graphic>
          <a:graphicData uri="http://schemas.openxmlformats.org/drawingml/2006/table">
            <a:tbl>
              <a:tblPr>
                <a:tableStyleId>{5C22544A-7EE6-4342-B048-85BDC9FD1C3A}</a:tableStyleId>
              </a:tblPr>
              <a:tblGrid>
                <a:gridCol w="2525107">
                  <a:extLst>
                    <a:ext uri="{9D8B030D-6E8A-4147-A177-3AD203B41FA5}">
                      <a16:colId xmlns:a16="http://schemas.microsoft.com/office/drawing/2014/main" xmlns="" val="20000"/>
                    </a:ext>
                  </a:extLst>
                </a:gridCol>
                <a:gridCol w="684948">
                  <a:extLst>
                    <a:ext uri="{9D8B030D-6E8A-4147-A177-3AD203B41FA5}">
                      <a16:colId xmlns:a16="http://schemas.microsoft.com/office/drawing/2014/main" xmlns="" val="20001"/>
                    </a:ext>
                  </a:extLst>
                </a:gridCol>
                <a:gridCol w="684948">
                  <a:extLst>
                    <a:ext uri="{9D8B030D-6E8A-4147-A177-3AD203B41FA5}">
                      <a16:colId xmlns:a16="http://schemas.microsoft.com/office/drawing/2014/main" xmlns="" val="20002"/>
                    </a:ext>
                  </a:extLst>
                </a:gridCol>
                <a:gridCol w="684948">
                  <a:extLst>
                    <a:ext uri="{9D8B030D-6E8A-4147-A177-3AD203B41FA5}">
                      <a16:colId xmlns:a16="http://schemas.microsoft.com/office/drawing/2014/main" xmlns="" val="20003"/>
                    </a:ext>
                  </a:extLst>
                </a:gridCol>
                <a:gridCol w="684948">
                  <a:extLst>
                    <a:ext uri="{9D8B030D-6E8A-4147-A177-3AD203B41FA5}">
                      <a16:colId xmlns:a16="http://schemas.microsoft.com/office/drawing/2014/main" xmlns="" val="20004"/>
                    </a:ext>
                  </a:extLst>
                </a:gridCol>
                <a:gridCol w="224908">
                  <a:extLst>
                    <a:ext uri="{9D8B030D-6E8A-4147-A177-3AD203B41FA5}">
                      <a16:colId xmlns:a16="http://schemas.microsoft.com/office/drawing/2014/main" xmlns="" val="20005"/>
                    </a:ext>
                  </a:extLst>
                </a:gridCol>
                <a:gridCol w="684948">
                  <a:extLst>
                    <a:ext uri="{9D8B030D-6E8A-4147-A177-3AD203B41FA5}">
                      <a16:colId xmlns:a16="http://schemas.microsoft.com/office/drawing/2014/main" xmlns="" val="20006"/>
                    </a:ext>
                  </a:extLst>
                </a:gridCol>
                <a:gridCol w="684948">
                  <a:extLst>
                    <a:ext uri="{9D8B030D-6E8A-4147-A177-3AD203B41FA5}">
                      <a16:colId xmlns:a16="http://schemas.microsoft.com/office/drawing/2014/main" xmlns="" val="20007"/>
                    </a:ext>
                  </a:extLst>
                </a:gridCol>
                <a:gridCol w="684948">
                  <a:extLst>
                    <a:ext uri="{9D8B030D-6E8A-4147-A177-3AD203B41FA5}">
                      <a16:colId xmlns:a16="http://schemas.microsoft.com/office/drawing/2014/main" xmlns="" val="20008"/>
                    </a:ext>
                  </a:extLst>
                </a:gridCol>
                <a:gridCol w="684948">
                  <a:extLst>
                    <a:ext uri="{9D8B030D-6E8A-4147-A177-3AD203B41FA5}">
                      <a16:colId xmlns:a16="http://schemas.microsoft.com/office/drawing/2014/main" xmlns="" val="20009"/>
                    </a:ext>
                  </a:extLst>
                </a:gridCol>
              </a:tblGrid>
              <a:tr h="404835">
                <a:tc>
                  <a:txBody>
                    <a:bodyPr/>
                    <a:lstStyle/>
                    <a:p>
                      <a:pPr algn="l" fontAlgn="ctr"/>
                      <a:r>
                        <a:rPr lang="en-GB" sz="1000" b="0" u="none" strike="noStrike" dirty="0">
                          <a:effectLst/>
                          <a:latin typeface="Arial" panose="020B0604020202020204" pitchFamily="34" charset="0"/>
                          <a:cs typeface="Arial" panose="020B0604020202020204" pitchFamily="34" charset="0"/>
                        </a:rPr>
                        <a:t>Proxy estimates </a:t>
                      </a:r>
                      <a:r>
                        <a:rPr lang="en-GB" sz="1000" b="0" u="none" strike="noStrike" baseline="0" dirty="0">
                          <a:effectLst/>
                          <a:latin typeface="Arial" panose="020B0604020202020204" pitchFamily="34" charset="0"/>
                          <a:cs typeface="Arial" panose="020B0604020202020204" pitchFamily="34" charset="0"/>
                        </a:rPr>
                        <a:t>(£ million,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a:effectLst/>
                          <a:latin typeface="Arial" panose="020B0604020202020204" pitchFamily="34" charset="0"/>
                          <a:cs typeface="Arial" panose="020B0604020202020204" pitchFamily="34" charset="0"/>
                        </a:rPr>
                        <a:t>Winchester District</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dirty="0">
                          <a:effectLst/>
                          <a:latin typeface="Arial" panose="020B0604020202020204" pitchFamily="34" charset="0"/>
                          <a:cs typeface="Arial" panose="020B0604020202020204" pitchFamily="34" charset="0"/>
                        </a:rPr>
                        <a:t>Market Towns &amp;</a:t>
                      </a:r>
                      <a:r>
                        <a:rPr lang="en-GB" sz="1000" b="0" u="none" strike="noStrike" baseline="0" dirty="0">
                          <a:effectLst/>
                          <a:latin typeface="Arial" panose="020B0604020202020204" pitchFamily="34" charset="0"/>
                          <a:cs typeface="Arial" panose="020B0604020202020204" pitchFamily="34" charset="0"/>
                        </a:rPr>
                        <a:t> </a:t>
                      </a:r>
                      <a:r>
                        <a:rPr lang="en-GB" sz="1000" b="0" u="none" strike="noStrike" dirty="0">
                          <a:effectLst/>
                          <a:latin typeface="Arial" panose="020B0604020202020204" pitchFamily="34" charset="0"/>
                          <a:cs typeface="Arial" panose="020B0604020202020204" pitchFamily="34" charset="0"/>
                        </a:rPr>
                        <a:t> Rural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dirty="0">
                          <a:effectLst/>
                          <a:latin typeface="Arial" panose="020B0604020202020204" pitchFamily="34" charset="0"/>
                          <a:cs typeface="Arial" panose="020B0604020202020204" pitchFamily="34" charset="0"/>
                        </a:rPr>
                        <a:t>South Winchester</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dirty="0">
                          <a:effectLst/>
                          <a:latin typeface="Arial" panose="020B0604020202020204" pitchFamily="34" charset="0"/>
                          <a:cs typeface="Arial" panose="020B0604020202020204" pitchFamily="34" charset="0"/>
                        </a:rPr>
                        <a:t>Winchester Town</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solidFill>
                      <a:schemeClr val="accent2">
                        <a:lumMod val="60000"/>
                        <a:lumOff val="40000"/>
                      </a:schemeClr>
                    </a:solidFill>
                  </a:tcPr>
                </a:tc>
                <a:tc>
                  <a:txBody>
                    <a:bodyPr/>
                    <a:lstStyle/>
                    <a:p>
                      <a:pPr algn="ctr" fontAlgn="ctr"/>
                      <a:r>
                        <a:rPr lang="en-GB" sz="1000" b="0" u="none" strike="noStrike">
                          <a:effectLst/>
                          <a:latin typeface="Arial" panose="020B0604020202020204" pitchFamily="34" charset="0"/>
                          <a:cs typeface="Arial" panose="020B0604020202020204" pitchFamily="34" charset="0"/>
                        </a:rPr>
                        <a:t>Winchester District</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dirty="0">
                          <a:effectLst/>
                          <a:latin typeface="Arial" panose="020B0604020202020204" pitchFamily="34" charset="0"/>
                          <a:cs typeface="Arial" panose="020B0604020202020204" pitchFamily="34" charset="0"/>
                        </a:rPr>
                        <a:t>Market Towns &amp;  Rural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dirty="0">
                          <a:effectLst/>
                          <a:latin typeface="Arial" panose="020B0604020202020204" pitchFamily="34" charset="0"/>
                          <a:cs typeface="Arial" panose="020B0604020202020204" pitchFamily="34" charset="0"/>
                        </a:rPr>
                        <a:t>South Winchester</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b="0" u="none" strike="noStrike" dirty="0">
                          <a:effectLst/>
                          <a:latin typeface="Arial" panose="020B0604020202020204" pitchFamily="34" charset="0"/>
                          <a:cs typeface="Arial" panose="020B0604020202020204" pitchFamily="34" charset="0"/>
                        </a:rPr>
                        <a:t>Winchester Town </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extLst>
                  <a:ext uri="{0D108BD9-81ED-4DB2-BD59-A6C34878D82A}">
                    <a16:rowId xmlns:a16="http://schemas.microsoft.com/office/drawing/2014/main" xmlns="" val="10000"/>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Agriculture, forestry and fishing (A)</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£34.3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1"/>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Production (BCDE)</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£318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£99.6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£153.8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£64.6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2"/>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Construction (F)</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£205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£78.1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£83.8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3"/>
                  </a:ext>
                </a:extLst>
              </a:tr>
              <a:tr h="141079">
                <a:tc>
                  <a:txBody>
                    <a:bodyPr/>
                    <a:lstStyle/>
                    <a:p>
                      <a:pPr algn="l" fontAlgn="b"/>
                      <a:r>
                        <a:rPr lang="en-GB" sz="1000" u="none" strike="noStrike" dirty="0">
                          <a:effectLst/>
                          <a:latin typeface="Arial" panose="020B0604020202020204" pitchFamily="34" charset="0"/>
                          <a:cs typeface="Arial" panose="020B0604020202020204" pitchFamily="34" charset="0"/>
                        </a:rPr>
                        <a:t>Distribution; transport; accommodation and food (GHI)</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£928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£258.4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£398.7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£270.9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19.2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16.3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25.1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16.4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4"/>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Information and communication (J)</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£656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dirty="0">
                          <a:effectLst/>
                          <a:latin typeface="Arial" panose="020B0604020202020204" pitchFamily="34" charset="0"/>
                          <a:cs typeface="Arial" panose="020B0604020202020204" pitchFamily="34" charset="0"/>
                        </a:rPr>
                        <a:t>£421.4</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£148.8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£85.8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13.6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26.6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5"/>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Financial and insurance activities (K)</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dirty="0">
                          <a:effectLst/>
                          <a:latin typeface="Arial" panose="020B0604020202020204" pitchFamily="34" charset="0"/>
                          <a:cs typeface="Arial" panose="020B0604020202020204" pitchFamily="34" charset="0"/>
                        </a:rPr>
                        <a:t>£340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£274.6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£52.2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17.3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6"/>
                  </a:ext>
                </a:extLst>
              </a:tr>
              <a:tr h="141079">
                <a:tc>
                  <a:txBody>
                    <a:bodyPr/>
                    <a:lstStyle/>
                    <a:p>
                      <a:pPr algn="l" fontAlgn="b"/>
                      <a:r>
                        <a:rPr lang="en-GB" sz="1000" u="none" strike="noStrike" dirty="0">
                          <a:effectLst/>
                          <a:latin typeface="Arial" panose="020B0604020202020204" pitchFamily="34" charset="0"/>
                          <a:cs typeface="Arial" panose="020B0604020202020204" pitchFamily="34" charset="0"/>
                        </a:rPr>
                        <a:t>Real estate activities (L)</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£544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£190.5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£110.3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£243.2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12.0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14.7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7"/>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Business service activities (MN)</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£717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£188.3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£317.5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£211.1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14.9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12.8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8"/>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Public administration; education; health  (OPQ)</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£911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£236.1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dirty="0">
                          <a:effectLst/>
                          <a:latin typeface="Arial" panose="020B0604020202020204" pitchFamily="34" charset="0"/>
                          <a:cs typeface="Arial" panose="020B0604020202020204" pitchFamily="34" charset="0"/>
                        </a:rPr>
                        <a:t>£71.7</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£603.2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18.9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14.9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36.5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9"/>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Other services (RST)</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£162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£62.3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£24.9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£74.8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10"/>
                  </a:ext>
                </a:extLst>
              </a:tr>
              <a:tr h="141079">
                <a:tc>
                  <a:txBody>
                    <a:bodyPr/>
                    <a:lstStyle/>
                    <a:p>
                      <a:pPr algn="l" fontAlgn="t"/>
                      <a:r>
                        <a:rPr lang="en-GB" sz="1000" b="0" u="none" strike="noStrike" dirty="0">
                          <a:effectLst/>
                          <a:latin typeface="Arial" panose="020B0604020202020204" pitchFamily="34" charset="0"/>
                          <a:cs typeface="Arial" panose="020B0604020202020204" pitchFamily="34" charset="0"/>
                        </a:rPr>
                        <a:t>Total GVA</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tc>
                <a:tc>
                  <a:txBody>
                    <a:bodyPr/>
                    <a:lstStyle/>
                    <a:p>
                      <a:pPr algn="r" fontAlgn="b"/>
                      <a:r>
                        <a:rPr lang="en-GB" sz="1000" b="0" u="none" strike="noStrike">
                          <a:effectLst/>
                          <a:latin typeface="Arial" panose="020B0604020202020204" pitchFamily="34" charset="0"/>
                          <a:cs typeface="Arial" panose="020B0604020202020204" pitchFamily="34" charset="0"/>
                        </a:rPr>
                        <a:t>£4,824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a:effectLst/>
                          <a:latin typeface="Arial" panose="020B0604020202020204" pitchFamily="34" charset="0"/>
                          <a:cs typeface="Arial" panose="020B0604020202020204" pitchFamily="34" charset="0"/>
                        </a:rPr>
                        <a:t>£1,582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a:effectLst/>
                          <a:latin typeface="Arial" panose="020B0604020202020204" pitchFamily="34" charset="0"/>
                          <a:cs typeface="Arial" panose="020B0604020202020204" pitchFamily="34" charset="0"/>
                        </a:rPr>
                        <a:t>£1,590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a:effectLst/>
                          <a:latin typeface="Arial" panose="020B0604020202020204" pitchFamily="34" charset="0"/>
                          <a:cs typeface="Arial" panose="020B0604020202020204" pitchFamily="34" charset="0"/>
                        </a:rPr>
                        <a:t>£1,651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a:effectLst/>
                          <a:latin typeface="Arial" panose="020B0604020202020204" pitchFamily="34" charset="0"/>
                          <a:cs typeface="Arial" panose="020B0604020202020204" pitchFamily="34" charset="0"/>
                        </a:rPr>
                        <a:t>100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b="0" u="none" strike="noStrike" dirty="0">
                          <a:effectLst/>
                          <a:latin typeface="Arial" panose="020B0604020202020204" pitchFamily="34" charset="0"/>
                          <a:cs typeface="Arial" panose="020B0604020202020204" pitchFamily="34" charset="0"/>
                        </a:rPr>
                        <a:t>100.0</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11"/>
                  </a:ext>
                </a:extLst>
              </a:tr>
            </a:tbl>
          </a:graphicData>
        </a:graphic>
      </p:graphicFrame>
      <p:sp>
        <p:nvSpPr>
          <p:cNvPr id="9" name="TextBox 8"/>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A5</a:t>
            </a:r>
          </a:p>
        </p:txBody>
      </p:sp>
    </p:spTree>
    <p:extLst>
      <p:ext uri="{BB962C8B-B14F-4D97-AF65-F5344CB8AC3E}">
        <p14:creationId xmlns:p14="http://schemas.microsoft.com/office/powerpoint/2010/main" val="1035737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7539243"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a:t>
            </a: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nominal growth </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rates by sector and sub-area</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467544" y="4365104"/>
            <a:ext cx="6552728"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 estimate</a:t>
            </a:r>
          </a:p>
          <a:p>
            <a:r>
              <a:rPr lang="en-GB" sz="1000" dirty="0">
                <a:latin typeface="Arial" panose="020B0604020202020204" pitchFamily="34" charset="0"/>
                <a:cs typeface="Arial" panose="020B0604020202020204" pitchFamily="34" charset="0"/>
              </a:rPr>
              <a:t>Sub-area </a:t>
            </a:r>
            <a:r>
              <a:rPr lang="en-GB" sz="1000" dirty="0" smtClean="0">
                <a:latin typeface="Arial" panose="020B0604020202020204" pitchFamily="34" charset="0"/>
                <a:cs typeface="Arial" panose="020B0604020202020204" pitchFamily="34" charset="0"/>
              </a:rPr>
              <a:t>proxy estimates </a:t>
            </a:r>
            <a:r>
              <a:rPr lang="en-GB" sz="1000" dirty="0">
                <a:latin typeface="Arial" panose="020B0604020202020204" pitchFamily="34" charset="0"/>
                <a:cs typeface="Arial" panose="020B0604020202020204" pitchFamily="34" charset="0"/>
              </a:rPr>
              <a:t>need to be treated with a degree of caution</a:t>
            </a:r>
          </a:p>
        </p:txBody>
      </p:sp>
      <p:graphicFrame>
        <p:nvGraphicFramePr>
          <p:cNvPr id="2" name="Table 1"/>
          <p:cNvGraphicFramePr>
            <a:graphicFrameLocks noGrp="1"/>
          </p:cNvGraphicFramePr>
          <p:nvPr>
            <p:extLst>
              <p:ext uri="{D42A27DB-BD31-4B8C-83A1-F6EECF244321}">
                <p14:modId xmlns:p14="http://schemas.microsoft.com/office/powerpoint/2010/main" val="3950125010"/>
              </p:ext>
            </p:extLst>
          </p:nvPr>
        </p:nvGraphicFramePr>
        <p:xfrm>
          <a:off x="448167" y="1556792"/>
          <a:ext cx="8229599" cy="2670542"/>
        </p:xfrm>
        <a:graphic>
          <a:graphicData uri="http://schemas.openxmlformats.org/drawingml/2006/table">
            <a:tbl>
              <a:tblPr>
                <a:tableStyleId>{5C22544A-7EE6-4342-B048-85BDC9FD1C3A}</a:tableStyleId>
              </a:tblPr>
              <a:tblGrid>
                <a:gridCol w="2525107">
                  <a:extLst>
                    <a:ext uri="{9D8B030D-6E8A-4147-A177-3AD203B41FA5}">
                      <a16:colId xmlns:a16="http://schemas.microsoft.com/office/drawing/2014/main" xmlns="" val="20000"/>
                    </a:ext>
                  </a:extLst>
                </a:gridCol>
                <a:gridCol w="684948">
                  <a:extLst>
                    <a:ext uri="{9D8B030D-6E8A-4147-A177-3AD203B41FA5}">
                      <a16:colId xmlns:a16="http://schemas.microsoft.com/office/drawing/2014/main" xmlns="" val="20001"/>
                    </a:ext>
                  </a:extLst>
                </a:gridCol>
                <a:gridCol w="684948">
                  <a:extLst>
                    <a:ext uri="{9D8B030D-6E8A-4147-A177-3AD203B41FA5}">
                      <a16:colId xmlns:a16="http://schemas.microsoft.com/office/drawing/2014/main" xmlns="" val="20002"/>
                    </a:ext>
                  </a:extLst>
                </a:gridCol>
                <a:gridCol w="684948">
                  <a:extLst>
                    <a:ext uri="{9D8B030D-6E8A-4147-A177-3AD203B41FA5}">
                      <a16:colId xmlns:a16="http://schemas.microsoft.com/office/drawing/2014/main" xmlns="" val="20003"/>
                    </a:ext>
                  </a:extLst>
                </a:gridCol>
                <a:gridCol w="684948">
                  <a:extLst>
                    <a:ext uri="{9D8B030D-6E8A-4147-A177-3AD203B41FA5}">
                      <a16:colId xmlns:a16="http://schemas.microsoft.com/office/drawing/2014/main" xmlns="" val="20004"/>
                    </a:ext>
                  </a:extLst>
                </a:gridCol>
                <a:gridCol w="224908">
                  <a:extLst>
                    <a:ext uri="{9D8B030D-6E8A-4147-A177-3AD203B41FA5}">
                      <a16:colId xmlns:a16="http://schemas.microsoft.com/office/drawing/2014/main" xmlns="" val="20005"/>
                    </a:ext>
                  </a:extLst>
                </a:gridCol>
                <a:gridCol w="684948">
                  <a:extLst>
                    <a:ext uri="{9D8B030D-6E8A-4147-A177-3AD203B41FA5}">
                      <a16:colId xmlns:a16="http://schemas.microsoft.com/office/drawing/2014/main" xmlns="" val="20006"/>
                    </a:ext>
                  </a:extLst>
                </a:gridCol>
                <a:gridCol w="684948">
                  <a:extLst>
                    <a:ext uri="{9D8B030D-6E8A-4147-A177-3AD203B41FA5}">
                      <a16:colId xmlns:a16="http://schemas.microsoft.com/office/drawing/2014/main" xmlns="" val="20007"/>
                    </a:ext>
                  </a:extLst>
                </a:gridCol>
                <a:gridCol w="684948">
                  <a:extLst>
                    <a:ext uri="{9D8B030D-6E8A-4147-A177-3AD203B41FA5}">
                      <a16:colId xmlns:a16="http://schemas.microsoft.com/office/drawing/2014/main" xmlns="" val="20008"/>
                    </a:ext>
                  </a:extLst>
                </a:gridCol>
                <a:gridCol w="684948">
                  <a:extLst>
                    <a:ext uri="{9D8B030D-6E8A-4147-A177-3AD203B41FA5}">
                      <a16:colId xmlns:a16="http://schemas.microsoft.com/office/drawing/2014/main" xmlns="" val="20009"/>
                    </a:ext>
                  </a:extLst>
                </a:gridCol>
              </a:tblGrid>
              <a:tr h="141079">
                <a:tc>
                  <a:txBody>
                    <a:bodyPr/>
                    <a:lstStyle/>
                    <a:p>
                      <a:pPr algn="l" fontAlgn="b"/>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solidFill>
                      <a:schemeClr val="accent2">
                        <a:lumMod val="60000"/>
                        <a:lumOff val="40000"/>
                      </a:schemeClr>
                    </a:solidFill>
                  </a:tcPr>
                </a:tc>
                <a:tc gridSpan="4">
                  <a:txBody>
                    <a:bodyPr/>
                    <a:lstStyle/>
                    <a:p>
                      <a:pPr algn="ctr" fontAlgn="b"/>
                      <a:r>
                        <a:rPr lang="en-GB" sz="1000" b="1" u="none" strike="noStrike" dirty="0">
                          <a:effectLst/>
                          <a:latin typeface="Arial" panose="020B0604020202020204" pitchFamily="34" charset="0"/>
                          <a:cs typeface="Arial" panose="020B0604020202020204" pitchFamily="34" charset="0"/>
                        </a:rPr>
                        <a:t>cumulative % change </a:t>
                      </a:r>
                      <a:r>
                        <a:rPr lang="en-GB" sz="1000" b="0" u="none" strike="noStrike" dirty="0">
                          <a:effectLst/>
                          <a:latin typeface="Arial" panose="020B0604020202020204" pitchFamily="34" charset="0"/>
                          <a:cs typeface="Arial" panose="020B0604020202020204" pitchFamily="34" charset="0"/>
                        </a:rPr>
                        <a:t>(2010-2015)</a:t>
                      </a:r>
                      <a:endParaRPr lang="en-GB" sz="1000" b="0" i="0" u="none" strike="noStrike" dirty="0">
                        <a:solidFill>
                          <a:srgbClr val="9BBB59"/>
                        </a:solidFill>
                        <a:effectLst/>
                        <a:latin typeface="Arial" panose="020B0604020202020204" pitchFamily="34" charset="0"/>
                        <a:cs typeface="Arial" panose="020B0604020202020204" pitchFamily="34" charset="0"/>
                      </a:endParaRPr>
                    </a:p>
                  </a:txBody>
                  <a:tcPr marL="6134" marR="6134" marT="6134" marB="0" anchor="b">
                    <a:solidFill>
                      <a:schemeClr val="accent2">
                        <a:lumMod val="60000"/>
                        <a:lumOff val="40000"/>
                      </a:schemeClr>
                    </a:solidFill>
                  </a:tcPr>
                </a:tc>
                <a:tc hMerge="1">
                  <a:txBody>
                    <a:bodyPr/>
                    <a:lstStyle/>
                    <a:p>
                      <a:endParaRPr lang="en-GB"/>
                    </a:p>
                  </a:txBody>
                  <a:tcPr/>
                </a:tc>
                <a:tc hMerge="1">
                  <a:txBody>
                    <a:bodyPr/>
                    <a:lstStyle/>
                    <a:p>
                      <a:pPr algn="l" fontAlgn="b"/>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hMerge="1">
                  <a:txBody>
                    <a:bodyPr/>
                    <a:lstStyle/>
                    <a:p>
                      <a:pPr algn="l" fontAlgn="b"/>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solidFill>
                      <a:schemeClr val="accent2">
                        <a:lumMod val="60000"/>
                        <a:lumOff val="40000"/>
                      </a:schemeClr>
                    </a:solidFill>
                  </a:tcPr>
                </a:tc>
                <a:tc gridSpan="4">
                  <a:txBody>
                    <a:bodyPr/>
                    <a:lstStyle/>
                    <a:p>
                      <a:pPr algn="ctr" fontAlgn="b"/>
                      <a:r>
                        <a:rPr lang="en-GB" sz="1000" b="1" u="none" strike="noStrike" dirty="0">
                          <a:effectLst/>
                          <a:latin typeface="Arial" panose="020B0604020202020204" pitchFamily="34" charset="0"/>
                          <a:cs typeface="Arial" panose="020B0604020202020204" pitchFamily="34" charset="0"/>
                        </a:rPr>
                        <a:t>% change p.a</a:t>
                      </a:r>
                      <a:r>
                        <a:rPr lang="en-GB" sz="1000" u="none" strike="noStrike" dirty="0">
                          <a:effectLst/>
                          <a:latin typeface="Arial" panose="020B0604020202020204" pitchFamily="34" charset="0"/>
                          <a:cs typeface="Arial" panose="020B0604020202020204" pitchFamily="34" charset="0"/>
                        </a:rPr>
                        <a:t>. (2010-2015)</a:t>
                      </a:r>
                      <a:endParaRPr lang="en-GB" sz="1000" b="1" i="0" u="none" strike="noStrike" dirty="0">
                        <a:solidFill>
                          <a:srgbClr val="9BBB59"/>
                        </a:solidFill>
                        <a:effectLst/>
                        <a:latin typeface="Arial" panose="020B0604020202020204" pitchFamily="34" charset="0"/>
                        <a:cs typeface="Arial" panose="020B0604020202020204" pitchFamily="34" charset="0"/>
                      </a:endParaRPr>
                    </a:p>
                  </a:txBody>
                  <a:tcPr marL="6134" marR="6134" marT="6134" marB="0" anchor="b">
                    <a:solidFill>
                      <a:schemeClr val="accent2">
                        <a:lumMod val="60000"/>
                        <a:lumOff val="40000"/>
                      </a:schemeClr>
                    </a:solidFill>
                  </a:tcPr>
                </a:tc>
                <a:tc hMerge="1">
                  <a:txBody>
                    <a:bodyPr/>
                    <a:lstStyle/>
                    <a:p>
                      <a:endParaRPr lang="en-GB"/>
                    </a:p>
                  </a:txBody>
                  <a:tcPr/>
                </a:tc>
                <a:tc hMerge="1">
                  <a:txBody>
                    <a:bodyPr/>
                    <a:lstStyle/>
                    <a:p>
                      <a:pPr algn="l" fontAlgn="b"/>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tc hMerge="1">
                  <a:txBody>
                    <a:bodyPr/>
                    <a:lstStyle/>
                    <a:p>
                      <a:pPr algn="l" fontAlgn="b"/>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0"/>
                  </a:ext>
                </a:extLst>
              </a:tr>
              <a:tr h="404835">
                <a:tc>
                  <a:txBody>
                    <a:bodyPr/>
                    <a:lstStyle/>
                    <a:p>
                      <a:pPr algn="l" fontAlgn="ctr"/>
                      <a:r>
                        <a:rPr lang="en-GB" sz="1000" u="none" strike="noStrike" dirty="0">
                          <a:effectLst/>
                          <a:latin typeface="Arial" panose="020B0604020202020204" pitchFamily="34" charset="0"/>
                          <a:cs typeface="Arial" panose="020B0604020202020204" pitchFamily="34" charset="0"/>
                        </a:rPr>
                        <a:t>Proxy estimates</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a:effectLst/>
                          <a:latin typeface="Arial" panose="020B0604020202020204" pitchFamily="34" charset="0"/>
                          <a:cs typeface="Arial" panose="020B0604020202020204" pitchFamily="34" charset="0"/>
                        </a:rPr>
                        <a:t>Winchester District</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Market Towns &amp;  Rural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South Winchester</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Winchester Town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solidFill>
                      <a:schemeClr val="accent2">
                        <a:lumMod val="60000"/>
                        <a:lumOff val="40000"/>
                      </a:schemeClr>
                    </a:solidFill>
                  </a:tcPr>
                </a:tc>
                <a:tc>
                  <a:txBody>
                    <a:bodyPr/>
                    <a:lstStyle/>
                    <a:p>
                      <a:pPr algn="ctr" fontAlgn="ctr"/>
                      <a:r>
                        <a:rPr lang="en-GB" sz="1000" u="none" strike="noStrike">
                          <a:effectLst/>
                          <a:latin typeface="Arial" panose="020B0604020202020204" pitchFamily="34" charset="0"/>
                          <a:cs typeface="Arial" panose="020B0604020202020204" pitchFamily="34" charset="0"/>
                        </a:rPr>
                        <a:t>Winchester District</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Market Towns &amp;  Rural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South Winchester</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Winchester Town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ctr">
                    <a:solidFill>
                      <a:schemeClr val="accent2">
                        <a:lumMod val="60000"/>
                        <a:lumOff val="40000"/>
                      </a:schemeClr>
                    </a:solidFill>
                  </a:tcPr>
                </a:tc>
                <a:extLst>
                  <a:ext uri="{0D108BD9-81ED-4DB2-BD59-A6C34878D82A}">
                    <a16:rowId xmlns:a16="http://schemas.microsoft.com/office/drawing/2014/main" xmlns="" val="10001"/>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Agriculture, forestry and fishing (A)</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72.0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79.4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112.8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-16.7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12.4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16.3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2"/>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Production (BCDE)</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18.7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27.3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38.8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3"/>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Construction (F)</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25.8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48.3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43.5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4"/>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Distribution; transport; accommodation and food (GHI)</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33.0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14.2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60.4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21.4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5"/>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Information and communication (J)</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43.5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23.1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128.7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73.0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18.0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6"/>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Financial and insurance activities (K)</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51.1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-33.4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72.7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13.0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7"/>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Real estate activities (L)</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9.9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49.1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75.4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-20.1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11.9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8"/>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Business service activities (MN)</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38.4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17.3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45.3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52.0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6.7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09"/>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Public administration; education; health  (OPQ)</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8.6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10.5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15.1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7.1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2.9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10"/>
                  </a:ext>
                </a:extLst>
              </a:tr>
              <a:tr h="141079">
                <a:tc>
                  <a:txBody>
                    <a:bodyPr/>
                    <a:lstStyle/>
                    <a:p>
                      <a:pPr algn="l" fontAlgn="b"/>
                      <a:r>
                        <a:rPr lang="en-GB" sz="1000" u="none" strike="noStrike">
                          <a:effectLst/>
                          <a:latin typeface="Arial" panose="020B0604020202020204" pitchFamily="34" charset="0"/>
                          <a:cs typeface="Arial" panose="020B0604020202020204" pitchFamily="34" charset="0"/>
                        </a:rPr>
                        <a:t>Other services (RST)</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17.1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3.2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a:effectLst/>
                          <a:latin typeface="Arial" panose="020B0604020202020204" pitchFamily="34" charset="0"/>
                          <a:cs typeface="Arial" panose="020B0604020202020204" pitchFamily="34" charset="0"/>
                        </a:rPr>
                        <a:t>0.2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11"/>
                  </a:ext>
                </a:extLst>
              </a:tr>
              <a:tr h="141079">
                <a:tc>
                  <a:txBody>
                    <a:bodyPr/>
                    <a:lstStyle/>
                    <a:p>
                      <a:pPr algn="l" fontAlgn="t"/>
                      <a:r>
                        <a:rPr lang="en-GB" sz="1000" u="none" strike="noStrike" smtClean="0">
                          <a:effectLst/>
                          <a:latin typeface="Arial" panose="020B0604020202020204" pitchFamily="34" charset="0"/>
                          <a:cs typeface="Arial" panose="020B0604020202020204" pitchFamily="34" charset="0"/>
                        </a:rPr>
                        <a:t>Total GVA</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tc>
                <a:tc>
                  <a:txBody>
                    <a:bodyPr/>
                    <a:lstStyle/>
                    <a:p>
                      <a:pPr algn="r" fontAlgn="b"/>
                      <a:r>
                        <a:rPr lang="en-GB" sz="1000" u="none" strike="noStrike" smtClean="0">
                          <a:effectLst/>
                          <a:latin typeface="Arial" panose="020B0604020202020204" pitchFamily="34" charset="0"/>
                          <a:cs typeface="Arial" panose="020B0604020202020204" pitchFamily="34" charset="0"/>
                        </a:rPr>
                        <a:t>25.4</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smtClean="0">
                          <a:effectLst/>
                          <a:latin typeface="Arial" panose="020B0604020202020204" pitchFamily="34" charset="0"/>
                          <a:cs typeface="Arial" panose="020B0604020202020204" pitchFamily="34" charset="0"/>
                        </a:rPr>
                        <a:t>17.1</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smtClean="0">
                          <a:effectLst/>
                          <a:latin typeface="Arial" panose="020B0604020202020204" pitchFamily="34" charset="0"/>
                          <a:cs typeface="Arial" panose="020B0604020202020204" pitchFamily="34" charset="0"/>
                        </a:rPr>
                        <a:t>56.2</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smtClean="0">
                          <a:effectLst/>
                          <a:latin typeface="Arial" panose="020B0604020202020204" pitchFamily="34" charset="0"/>
                          <a:cs typeface="Arial" panose="020B0604020202020204" pitchFamily="34" charset="0"/>
                        </a:rPr>
                        <a:t>11.7</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l" fontAlgn="b"/>
                      <a:endParaRPr lang="en-GB" sz="1000" b="0" i="0" u="none" strike="noStrike">
                        <a:solidFill>
                          <a:srgbClr val="80808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smtClean="0">
                          <a:effectLst/>
                          <a:latin typeface="Arial" panose="020B0604020202020204" pitchFamily="34" charset="0"/>
                          <a:cs typeface="Arial" panose="020B0604020202020204" pitchFamily="34" charset="0"/>
                        </a:rPr>
                        <a:t>4.6</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smtClean="0">
                          <a:effectLst/>
                          <a:latin typeface="Arial" panose="020B0604020202020204" pitchFamily="34" charset="0"/>
                          <a:cs typeface="Arial" panose="020B0604020202020204" pitchFamily="34" charset="0"/>
                        </a:rPr>
                        <a:t>3.2</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smtClean="0">
                          <a:effectLst/>
                          <a:latin typeface="Arial" panose="020B0604020202020204" pitchFamily="34" charset="0"/>
                          <a:cs typeface="Arial" panose="020B0604020202020204" pitchFamily="34" charset="0"/>
                        </a:rPr>
                        <a:t>9.3</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6134" marR="6134" marT="6134" marB="0" anchor="b"/>
                </a:tc>
                <a:tc>
                  <a:txBody>
                    <a:bodyPr/>
                    <a:lstStyle/>
                    <a:p>
                      <a:pPr algn="r" fontAlgn="b"/>
                      <a:r>
                        <a:rPr lang="en-GB" sz="1000" u="none" strike="noStrike" dirty="0" smtClean="0">
                          <a:effectLst/>
                          <a:latin typeface="Arial" panose="020B0604020202020204" pitchFamily="34" charset="0"/>
                          <a:cs typeface="Arial" panose="020B0604020202020204" pitchFamily="34" charset="0"/>
                        </a:rPr>
                        <a:t>2.2</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6134" marR="6134" marT="6134" marB="0" anchor="b"/>
                </a:tc>
                <a:extLst>
                  <a:ext uri="{0D108BD9-81ED-4DB2-BD59-A6C34878D82A}">
                    <a16:rowId xmlns:a16="http://schemas.microsoft.com/office/drawing/2014/main" xmlns="" val="10012"/>
                  </a:ext>
                </a:extLst>
              </a:tr>
            </a:tbl>
          </a:graphicData>
        </a:graphic>
      </p:graphicFrame>
      <p:sp>
        <p:nvSpPr>
          <p:cNvPr id="9" name="TextBox 8"/>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A6</a:t>
            </a:r>
          </a:p>
        </p:txBody>
      </p:sp>
    </p:spTree>
    <p:extLst>
      <p:ext uri="{BB962C8B-B14F-4D97-AF65-F5344CB8AC3E}">
        <p14:creationId xmlns:p14="http://schemas.microsoft.com/office/powerpoint/2010/main" val="10339138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830067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Economy – district level share (GVA by industry and sub-area)</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1187624" y="4262899"/>
            <a:ext cx="6552728"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HCC (2017) estimate</a:t>
            </a:r>
          </a:p>
          <a:p>
            <a:r>
              <a:rPr lang="en-GB" sz="1000" dirty="0">
                <a:latin typeface="Arial" panose="020B0604020202020204" pitchFamily="34" charset="0"/>
                <a:cs typeface="Arial" panose="020B0604020202020204" pitchFamily="34" charset="0"/>
              </a:rPr>
              <a:t>Sub-area </a:t>
            </a:r>
            <a:r>
              <a:rPr lang="en-GB" sz="1000" dirty="0" smtClean="0">
                <a:latin typeface="Arial" panose="020B0604020202020204" pitchFamily="34" charset="0"/>
                <a:cs typeface="Arial" panose="020B0604020202020204" pitchFamily="34" charset="0"/>
              </a:rPr>
              <a:t>proxy shares </a:t>
            </a:r>
            <a:r>
              <a:rPr lang="en-GB" sz="1000" dirty="0">
                <a:latin typeface="Arial" panose="020B0604020202020204" pitchFamily="34" charset="0"/>
                <a:cs typeface="Arial" panose="020B0604020202020204" pitchFamily="34" charset="0"/>
              </a:rPr>
              <a:t>need to be treated with a degree of caution</a:t>
            </a:r>
          </a:p>
        </p:txBody>
      </p:sp>
      <p:graphicFrame>
        <p:nvGraphicFramePr>
          <p:cNvPr id="5" name="Table 4"/>
          <p:cNvGraphicFramePr>
            <a:graphicFrameLocks noGrp="1"/>
          </p:cNvGraphicFramePr>
          <p:nvPr>
            <p:extLst>
              <p:ext uri="{D42A27DB-BD31-4B8C-83A1-F6EECF244321}">
                <p14:modId xmlns:p14="http://schemas.microsoft.com/office/powerpoint/2010/main" val="3609463934"/>
              </p:ext>
            </p:extLst>
          </p:nvPr>
        </p:nvGraphicFramePr>
        <p:xfrm>
          <a:off x="1187624" y="1844824"/>
          <a:ext cx="6540500" cy="2255520"/>
        </p:xfrm>
        <a:graphic>
          <a:graphicData uri="http://schemas.openxmlformats.org/drawingml/2006/table">
            <a:tbl>
              <a:tblPr>
                <a:tableStyleId>{5C22544A-7EE6-4342-B048-85BDC9FD1C3A}</a:tableStyleId>
              </a:tblPr>
              <a:tblGrid>
                <a:gridCol w="3136900">
                  <a:extLst>
                    <a:ext uri="{9D8B030D-6E8A-4147-A177-3AD203B41FA5}">
                      <a16:colId xmlns:a16="http://schemas.microsoft.com/office/drawing/2014/main" xmlns="" val="20000"/>
                    </a:ext>
                  </a:extLst>
                </a:gridCol>
                <a:gridCol w="850900">
                  <a:extLst>
                    <a:ext uri="{9D8B030D-6E8A-4147-A177-3AD203B41FA5}">
                      <a16:colId xmlns:a16="http://schemas.microsoft.com/office/drawing/2014/main" xmlns="" val="20001"/>
                    </a:ext>
                  </a:extLst>
                </a:gridCol>
                <a:gridCol w="850900">
                  <a:extLst>
                    <a:ext uri="{9D8B030D-6E8A-4147-A177-3AD203B41FA5}">
                      <a16:colId xmlns:a16="http://schemas.microsoft.com/office/drawing/2014/main" xmlns="" val="20002"/>
                    </a:ext>
                  </a:extLst>
                </a:gridCol>
                <a:gridCol w="850900">
                  <a:extLst>
                    <a:ext uri="{9D8B030D-6E8A-4147-A177-3AD203B41FA5}">
                      <a16:colId xmlns:a16="http://schemas.microsoft.com/office/drawing/2014/main" xmlns="" val="20003"/>
                    </a:ext>
                  </a:extLst>
                </a:gridCol>
                <a:gridCol w="850900">
                  <a:extLst>
                    <a:ext uri="{9D8B030D-6E8A-4147-A177-3AD203B41FA5}">
                      <a16:colId xmlns:a16="http://schemas.microsoft.com/office/drawing/2014/main" xmlns="" val="20004"/>
                    </a:ext>
                  </a:extLst>
                </a:gridCol>
              </a:tblGrid>
              <a:tr h="502920">
                <a:tc>
                  <a:txBody>
                    <a:bodyPr/>
                    <a:lstStyle/>
                    <a:p>
                      <a:pPr algn="l" fontAlgn="ctr"/>
                      <a:r>
                        <a:rPr lang="en-GB" sz="1000" u="none" strike="noStrike" dirty="0">
                          <a:effectLst/>
                          <a:latin typeface="Arial" panose="020B0604020202020204" pitchFamily="34" charset="0"/>
                          <a:cs typeface="Arial" panose="020B0604020202020204" pitchFamily="34" charset="0"/>
                        </a:rPr>
                        <a:t>Proxy estimates</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accent2">
                        <a:lumMod val="60000"/>
                        <a:lumOff val="40000"/>
                      </a:schemeClr>
                    </a:solidFill>
                  </a:tcPr>
                </a:tc>
                <a:tc>
                  <a:txBody>
                    <a:bodyPr/>
                    <a:lstStyle/>
                    <a:p>
                      <a:pPr algn="ctr" fontAlgn="ctr"/>
                      <a:r>
                        <a:rPr lang="en-GB" sz="1000" u="none" strike="noStrike">
                          <a:effectLst/>
                          <a:latin typeface="Arial" panose="020B0604020202020204" pitchFamily="34" charset="0"/>
                          <a:cs typeface="Arial" panose="020B0604020202020204" pitchFamily="34" charset="0"/>
                        </a:rPr>
                        <a:t>Winchester District</a:t>
                      </a:r>
                      <a:endParaRPr lang="en-GB" sz="1000" b="1"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Market Towns &amp; Rural </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South Winchester</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accent2">
                        <a:lumMod val="60000"/>
                        <a:lumOff val="40000"/>
                      </a:schemeClr>
                    </a:solidFill>
                  </a:tcPr>
                </a:tc>
                <a:tc>
                  <a:txBody>
                    <a:bodyPr/>
                    <a:lstStyle/>
                    <a:p>
                      <a:pPr algn="ctr" fontAlgn="ctr"/>
                      <a:r>
                        <a:rPr lang="en-GB" sz="1000" u="none" strike="noStrike" dirty="0">
                          <a:effectLst/>
                          <a:latin typeface="Arial" panose="020B0604020202020204" pitchFamily="34" charset="0"/>
                          <a:cs typeface="Arial" panose="020B0604020202020204" pitchFamily="34" charset="0"/>
                        </a:rPr>
                        <a:t>Winchester Town</a:t>
                      </a:r>
                      <a:endParaRPr lang="en-GB" sz="10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solidFill>
                      <a:schemeClr val="accent2">
                        <a:lumMod val="60000"/>
                        <a:lumOff val="40000"/>
                      </a:schemeClr>
                    </a:solidFill>
                  </a:tcPr>
                </a:tc>
                <a:extLst>
                  <a:ext uri="{0D108BD9-81ED-4DB2-BD59-A6C34878D82A}">
                    <a16:rowId xmlns:a16="http://schemas.microsoft.com/office/drawing/2014/main" xmlns="" val="10000"/>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Agriculture, forestry and fishing (A)</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79.7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14.6</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5.7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1"/>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Production (BCDE)</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31.3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48.4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20.3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2"/>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Construction (F)</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38.1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40.9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21.1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3"/>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Distribution; transport; accommodation and food (GHI)</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27.8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43.0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29.2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4"/>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Information and communication (J)</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64.2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22.7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13.1</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5"/>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Financial and insurance activities (K)</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3.9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80.8</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15.3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6"/>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Real estate activities (L)</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35.0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20.3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44.7</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7"/>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Business service activities (MN)</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26.3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44.3</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29.4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8"/>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Public administration; education; health  (OPQ)</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25.9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7.9</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66.2</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09"/>
                  </a:ext>
                </a:extLst>
              </a:tr>
              <a:tr h="175260">
                <a:tc>
                  <a:txBody>
                    <a:bodyPr/>
                    <a:lstStyle/>
                    <a:p>
                      <a:pPr algn="l" fontAlgn="b"/>
                      <a:r>
                        <a:rPr lang="en-GB" sz="1000" u="none" strike="noStrike">
                          <a:effectLst/>
                          <a:latin typeface="Arial" panose="020B0604020202020204" pitchFamily="34" charset="0"/>
                          <a:cs typeface="Arial" panose="020B0604020202020204" pitchFamily="34" charset="0"/>
                        </a:rPr>
                        <a:t>Other services (RST)</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100.0</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38.5</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a:effectLst/>
                          <a:latin typeface="Arial" panose="020B0604020202020204" pitchFamily="34" charset="0"/>
                          <a:cs typeface="Arial" panose="020B0604020202020204" pitchFamily="34" charset="0"/>
                        </a:rPr>
                        <a:t>15.4</a:t>
                      </a:r>
                      <a:endParaRPr lang="en-GB" sz="1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tc>
                <a:tc>
                  <a:txBody>
                    <a:bodyPr/>
                    <a:lstStyle/>
                    <a:p>
                      <a:pPr algn="r" fontAlgn="b"/>
                      <a:r>
                        <a:rPr lang="en-GB" sz="1000" u="none" strike="noStrike" dirty="0">
                          <a:effectLst/>
                          <a:latin typeface="Arial" panose="020B0604020202020204" pitchFamily="34" charset="0"/>
                          <a:cs typeface="Arial" panose="020B0604020202020204" pitchFamily="34" charset="0"/>
                        </a:rPr>
                        <a:t>46.2</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xmlns="" val="10010"/>
                  </a:ext>
                </a:extLst>
              </a:tr>
            </a:tbl>
          </a:graphicData>
        </a:graphic>
      </p:graphicFrame>
      <p:sp>
        <p:nvSpPr>
          <p:cNvPr id="9" name="TextBox 8"/>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A7</a:t>
            </a:r>
          </a:p>
        </p:txBody>
      </p:sp>
    </p:spTree>
    <p:extLst>
      <p:ext uri="{BB962C8B-B14F-4D97-AF65-F5344CB8AC3E}">
        <p14:creationId xmlns:p14="http://schemas.microsoft.com/office/powerpoint/2010/main" val="27112701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4982454"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Land-based sector - sector definition</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DEFRA 2016 based on a broad LANTRA definition</a:t>
            </a:r>
          </a:p>
        </p:txBody>
      </p:sp>
      <p:sp>
        <p:nvSpPr>
          <p:cNvPr id="49" name="Rounded Rectangle 48"/>
          <p:cNvSpPr/>
          <p:nvPr/>
        </p:nvSpPr>
        <p:spPr>
          <a:xfrm>
            <a:off x="122702" y="691531"/>
            <a:ext cx="8887206"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571017035"/>
              </p:ext>
            </p:extLst>
          </p:nvPr>
        </p:nvGraphicFramePr>
        <p:xfrm>
          <a:off x="395537" y="836711"/>
          <a:ext cx="4104456" cy="5381577"/>
        </p:xfrm>
        <a:graphic>
          <a:graphicData uri="http://schemas.openxmlformats.org/drawingml/2006/table">
            <a:tbl>
              <a:tblPr firstRow="1" bandRow="1">
                <a:tableStyleId>{F5AB1C69-6EDB-4FF4-983F-18BD219EF322}</a:tableStyleId>
              </a:tblPr>
              <a:tblGrid>
                <a:gridCol w="4104456">
                  <a:extLst>
                    <a:ext uri="{9D8B030D-6E8A-4147-A177-3AD203B41FA5}">
                      <a16:colId xmlns:a16="http://schemas.microsoft.com/office/drawing/2014/main" xmlns="" val="20000"/>
                    </a:ext>
                  </a:extLst>
                </a:gridCol>
              </a:tblGrid>
              <a:tr h="259577">
                <a:tc>
                  <a:txBody>
                    <a:bodyPr/>
                    <a:lstStyle/>
                    <a:p>
                      <a:r>
                        <a:rPr lang="en-GB" sz="800" dirty="0">
                          <a:latin typeface="Arial" panose="020B0604020202020204" pitchFamily="34" charset="0"/>
                          <a:cs typeface="Arial" panose="020B0604020202020204" pitchFamily="34" charset="0"/>
                        </a:rPr>
                        <a:t>SIC (2007) – 4 digit</a:t>
                      </a:r>
                    </a:p>
                  </a:txBody>
                  <a:tcPr>
                    <a:solidFill>
                      <a:schemeClr val="accent2">
                        <a:lumMod val="60000"/>
                        <a:lumOff val="40000"/>
                      </a:schemeClr>
                    </a:solidFill>
                  </a:tcPr>
                </a:tc>
                <a:extLst>
                  <a:ext uri="{0D108BD9-81ED-4DB2-BD59-A6C34878D82A}">
                    <a16:rowId xmlns:a16="http://schemas.microsoft.com/office/drawing/2014/main" xmlns="" val="10000"/>
                  </a:ext>
                </a:extLst>
              </a:tr>
              <a:tr h="197000">
                <a:tc>
                  <a:txBody>
                    <a:bodyPr/>
                    <a:lstStyle/>
                    <a:p>
                      <a:pPr algn="l" fontAlgn="t"/>
                      <a:r>
                        <a:rPr lang="en-GB" sz="1000" b="0" i="0" u="none" strike="noStrike" dirty="0">
                          <a:solidFill>
                            <a:srgbClr val="000000"/>
                          </a:solidFill>
                          <a:effectLst/>
                          <a:latin typeface="Arial"/>
                        </a:rPr>
                        <a:t>0111 : Growing of cereals (except rice), leguminous crops and oil seeds</a:t>
                      </a:r>
                    </a:p>
                  </a:txBody>
                  <a:tcPr marL="9525" marR="9525" marT="9525" marB="0">
                    <a:noFill/>
                  </a:tcPr>
                </a:tc>
                <a:extLst>
                  <a:ext uri="{0D108BD9-81ED-4DB2-BD59-A6C34878D82A}">
                    <a16:rowId xmlns:a16="http://schemas.microsoft.com/office/drawing/2014/main" xmlns="" val="10001"/>
                  </a:ext>
                </a:extLst>
              </a:tr>
              <a:tr h="197000">
                <a:tc>
                  <a:txBody>
                    <a:bodyPr/>
                    <a:lstStyle/>
                    <a:p>
                      <a:pPr algn="l" fontAlgn="t"/>
                      <a:r>
                        <a:rPr lang="en-GB" sz="1000" b="0" i="0" u="none" strike="noStrike" dirty="0">
                          <a:solidFill>
                            <a:srgbClr val="000000"/>
                          </a:solidFill>
                          <a:effectLst/>
                          <a:latin typeface="Arial"/>
                        </a:rPr>
                        <a:t>0112 : Growing of rice</a:t>
                      </a:r>
                    </a:p>
                  </a:txBody>
                  <a:tcPr marL="9525" marR="9525" marT="9525" marB="0"/>
                </a:tc>
                <a:extLst>
                  <a:ext uri="{0D108BD9-81ED-4DB2-BD59-A6C34878D82A}">
                    <a16:rowId xmlns:a16="http://schemas.microsoft.com/office/drawing/2014/main" xmlns="" val="10002"/>
                  </a:ext>
                </a:extLst>
              </a:tr>
              <a:tr h="197000">
                <a:tc>
                  <a:txBody>
                    <a:bodyPr/>
                    <a:lstStyle/>
                    <a:p>
                      <a:pPr algn="l" fontAlgn="t"/>
                      <a:r>
                        <a:rPr lang="en-GB" sz="1000" b="0" i="0" u="none" strike="noStrike" dirty="0">
                          <a:solidFill>
                            <a:srgbClr val="000000"/>
                          </a:solidFill>
                          <a:effectLst/>
                          <a:latin typeface="Arial"/>
                        </a:rPr>
                        <a:t>0113 : Growing of vegetables and melons, roots and tubers</a:t>
                      </a:r>
                    </a:p>
                  </a:txBody>
                  <a:tcPr marL="9525" marR="9525" marT="9525" marB="0"/>
                </a:tc>
                <a:extLst>
                  <a:ext uri="{0D108BD9-81ED-4DB2-BD59-A6C34878D82A}">
                    <a16:rowId xmlns:a16="http://schemas.microsoft.com/office/drawing/2014/main" xmlns="" val="10003"/>
                  </a:ext>
                </a:extLst>
              </a:tr>
              <a:tr h="197000">
                <a:tc>
                  <a:txBody>
                    <a:bodyPr/>
                    <a:lstStyle/>
                    <a:p>
                      <a:pPr algn="l" fontAlgn="t"/>
                      <a:r>
                        <a:rPr lang="en-GB" sz="1000" b="0" i="0" u="none" strike="noStrike" dirty="0">
                          <a:solidFill>
                            <a:srgbClr val="000000"/>
                          </a:solidFill>
                          <a:effectLst/>
                          <a:latin typeface="Arial"/>
                        </a:rPr>
                        <a:t>0114 : Growing of sugar cane</a:t>
                      </a:r>
                    </a:p>
                  </a:txBody>
                  <a:tcPr marL="9525" marR="9525" marT="9525" marB="0"/>
                </a:tc>
                <a:extLst>
                  <a:ext uri="{0D108BD9-81ED-4DB2-BD59-A6C34878D82A}">
                    <a16:rowId xmlns:a16="http://schemas.microsoft.com/office/drawing/2014/main" xmlns="" val="10004"/>
                  </a:ext>
                </a:extLst>
              </a:tr>
              <a:tr h="197000">
                <a:tc>
                  <a:txBody>
                    <a:bodyPr/>
                    <a:lstStyle/>
                    <a:p>
                      <a:pPr algn="l" fontAlgn="t"/>
                      <a:r>
                        <a:rPr lang="en-GB" sz="1000" b="0" i="0" u="none" strike="noStrike" dirty="0">
                          <a:solidFill>
                            <a:srgbClr val="000000"/>
                          </a:solidFill>
                          <a:effectLst/>
                          <a:latin typeface="Arial"/>
                        </a:rPr>
                        <a:t>0115 : Growing of tobacco</a:t>
                      </a:r>
                    </a:p>
                  </a:txBody>
                  <a:tcPr marL="9525" marR="9525" marT="9525" marB="0"/>
                </a:tc>
                <a:extLst>
                  <a:ext uri="{0D108BD9-81ED-4DB2-BD59-A6C34878D82A}">
                    <a16:rowId xmlns:a16="http://schemas.microsoft.com/office/drawing/2014/main" xmlns="" val="10005"/>
                  </a:ext>
                </a:extLst>
              </a:tr>
              <a:tr h="197000">
                <a:tc>
                  <a:txBody>
                    <a:bodyPr/>
                    <a:lstStyle/>
                    <a:p>
                      <a:pPr algn="l" fontAlgn="t"/>
                      <a:r>
                        <a:rPr lang="en-GB" sz="1000" b="0" i="0" u="none" strike="noStrike" dirty="0">
                          <a:solidFill>
                            <a:srgbClr val="000000"/>
                          </a:solidFill>
                          <a:effectLst/>
                          <a:latin typeface="Arial"/>
                        </a:rPr>
                        <a:t>0116 : Growing of fibre crops</a:t>
                      </a:r>
                    </a:p>
                  </a:txBody>
                  <a:tcPr marL="9525" marR="9525" marT="9525" marB="0"/>
                </a:tc>
                <a:extLst>
                  <a:ext uri="{0D108BD9-81ED-4DB2-BD59-A6C34878D82A}">
                    <a16:rowId xmlns:a16="http://schemas.microsoft.com/office/drawing/2014/main" xmlns="" val="10006"/>
                  </a:ext>
                </a:extLst>
              </a:tr>
              <a:tr h="197000">
                <a:tc>
                  <a:txBody>
                    <a:bodyPr/>
                    <a:lstStyle/>
                    <a:p>
                      <a:pPr algn="l" fontAlgn="t"/>
                      <a:r>
                        <a:rPr lang="en-GB" sz="1000" b="0" i="0" u="none" strike="noStrike" dirty="0">
                          <a:solidFill>
                            <a:srgbClr val="000000"/>
                          </a:solidFill>
                          <a:effectLst/>
                          <a:latin typeface="Arial"/>
                        </a:rPr>
                        <a:t>0119 : Growing of other non-perennial crops</a:t>
                      </a:r>
                    </a:p>
                  </a:txBody>
                  <a:tcPr marL="9525" marR="9525" marT="9525" marB="0"/>
                </a:tc>
                <a:extLst>
                  <a:ext uri="{0D108BD9-81ED-4DB2-BD59-A6C34878D82A}">
                    <a16:rowId xmlns:a16="http://schemas.microsoft.com/office/drawing/2014/main" xmlns="" val="10007"/>
                  </a:ext>
                </a:extLst>
              </a:tr>
              <a:tr h="197000">
                <a:tc>
                  <a:txBody>
                    <a:bodyPr/>
                    <a:lstStyle/>
                    <a:p>
                      <a:pPr algn="l" fontAlgn="t"/>
                      <a:r>
                        <a:rPr lang="en-GB" sz="1000" b="0" i="0" u="none" strike="noStrike" dirty="0">
                          <a:solidFill>
                            <a:srgbClr val="000000"/>
                          </a:solidFill>
                          <a:effectLst/>
                          <a:latin typeface="Arial"/>
                        </a:rPr>
                        <a:t>0121 : Growing of grapes</a:t>
                      </a:r>
                    </a:p>
                  </a:txBody>
                  <a:tcPr marL="9525" marR="9525" marT="9525" marB="0"/>
                </a:tc>
                <a:extLst>
                  <a:ext uri="{0D108BD9-81ED-4DB2-BD59-A6C34878D82A}">
                    <a16:rowId xmlns:a16="http://schemas.microsoft.com/office/drawing/2014/main" xmlns="" val="10008"/>
                  </a:ext>
                </a:extLst>
              </a:tr>
              <a:tr h="197000">
                <a:tc>
                  <a:txBody>
                    <a:bodyPr/>
                    <a:lstStyle/>
                    <a:p>
                      <a:pPr algn="l" fontAlgn="t"/>
                      <a:r>
                        <a:rPr lang="en-GB" sz="1000" b="0" i="0" u="none" strike="noStrike" dirty="0">
                          <a:solidFill>
                            <a:srgbClr val="000000"/>
                          </a:solidFill>
                          <a:effectLst/>
                          <a:latin typeface="Arial"/>
                        </a:rPr>
                        <a:t>0122 : Growing of tropical and subtropical fruits</a:t>
                      </a:r>
                    </a:p>
                  </a:txBody>
                  <a:tcPr marL="9525" marR="9525" marT="9525" marB="0"/>
                </a:tc>
                <a:extLst>
                  <a:ext uri="{0D108BD9-81ED-4DB2-BD59-A6C34878D82A}">
                    <a16:rowId xmlns:a16="http://schemas.microsoft.com/office/drawing/2014/main" xmlns="" val="10009"/>
                  </a:ext>
                </a:extLst>
              </a:tr>
              <a:tr h="197000">
                <a:tc>
                  <a:txBody>
                    <a:bodyPr/>
                    <a:lstStyle/>
                    <a:p>
                      <a:pPr algn="l" fontAlgn="t"/>
                      <a:r>
                        <a:rPr lang="en-GB" sz="1000" b="0" i="0" u="none" strike="noStrike" dirty="0">
                          <a:solidFill>
                            <a:srgbClr val="000000"/>
                          </a:solidFill>
                          <a:effectLst/>
                          <a:latin typeface="Arial"/>
                        </a:rPr>
                        <a:t>0123 : Growing of citrus fruits</a:t>
                      </a:r>
                    </a:p>
                  </a:txBody>
                  <a:tcPr marL="9525" marR="9525" marT="9525" marB="0"/>
                </a:tc>
                <a:extLst>
                  <a:ext uri="{0D108BD9-81ED-4DB2-BD59-A6C34878D82A}">
                    <a16:rowId xmlns:a16="http://schemas.microsoft.com/office/drawing/2014/main" xmlns="" val="10010"/>
                  </a:ext>
                </a:extLst>
              </a:tr>
              <a:tr h="197000">
                <a:tc>
                  <a:txBody>
                    <a:bodyPr/>
                    <a:lstStyle/>
                    <a:p>
                      <a:pPr algn="l" fontAlgn="t"/>
                      <a:r>
                        <a:rPr lang="en-GB" sz="1000" b="0" i="0" u="none" strike="noStrike" dirty="0">
                          <a:solidFill>
                            <a:srgbClr val="000000"/>
                          </a:solidFill>
                          <a:effectLst/>
                          <a:latin typeface="Arial"/>
                        </a:rPr>
                        <a:t>0124 : Growing of pome fruits and stone fruits</a:t>
                      </a:r>
                    </a:p>
                  </a:txBody>
                  <a:tcPr marL="9525" marR="9525" marT="9525" marB="0"/>
                </a:tc>
                <a:extLst>
                  <a:ext uri="{0D108BD9-81ED-4DB2-BD59-A6C34878D82A}">
                    <a16:rowId xmlns:a16="http://schemas.microsoft.com/office/drawing/2014/main" xmlns="" val="10011"/>
                  </a:ext>
                </a:extLst>
              </a:tr>
              <a:tr h="197000">
                <a:tc>
                  <a:txBody>
                    <a:bodyPr/>
                    <a:lstStyle/>
                    <a:p>
                      <a:pPr algn="l" fontAlgn="t"/>
                      <a:r>
                        <a:rPr lang="en-GB" sz="1000" b="0" i="0" u="none" strike="noStrike" dirty="0">
                          <a:solidFill>
                            <a:srgbClr val="000000"/>
                          </a:solidFill>
                          <a:effectLst/>
                          <a:latin typeface="Arial"/>
                        </a:rPr>
                        <a:t>0125 : Growing of other tree and bush fruits and nuts</a:t>
                      </a:r>
                    </a:p>
                  </a:txBody>
                  <a:tcPr marL="9525" marR="9525" marT="9525" marB="0"/>
                </a:tc>
                <a:extLst>
                  <a:ext uri="{0D108BD9-81ED-4DB2-BD59-A6C34878D82A}">
                    <a16:rowId xmlns:a16="http://schemas.microsoft.com/office/drawing/2014/main" xmlns="" val="10012"/>
                  </a:ext>
                </a:extLst>
              </a:tr>
              <a:tr h="197000">
                <a:tc>
                  <a:txBody>
                    <a:bodyPr/>
                    <a:lstStyle/>
                    <a:p>
                      <a:pPr algn="l" fontAlgn="t"/>
                      <a:r>
                        <a:rPr lang="en-GB" sz="1000" b="0" i="0" u="none" strike="noStrike" dirty="0">
                          <a:solidFill>
                            <a:srgbClr val="000000"/>
                          </a:solidFill>
                          <a:effectLst/>
                          <a:latin typeface="Arial"/>
                        </a:rPr>
                        <a:t>0126 : Growing of oleaginous fruits</a:t>
                      </a:r>
                    </a:p>
                  </a:txBody>
                  <a:tcPr marL="9525" marR="9525" marT="9525" marB="0"/>
                </a:tc>
                <a:extLst>
                  <a:ext uri="{0D108BD9-81ED-4DB2-BD59-A6C34878D82A}">
                    <a16:rowId xmlns:a16="http://schemas.microsoft.com/office/drawing/2014/main" xmlns="" val="10013"/>
                  </a:ext>
                </a:extLst>
              </a:tr>
              <a:tr h="197000">
                <a:tc>
                  <a:txBody>
                    <a:bodyPr/>
                    <a:lstStyle/>
                    <a:p>
                      <a:pPr algn="l" fontAlgn="t"/>
                      <a:r>
                        <a:rPr lang="en-GB" sz="1000" b="0" i="0" u="none" strike="noStrike" dirty="0">
                          <a:solidFill>
                            <a:srgbClr val="000000"/>
                          </a:solidFill>
                          <a:effectLst/>
                          <a:latin typeface="Arial"/>
                        </a:rPr>
                        <a:t>0127 : Growing of beverage crops</a:t>
                      </a:r>
                    </a:p>
                  </a:txBody>
                  <a:tcPr marL="9525" marR="9525" marT="9525" marB="0"/>
                </a:tc>
                <a:extLst>
                  <a:ext uri="{0D108BD9-81ED-4DB2-BD59-A6C34878D82A}">
                    <a16:rowId xmlns:a16="http://schemas.microsoft.com/office/drawing/2014/main" xmlns="" val="10014"/>
                  </a:ext>
                </a:extLst>
              </a:tr>
              <a:tr h="197000">
                <a:tc>
                  <a:txBody>
                    <a:bodyPr/>
                    <a:lstStyle/>
                    <a:p>
                      <a:pPr algn="l" fontAlgn="t"/>
                      <a:r>
                        <a:rPr lang="en-GB" sz="1000" b="0" i="0" u="none" strike="noStrike" dirty="0">
                          <a:solidFill>
                            <a:srgbClr val="000000"/>
                          </a:solidFill>
                          <a:effectLst/>
                          <a:latin typeface="Arial"/>
                        </a:rPr>
                        <a:t>0128 : Growing of spices, aromatic, drug and pharmaceutical crops</a:t>
                      </a:r>
                    </a:p>
                  </a:txBody>
                  <a:tcPr marL="9525" marR="9525" marT="9525" marB="0"/>
                </a:tc>
                <a:extLst>
                  <a:ext uri="{0D108BD9-81ED-4DB2-BD59-A6C34878D82A}">
                    <a16:rowId xmlns:a16="http://schemas.microsoft.com/office/drawing/2014/main" xmlns="" val="10015"/>
                  </a:ext>
                </a:extLst>
              </a:tr>
              <a:tr h="197000">
                <a:tc>
                  <a:txBody>
                    <a:bodyPr/>
                    <a:lstStyle/>
                    <a:p>
                      <a:pPr algn="l" fontAlgn="t"/>
                      <a:r>
                        <a:rPr lang="en-GB" sz="1000" b="0" i="0" u="none" strike="noStrike" dirty="0">
                          <a:solidFill>
                            <a:srgbClr val="000000"/>
                          </a:solidFill>
                          <a:effectLst/>
                          <a:latin typeface="Arial"/>
                        </a:rPr>
                        <a:t>0129 : Growing of other perennial crops</a:t>
                      </a:r>
                    </a:p>
                  </a:txBody>
                  <a:tcPr marL="9525" marR="9525" marT="9525" marB="0"/>
                </a:tc>
                <a:extLst>
                  <a:ext uri="{0D108BD9-81ED-4DB2-BD59-A6C34878D82A}">
                    <a16:rowId xmlns:a16="http://schemas.microsoft.com/office/drawing/2014/main" xmlns="" val="10016"/>
                  </a:ext>
                </a:extLst>
              </a:tr>
              <a:tr h="197000">
                <a:tc>
                  <a:txBody>
                    <a:bodyPr/>
                    <a:lstStyle/>
                    <a:p>
                      <a:pPr algn="l" fontAlgn="t"/>
                      <a:r>
                        <a:rPr lang="en-GB" sz="1000" b="0" i="0" u="none" strike="noStrike" dirty="0">
                          <a:solidFill>
                            <a:srgbClr val="000000"/>
                          </a:solidFill>
                          <a:effectLst/>
                          <a:latin typeface="Arial"/>
                        </a:rPr>
                        <a:t>0130 : Plant propagation</a:t>
                      </a:r>
                    </a:p>
                  </a:txBody>
                  <a:tcPr marL="9525" marR="9525" marT="9525" marB="0"/>
                </a:tc>
                <a:extLst>
                  <a:ext uri="{0D108BD9-81ED-4DB2-BD59-A6C34878D82A}">
                    <a16:rowId xmlns:a16="http://schemas.microsoft.com/office/drawing/2014/main" xmlns="" val="10017"/>
                  </a:ext>
                </a:extLst>
              </a:tr>
              <a:tr h="197000">
                <a:tc>
                  <a:txBody>
                    <a:bodyPr/>
                    <a:lstStyle/>
                    <a:p>
                      <a:pPr algn="l" fontAlgn="t"/>
                      <a:r>
                        <a:rPr lang="en-GB" sz="1000" b="0" i="0" u="none" strike="noStrike" dirty="0">
                          <a:solidFill>
                            <a:srgbClr val="000000"/>
                          </a:solidFill>
                          <a:effectLst/>
                          <a:latin typeface="Arial"/>
                        </a:rPr>
                        <a:t>0141 : Raising of dairy cattle</a:t>
                      </a:r>
                    </a:p>
                  </a:txBody>
                  <a:tcPr marL="9525" marR="9525" marT="9525" marB="0"/>
                </a:tc>
                <a:extLst>
                  <a:ext uri="{0D108BD9-81ED-4DB2-BD59-A6C34878D82A}">
                    <a16:rowId xmlns:a16="http://schemas.microsoft.com/office/drawing/2014/main" xmlns="" val="10018"/>
                  </a:ext>
                </a:extLst>
              </a:tr>
              <a:tr h="197000">
                <a:tc>
                  <a:txBody>
                    <a:bodyPr/>
                    <a:lstStyle/>
                    <a:p>
                      <a:pPr algn="l" fontAlgn="t"/>
                      <a:r>
                        <a:rPr lang="en-GB" sz="1000" b="0" i="0" u="none" strike="noStrike" dirty="0">
                          <a:solidFill>
                            <a:srgbClr val="000000"/>
                          </a:solidFill>
                          <a:effectLst/>
                          <a:latin typeface="Arial"/>
                        </a:rPr>
                        <a:t>0142 : Raising of other cattle and buffaloes</a:t>
                      </a:r>
                    </a:p>
                  </a:txBody>
                  <a:tcPr marL="9525" marR="9525" marT="9525" marB="0"/>
                </a:tc>
                <a:extLst>
                  <a:ext uri="{0D108BD9-81ED-4DB2-BD59-A6C34878D82A}">
                    <a16:rowId xmlns:a16="http://schemas.microsoft.com/office/drawing/2014/main" xmlns="" val="10019"/>
                  </a:ext>
                </a:extLst>
              </a:tr>
              <a:tr h="197000">
                <a:tc>
                  <a:txBody>
                    <a:bodyPr/>
                    <a:lstStyle/>
                    <a:p>
                      <a:pPr algn="l" fontAlgn="t"/>
                      <a:r>
                        <a:rPr lang="en-GB" sz="1000" b="0" i="0" u="none" strike="noStrike" dirty="0">
                          <a:solidFill>
                            <a:srgbClr val="000000"/>
                          </a:solidFill>
                          <a:effectLst/>
                          <a:latin typeface="Arial"/>
                        </a:rPr>
                        <a:t>0143 : Raising of horses and other equines</a:t>
                      </a:r>
                    </a:p>
                  </a:txBody>
                  <a:tcPr marL="9525" marR="9525" marT="9525" marB="0"/>
                </a:tc>
                <a:extLst>
                  <a:ext uri="{0D108BD9-81ED-4DB2-BD59-A6C34878D82A}">
                    <a16:rowId xmlns:a16="http://schemas.microsoft.com/office/drawing/2014/main" xmlns="" val="10020"/>
                  </a:ext>
                </a:extLst>
              </a:tr>
              <a:tr h="197000">
                <a:tc>
                  <a:txBody>
                    <a:bodyPr/>
                    <a:lstStyle/>
                    <a:p>
                      <a:pPr algn="l" fontAlgn="t"/>
                      <a:r>
                        <a:rPr lang="en-GB" sz="1000" b="0" i="0" u="none" strike="noStrike" dirty="0">
                          <a:solidFill>
                            <a:srgbClr val="000000"/>
                          </a:solidFill>
                          <a:effectLst/>
                          <a:latin typeface="Arial"/>
                        </a:rPr>
                        <a:t>0144 : Raising of camels and camelids</a:t>
                      </a:r>
                    </a:p>
                  </a:txBody>
                  <a:tcPr marL="9525" marR="9525" marT="9525" marB="0"/>
                </a:tc>
                <a:extLst>
                  <a:ext uri="{0D108BD9-81ED-4DB2-BD59-A6C34878D82A}">
                    <a16:rowId xmlns:a16="http://schemas.microsoft.com/office/drawing/2014/main" xmlns="" val="10021"/>
                  </a:ext>
                </a:extLst>
              </a:tr>
              <a:tr h="197000">
                <a:tc>
                  <a:txBody>
                    <a:bodyPr/>
                    <a:lstStyle/>
                    <a:p>
                      <a:pPr algn="l" fontAlgn="t"/>
                      <a:r>
                        <a:rPr lang="en-GB" sz="1000" b="0" i="0" u="none" strike="noStrike" dirty="0">
                          <a:solidFill>
                            <a:srgbClr val="000000"/>
                          </a:solidFill>
                          <a:effectLst/>
                          <a:latin typeface="Arial"/>
                        </a:rPr>
                        <a:t>0145 : Raising of sheep and goats</a:t>
                      </a:r>
                    </a:p>
                  </a:txBody>
                  <a:tcPr marL="9525" marR="9525" marT="9525" marB="0"/>
                </a:tc>
                <a:extLst>
                  <a:ext uri="{0D108BD9-81ED-4DB2-BD59-A6C34878D82A}">
                    <a16:rowId xmlns:a16="http://schemas.microsoft.com/office/drawing/2014/main" xmlns="" val="10022"/>
                  </a:ext>
                </a:extLst>
              </a:tr>
              <a:tr h="197000">
                <a:tc>
                  <a:txBody>
                    <a:bodyPr/>
                    <a:lstStyle/>
                    <a:p>
                      <a:pPr algn="l" fontAlgn="t"/>
                      <a:r>
                        <a:rPr lang="en-GB" sz="1000" b="0" i="0" u="none" strike="noStrike" dirty="0">
                          <a:solidFill>
                            <a:srgbClr val="000000"/>
                          </a:solidFill>
                          <a:effectLst/>
                          <a:latin typeface="Arial"/>
                        </a:rPr>
                        <a:t>0146 : Raising of swine/pigs</a:t>
                      </a:r>
                    </a:p>
                  </a:txBody>
                  <a:tcPr marL="9525" marR="9525" marT="9525" marB="0"/>
                </a:tc>
                <a:extLst>
                  <a:ext uri="{0D108BD9-81ED-4DB2-BD59-A6C34878D82A}">
                    <a16:rowId xmlns:a16="http://schemas.microsoft.com/office/drawing/2014/main" xmlns="" val="10023"/>
                  </a:ext>
                </a:extLst>
              </a:tr>
              <a:tr h="197000">
                <a:tc>
                  <a:txBody>
                    <a:bodyPr/>
                    <a:lstStyle/>
                    <a:p>
                      <a:pPr algn="l" fontAlgn="t"/>
                      <a:r>
                        <a:rPr lang="en-GB" sz="1000" b="0" i="0" u="none" strike="noStrike" dirty="0">
                          <a:solidFill>
                            <a:srgbClr val="000000"/>
                          </a:solidFill>
                          <a:effectLst/>
                          <a:latin typeface="Arial"/>
                        </a:rPr>
                        <a:t>0147 : Raising of poultry</a:t>
                      </a:r>
                    </a:p>
                  </a:txBody>
                  <a:tcPr marL="9525" marR="9525" marT="9525" marB="0"/>
                </a:tc>
                <a:extLst>
                  <a:ext uri="{0D108BD9-81ED-4DB2-BD59-A6C34878D82A}">
                    <a16:rowId xmlns:a16="http://schemas.microsoft.com/office/drawing/2014/main" xmlns="" val="10024"/>
                  </a:ext>
                </a:extLst>
              </a:tr>
              <a:tr h="197000">
                <a:tc>
                  <a:txBody>
                    <a:bodyPr/>
                    <a:lstStyle/>
                    <a:p>
                      <a:pPr algn="l" fontAlgn="t"/>
                      <a:r>
                        <a:rPr lang="en-GB" sz="1000" b="0" i="0" u="none" strike="noStrike" dirty="0">
                          <a:solidFill>
                            <a:srgbClr val="000000"/>
                          </a:solidFill>
                          <a:effectLst/>
                          <a:latin typeface="Arial"/>
                        </a:rPr>
                        <a:t>0149 : Raising of other animals</a:t>
                      </a:r>
                    </a:p>
                  </a:txBody>
                  <a:tcPr marL="9525" marR="9525" marT="9525" marB="0"/>
                </a:tc>
                <a:extLst>
                  <a:ext uri="{0D108BD9-81ED-4DB2-BD59-A6C34878D82A}">
                    <a16:rowId xmlns:a16="http://schemas.microsoft.com/office/drawing/2014/main" xmlns="" val="10025"/>
                  </a:ext>
                </a:extLst>
              </a:tr>
              <a:tr h="19700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Arial"/>
                        </a:rPr>
                        <a:t>0150 : Mixed farming</a:t>
                      </a:r>
                    </a:p>
                  </a:txBody>
                  <a:tcPr marL="9525" marR="9525" marT="9525" marB="0"/>
                </a:tc>
                <a:extLst>
                  <a:ext uri="{0D108BD9-81ED-4DB2-BD59-A6C34878D82A}">
                    <a16:rowId xmlns:a16="http://schemas.microsoft.com/office/drawing/2014/main" xmlns="" val="10026"/>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23051259"/>
              </p:ext>
            </p:extLst>
          </p:nvPr>
        </p:nvGraphicFramePr>
        <p:xfrm>
          <a:off x="4739381" y="836712"/>
          <a:ext cx="4104456" cy="5487301"/>
        </p:xfrm>
        <a:graphic>
          <a:graphicData uri="http://schemas.openxmlformats.org/drawingml/2006/table">
            <a:tbl>
              <a:tblPr firstRow="1" bandRow="1">
                <a:tableStyleId>{F5AB1C69-6EDB-4FF4-983F-18BD219EF322}</a:tableStyleId>
              </a:tblPr>
              <a:tblGrid>
                <a:gridCol w="4104456">
                  <a:extLst>
                    <a:ext uri="{9D8B030D-6E8A-4147-A177-3AD203B41FA5}">
                      <a16:colId xmlns:a16="http://schemas.microsoft.com/office/drawing/2014/main" xmlns="" val="20000"/>
                    </a:ext>
                  </a:extLst>
                </a:gridCol>
              </a:tblGrid>
              <a:tr h="245401">
                <a:tc>
                  <a:txBody>
                    <a:bodyPr/>
                    <a:lstStyle/>
                    <a:p>
                      <a:r>
                        <a:rPr lang="en-GB" sz="800" dirty="0">
                          <a:latin typeface="Arial" panose="020B0604020202020204" pitchFamily="34" charset="0"/>
                          <a:cs typeface="Arial" panose="020B0604020202020204" pitchFamily="34" charset="0"/>
                        </a:rPr>
                        <a:t>SIC (2007) – 4 digit</a:t>
                      </a:r>
                    </a:p>
                  </a:txBody>
                  <a:tcPr>
                    <a:solidFill>
                      <a:schemeClr val="accent2">
                        <a:lumMod val="60000"/>
                        <a:lumOff val="40000"/>
                      </a:schemeClr>
                    </a:solidFill>
                  </a:tcPr>
                </a:tc>
                <a:extLst>
                  <a:ext uri="{0D108BD9-81ED-4DB2-BD59-A6C34878D82A}">
                    <a16:rowId xmlns:a16="http://schemas.microsoft.com/office/drawing/2014/main" xmlns="" val="10000"/>
                  </a:ext>
                </a:extLst>
              </a:tr>
              <a:tr h="197000">
                <a:tc>
                  <a:txBody>
                    <a:bodyPr/>
                    <a:lstStyle/>
                    <a:p>
                      <a:pPr algn="l" fontAlgn="t"/>
                      <a:r>
                        <a:rPr lang="en-GB" sz="1000" b="0" i="0" u="none" strike="noStrike" dirty="0">
                          <a:solidFill>
                            <a:srgbClr val="000000"/>
                          </a:solidFill>
                          <a:effectLst/>
                          <a:latin typeface="Arial"/>
                        </a:rPr>
                        <a:t>0161 : Support activities for crop production</a:t>
                      </a:r>
                    </a:p>
                  </a:txBody>
                  <a:tcPr marL="9525" marR="9525" marT="9525" marB="0"/>
                </a:tc>
                <a:extLst>
                  <a:ext uri="{0D108BD9-81ED-4DB2-BD59-A6C34878D82A}">
                    <a16:rowId xmlns:a16="http://schemas.microsoft.com/office/drawing/2014/main" xmlns="" val="10001"/>
                  </a:ext>
                </a:extLst>
              </a:tr>
              <a:tr h="197000">
                <a:tc>
                  <a:txBody>
                    <a:bodyPr/>
                    <a:lstStyle/>
                    <a:p>
                      <a:pPr algn="l" fontAlgn="t"/>
                      <a:r>
                        <a:rPr lang="en-GB" sz="1000" b="0" i="0" u="none" strike="noStrike" dirty="0">
                          <a:solidFill>
                            <a:srgbClr val="000000"/>
                          </a:solidFill>
                          <a:effectLst/>
                          <a:latin typeface="Arial"/>
                        </a:rPr>
                        <a:t>0162 : Support activities for animal production</a:t>
                      </a:r>
                    </a:p>
                  </a:txBody>
                  <a:tcPr marL="9525" marR="9525" marT="9525" marB="0"/>
                </a:tc>
                <a:extLst>
                  <a:ext uri="{0D108BD9-81ED-4DB2-BD59-A6C34878D82A}">
                    <a16:rowId xmlns:a16="http://schemas.microsoft.com/office/drawing/2014/main" xmlns="" val="10002"/>
                  </a:ext>
                </a:extLst>
              </a:tr>
              <a:tr h="197000">
                <a:tc>
                  <a:txBody>
                    <a:bodyPr/>
                    <a:lstStyle/>
                    <a:p>
                      <a:pPr algn="l" fontAlgn="t"/>
                      <a:r>
                        <a:rPr lang="en-GB" sz="1000" b="0" i="0" u="none" strike="noStrike" dirty="0">
                          <a:solidFill>
                            <a:srgbClr val="000000"/>
                          </a:solidFill>
                          <a:effectLst/>
                          <a:latin typeface="Arial"/>
                        </a:rPr>
                        <a:t>0163 : Post-harvest crop activities</a:t>
                      </a:r>
                    </a:p>
                  </a:txBody>
                  <a:tcPr marL="9525" marR="9525" marT="9525" marB="0"/>
                </a:tc>
                <a:extLst>
                  <a:ext uri="{0D108BD9-81ED-4DB2-BD59-A6C34878D82A}">
                    <a16:rowId xmlns:a16="http://schemas.microsoft.com/office/drawing/2014/main" xmlns="" val="10003"/>
                  </a:ext>
                </a:extLst>
              </a:tr>
              <a:tr h="0">
                <a:tc>
                  <a:txBody>
                    <a:bodyPr/>
                    <a:lstStyle/>
                    <a:p>
                      <a:pPr algn="l" fontAlgn="t"/>
                      <a:r>
                        <a:rPr lang="en-GB" sz="1000" b="0" i="0" u="none" strike="noStrike" dirty="0">
                          <a:solidFill>
                            <a:srgbClr val="000000"/>
                          </a:solidFill>
                          <a:effectLst/>
                          <a:latin typeface="Arial"/>
                        </a:rPr>
                        <a:t>0164 : Seed processing for propagation</a:t>
                      </a:r>
                    </a:p>
                  </a:txBody>
                  <a:tcPr marL="9525" marR="9525" marT="9525" marB="0"/>
                </a:tc>
                <a:extLst>
                  <a:ext uri="{0D108BD9-81ED-4DB2-BD59-A6C34878D82A}">
                    <a16:rowId xmlns:a16="http://schemas.microsoft.com/office/drawing/2014/main" xmlns="" val="10004"/>
                  </a:ext>
                </a:extLst>
              </a:tr>
              <a:tr h="197000">
                <a:tc>
                  <a:txBody>
                    <a:bodyPr/>
                    <a:lstStyle/>
                    <a:p>
                      <a:pPr algn="l" fontAlgn="t"/>
                      <a:r>
                        <a:rPr lang="en-GB" sz="1000" b="0" i="0" u="none" strike="noStrike" dirty="0">
                          <a:solidFill>
                            <a:srgbClr val="000000"/>
                          </a:solidFill>
                          <a:effectLst/>
                          <a:latin typeface="Arial"/>
                        </a:rPr>
                        <a:t>0170 : Hunting, trapping and related service activities</a:t>
                      </a:r>
                    </a:p>
                  </a:txBody>
                  <a:tcPr marL="9525" marR="9525" marT="9525" marB="0"/>
                </a:tc>
                <a:extLst>
                  <a:ext uri="{0D108BD9-81ED-4DB2-BD59-A6C34878D82A}">
                    <a16:rowId xmlns:a16="http://schemas.microsoft.com/office/drawing/2014/main" xmlns="" val="10005"/>
                  </a:ext>
                </a:extLst>
              </a:tr>
              <a:tr h="197000">
                <a:tc>
                  <a:txBody>
                    <a:bodyPr/>
                    <a:lstStyle/>
                    <a:p>
                      <a:pPr algn="l" fontAlgn="t"/>
                      <a:r>
                        <a:rPr lang="en-GB" sz="1000" b="0" i="0" u="none" strike="noStrike" dirty="0">
                          <a:solidFill>
                            <a:srgbClr val="000000"/>
                          </a:solidFill>
                          <a:effectLst/>
                          <a:latin typeface="Arial"/>
                        </a:rPr>
                        <a:t>0210 : Silviculture and other forestry activities</a:t>
                      </a:r>
                    </a:p>
                  </a:txBody>
                  <a:tcPr marL="9525" marR="9525" marT="9525" marB="0"/>
                </a:tc>
                <a:extLst>
                  <a:ext uri="{0D108BD9-81ED-4DB2-BD59-A6C34878D82A}">
                    <a16:rowId xmlns:a16="http://schemas.microsoft.com/office/drawing/2014/main" xmlns="" val="10006"/>
                  </a:ext>
                </a:extLst>
              </a:tr>
              <a:tr h="197000">
                <a:tc>
                  <a:txBody>
                    <a:bodyPr/>
                    <a:lstStyle/>
                    <a:p>
                      <a:pPr algn="l" fontAlgn="t"/>
                      <a:r>
                        <a:rPr lang="en-GB" sz="1000" b="0" i="0" u="none" strike="noStrike" dirty="0">
                          <a:solidFill>
                            <a:srgbClr val="000000"/>
                          </a:solidFill>
                          <a:effectLst/>
                          <a:latin typeface="Arial"/>
                        </a:rPr>
                        <a:t>0220 : Logging</a:t>
                      </a:r>
                    </a:p>
                  </a:txBody>
                  <a:tcPr marL="9525" marR="9525" marT="9525" marB="0"/>
                </a:tc>
                <a:extLst>
                  <a:ext uri="{0D108BD9-81ED-4DB2-BD59-A6C34878D82A}">
                    <a16:rowId xmlns:a16="http://schemas.microsoft.com/office/drawing/2014/main" xmlns="" val="10007"/>
                  </a:ext>
                </a:extLst>
              </a:tr>
              <a:tr h="197000">
                <a:tc>
                  <a:txBody>
                    <a:bodyPr/>
                    <a:lstStyle/>
                    <a:p>
                      <a:pPr algn="l" fontAlgn="t"/>
                      <a:r>
                        <a:rPr lang="en-GB" sz="1000" b="0" i="0" u="none" strike="noStrike" dirty="0">
                          <a:solidFill>
                            <a:srgbClr val="000000"/>
                          </a:solidFill>
                          <a:effectLst/>
                          <a:latin typeface="Arial"/>
                        </a:rPr>
                        <a:t>0230 : Gathering of wild growing non-wood products</a:t>
                      </a:r>
                    </a:p>
                  </a:txBody>
                  <a:tcPr marL="9525" marR="9525" marT="9525" marB="0"/>
                </a:tc>
                <a:extLst>
                  <a:ext uri="{0D108BD9-81ED-4DB2-BD59-A6C34878D82A}">
                    <a16:rowId xmlns:a16="http://schemas.microsoft.com/office/drawing/2014/main" xmlns="" val="10008"/>
                  </a:ext>
                </a:extLst>
              </a:tr>
              <a:tr h="197000">
                <a:tc>
                  <a:txBody>
                    <a:bodyPr/>
                    <a:lstStyle/>
                    <a:p>
                      <a:pPr algn="l" fontAlgn="t"/>
                      <a:r>
                        <a:rPr lang="en-GB" sz="1000" b="0" i="0" u="none" strike="noStrike" dirty="0">
                          <a:solidFill>
                            <a:srgbClr val="000000"/>
                          </a:solidFill>
                          <a:effectLst/>
                          <a:latin typeface="Arial"/>
                        </a:rPr>
                        <a:t>0240 : Support services to forestry</a:t>
                      </a:r>
                    </a:p>
                  </a:txBody>
                  <a:tcPr marL="9525" marR="9525" marT="9525" marB="0"/>
                </a:tc>
                <a:extLst>
                  <a:ext uri="{0D108BD9-81ED-4DB2-BD59-A6C34878D82A}">
                    <a16:rowId xmlns:a16="http://schemas.microsoft.com/office/drawing/2014/main" xmlns="" val="10009"/>
                  </a:ext>
                </a:extLst>
              </a:tr>
              <a:tr h="197000">
                <a:tc>
                  <a:txBody>
                    <a:bodyPr/>
                    <a:lstStyle/>
                    <a:p>
                      <a:pPr algn="l" fontAlgn="t"/>
                      <a:r>
                        <a:rPr lang="en-GB" sz="1000" b="0" i="0" u="none" strike="noStrike" dirty="0">
                          <a:solidFill>
                            <a:srgbClr val="000000"/>
                          </a:solidFill>
                          <a:effectLst/>
                          <a:latin typeface="Arial"/>
                        </a:rPr>
                        <a:t>0322 : Freshwater aquaculture</a:t>
                      </a:r>
                    </a:p>
                  </a:txBody>
                  <a:tcPr marL="9525" marR="9525" marT="9525" marB="0"/>
                </a:tc>
                <a:extLst>
                  <a:ext uri="{0D108BD9-81ED-4DB2-BD59-A6C34878D82A}">
                    <a16:rowId xmlns:a16="http://schemas.microsoft.com/office/drawing/2014/main" xmlns="" val="10010"/>
                  </a:ext>
                </a:extLst>
              </a:tr>
              <a:tr h="197000">
                <a:tc>
                  <a:txBody>
                    <a:bodyPr/>
                    <a:lstStyle/>
                    <a:p>
                      <a:pPr algn="l" fontAlgn="t"/>
                      <a:r>
                        <a:rPr lang="en-GB" sz="1000" b="0" i="0" u="none" strike="noStrike" dirty="0">
                          <a:solidFill>
                            <a:srgbClr val="000000"/>
                          </a:solidFill>
                          <a:effectLst/>
                          <a:latin typeface="Arial"/>
                        </a:rPr>
                        <a:t>2830 : Manufacture of agricultural and forestry machinery</a:t>
                      </a:r>
                    </a:p>
                  </a:txBody>
                  <a:tcPr marL="9525" marR="9525" marT="9525" marB="0"/>
                </a:tc>
                <a:extLst>
                  <a:ext uri="{0D108BD9-81ED-4DB2-BD59-A6C34878D82A}">
                    <a16:rowId xmlns:a16="http://schemas.microsoft.com/office/drawing/2014/main" xmlns="" val="10011"/>
                  </a:ext>
                </a:extLst>
              </a:tr>
              <a:tr h="197000">
                <a:tc>
                  <a:txBody>
                    <a:bodyPr/>
                    <a:lstStyle/>
                    <a:p>
                      <a:pPr algn="l" fontAlgn="t"/>
                      <a:r>
                        <a:rPr lang="en-GB" sz="1000" b="0" i="0" u="none" strike="noStrike" dirty="0">
                          <a:solidFill>
                            <a:srgbClr val="000000"/>
                          </a:solidFill>
                          <a:effectLst/>
                          <a:latin typeface="Arial"/>
                        </a:rPr>
                        <a:t>4611 : Agents involved in the sale of agricultural raw materials, live animals, textile raw materials and semi-finished goods</a:t>
                      </a:r>
                    </a:p>
                  </a:txBody>
                  <a:tcPr marL="9525" marR="9525" marT="9525" marB="0"/>
                </a:tc>
                <a:extLst>
                  <a:ext uri="{0D108BD9-81ED-4DB2-BD59-A6C34878D82A}">
                    <a16:rowId xmlns:a16="http://schemas.microsoft.com/office/drawing/2014/main" xmlns="" val="10012"/>
                  </a:ext>
                </a:extLst>
              </a:tr>
              <a:tr h="197000">
                <a:tc>
                  <a:txBody>
                    <a:bodyPr/>
                    <a:lstStyle/>
                    <a:p>
                      <a:pPr algn="l" fontAlgn="t"/>
                      <a:r>
                        <a:rPr lang="en-GB" sz="1000" b="0" i="0" u="none" strike="noStrike" dirty="0">
                          <a:solidFill>
                            <a:srgbClr val="000000"/>
                          </a:solidFill>
                          <a:effectLst/>
                          <a:latin typeface="Arial"/>
                        </a:rPr>
                        <a:t>4613 : Agents involved in the sale of timber and building materials</a:t>
                      </a:r>
                    </a:p>
                  </a:txBody>
                  <a:tcPr marL="9525" marR="9525" marT="9525" marB="0"/>
                </a:tc>
                <a:extLst>
                  <a:ext uri="{0D108BD9-81ED-4DB2-BD59-A6C34878D82A}">
                    <a16:rowId xmlns:a16="http://schemas.microsoft.com/office/drawing/2014/main" xmlns="" val="10013"/>
                  </a:ext>
                </a:extLst>
              </a:tr>
              <a:tr h="197000">
                <a:tc>
                  <a:txBody>
                    <a:bodyPr/>
                    <a:lstStyle/>
                    <a:p>
                      <a:pPr algn="l" fontAlgn="t"/>
                      <a:r>
                        <a:rPr lang="en-GB" sz="1000" b="0" i="0" u="none" strike="noStrike" dirty="0">
                          <a:solidFill>
                            <a:srgbClr val="000000"/>
                          </a:solidFill>
                          <a:effectLst/>
                          <a:latin typeface="Arial"/>
                        </a:rPr>
                        <a:t>4621 : Wholesale of grain, unmanufactured tobacco, seeds and animal feeds</a:t>
                      </a:r>
                    </a:p>
                  </a:txBody>
                  <a:tcPr marL="9525" marR="9525" marT="9525" marB="0"/>
                </a:tc>
                <a:extLst>
                  <a:ext uri="{0D108BD9-81ED-4DB2-BD59-A6C34878D82A}">
                    <a16:rowId xmlns:a16="http://schemas.microsoft.com/office/drawing/2014/main" xmlns="" val="10014"/>
                  </a:ext>
                </a:extLst>
              </a:tr>
              <a:tr h="197000">
                <a:tc>
                  <a:txBody>
                    <a:bodyPr/>
                    <a:lstStyle/>
                    <a:p>
                      <a:pPr algn="l" fontAlgn="t"/>
                      <a:r>
                        <a:rPr lang="en-GB" sz="1000" b="0" i="0" u="none" strike="noStrike" dirty="0">
                          <a:solidFill>
                            <a:srgbClr val="000000"/>
                          </a:solidFill>
                          <a:effectLst/>
                          <a:latin typeface="Arial"/>
                        </a:rPr>
                        <a:t>4622 : Wholesale of flowers and plants</a:t>
                      </a:r>
                    </a:p>
                  </a:txBody>
                  <a:tcPr marL="9525" marR="9525" marT="9525" marB="0"/>
                </a:tc>
                <a:extLst>
                  <a:ext uri="{0D108BD9-81ED-4DB2-BD59-A6C34878D82A}">
                    <a16:rowId xmlns:a16="http://schemas.microsoft.com/office/drawing/2014/main" xmlns="" val="10015"/>
                  </a:ext>
                </a:extLst>
              </a:tr>
              <a:tr h="197000">
                <a:tc>
                  <a:txBody>
                    <a:bodyPr/>
                    <a:lstStyle/>
                    <a:p>
                      <a:pPr algn="l" fontAlgn="t"/>
                      <a:r>
                        <a:rPr lang="en-GB" sz="1000" b="0" i="0" u="none" strike="noStrike" dirty="0">
                          <a:solidFill>
                            <a:srgbClr val="000000"/>
                          </a:solidFill>
                          <a:effectLst/>
                          <a:latin typeface="Arial"/>
                        </a:rPr>
                        <a:t>4623 : Wholesale of live animals</a:t>
                      </a:r>
                    </a:p>
                  </a:txBody>
                  <a:tcPr marL="9525" marR="9525" marT="9525" marB="0"/>
                </a:tc>
                <a:extLst>
                  <a:ext uri="{0D108BD9-81ED-4DB2-BD59-A6C34878D82A}">
                    <a16:rowId xmlns:a16="http://schemas.microsoft.com/office/drawing/2014/main" xmlns="" val="10016"/>
                  </a:ext>
                </a:extLst>
              </a:tr>
              <a:tr h="197000">
                <a:tc>
                  <a:txBody>
                    <a:bodyPr/>
                    <a:lstStyle/>
                    <a:p>
                      <a:pPr algn="l" fontAlgn="t"/>
                      <a:r>
                        <a:rPr lang="en-GB" sz="1000" b="0" i="0" u="none" strike="noStrike" dirty="0">
                          <a:solidFill>
                            <a:srgbClr val="000000"/>
                          </a:solidFill>
                          <a:effectLst/>
                          <a:latin typeface="Arial"/>
                        </a:rPr>
                        <a:t>4631 : Wholesale of fruit and vegetables</a:t>
                      </a:r>
                    </a:p>
                  </a:txBody>
                  <a:tcPr marL="9525" marR="9525" marT="9525" marB="0"/>
                </a:tc>
                <a:extLst>
                  <a:ext uri="{0D108BD9-81ED-4DB2-BD59-A6C34878D82A}">
                    <a16:rowId xmlns:a16="http://schemas.microsoft.com/office/drawing/2014/main" xmlns="" val="10017"/>
                  </a:ext>
                </a:extLst>
              </a:tr>
              <a:tr h="197000">
                <a:tc>
                  <a:txBody>
                    <a:bodyPr/>
                    <a:lstStyle/>
                    <a:p>
                      <a:pPr algn="l" fontAlgn="t"/>
                      <a:r>
                        <a:rPr lang="en-GB" sz="1000" b="0" i="0" u="none" strike="noStrike" dirty="0">
                          <a:solidFill>
                            <a:srgbClr val="000000"/>
                          </a:solidFill>
                          <a:effectLst/>
                          <a:latin typeface="Arial"/>
                        </a:rPr>
                        <a:t>4632 : Wholesale of meat and meat products</a:t>
                      </a:r>
                    </a:p>
                  </a:txBody>
                  <a:tcPr marL="9525" marR="9525" marT="9525" marB="0"/>
                </a:tc>
                <a:extLst>
                  <a:ext uri="{0D108BD9-81ED-4DB2-BD59-A6C34878D82A}">
                    <a16:rowId xmlns:a16="http://schemas.microsoft.com/office/drawing/2014/main" xmlns="" val="10018"/>
                  </a:ext>
                </a:extLst>
              </a:tr>
              <a:tr h="197000">
                <a:tc>
                  <a:txBody>
                    <a:bodyPr/>
                    <a:lstStyle/>
                    <a:p>
                      <a:pPr algn="l" fontAlgn="t"/>
                      <a:r>
                        <a:rPr lang="en-GB" sz="1000" b="0" i="0" u="none" strike="noStrike" dirty="0">
                          <a:solidFill>
                            <a:srgbClr val="000000"/>
                          </a:solidFill>
                          <a:effectLst/>
                          <a:latin typeface="Arial"/>
                        </a:rPr>
                        <a:t>4633 : Wholesale of dairy products, eggs and edible oils and fats</a:t>
                      </a:r>
                    </a:p>
                  </a:txBody>
                  <a:tcPr marL="9525" marR="9525" marT="9525" marB="0"/>
                </a:tc>
                <a:extLst>
                  <a:ext uri="{0D108BD9-81ED-4DB2-BD59-A6C34878D82A}">
                    <a16:rowId xmlns:a16="http://schemas.microsoft.com/office/drawing/2014/main" xmlns="" val="10019"/>
                  </a:ext>
                </a:extLst>
              </a:tr>
              <a:tr h="197000">
                <a:tc>
                  <a:txBody>
                    <a:bodyPr/>
                    <a:lstStyle/>
                    <a:p>
                      <a:pPr algn="l" fontAlgn="t"/>
                      <a:r>
                        <a:rPr lang="en-GB" sz="1000" b="0" i="0" u="none" strike="noStrike" dirty="0">
                          <a:solidFill>
                            <a:srgbClr val="000000"/>
                          </a:solidFill>
                          <a:effectLst/>
                          <a:latin typeface="Arial"/>
                        </a:rPr>
                        <a:t>4661 : Wholesale of agricultural machinery, equipment and supplies</a:t>
                      </a:r>
                    </a:p>
                  </a:txBody>
                  <a:tcPr marL="9525" marR="9525" marT="9525" marB="0"/>
                </a:tc>
                <a:extLst>
                  <a:ext uri="{0D108BD9-81ED-4DB2-BD59-A6C34878D82A}">
                    <a16:rowId xmlns:a16="http://schemas.microsoft.com/office/drawing/2014/main" xmlns="" val="10020"/>
                  </a:ext>
                </a:extLst>
              </a:tr>
              <a:tr h="197000">
                <a:tc>
                  <a:txBody>
                    <a:bodyPr/>
                    <a:lstStyle/>
                    <a:p>
                      <a:pPr algn="l" fontAlgn="t"/>
                      <a:r>
                        <a:rPr lang="en-GB" sz="1000" b="0" i="0" u="none" strike="noStrike" dirty="0">
                          <a:solidFill>
                            <a:srgbClr val="000000"/>
                          </a:solidFill>
                          <a:effectLst/>
                          <a:latin typeface="Arial"/>
                        </a:rPr>
                        <a:t>4776 : Retail sale of flowers, plants, seeds, fertilisers, pet animals and pet food in specialised stores</a:t>
                      </a:r>
                    </a:p>
                  </a:txBody>
                  <a:tcPr marL="9525" marR="9525" marT="9525" marB="0"/>
                </a:tc>
                <a:extLst>
                  <a:ext uri="{0D108BD9-81ED-4DB2-BD59-A6C34878D82A}">
                    <a16:rowId xmlns:a16="http://schemas.microsoft.com/office/drawing/2014/main" xmlns="" val="10021"/>
                  </a:ext>
                </a:extLst>
              </a:tr>
              <a:tr h="197000">
                <a:tc>
                  <a:txBody>
                    <a:bodyPr/>
                    <a:lstStyle/>
                    <a:p>
                      <a:pPr algn="l" fontAlgn="t"/>
                      <a:r>
                        <a:rPr lang="en-GB" sz="1000" b="0" i="0" u="none" strike="noStrike" dirty="0">
                          <a:solidFill>
                            <a:srgbClr val="000000"/>
                          </a:solidFill>
                          <a:effectLst/>
                          <a:latin typeface="Arial"/>
                        </a:rPr>
                        <a:t>7500 : Veterinary activities</a:t>
                      </a:r>
                    </a:p>
                  </a:txBody>
                  <a:tcPr marL="9525" marR="9525" marT="9525" marB="0"/>
                </a:tc>
                <a:extLst>
                  <a:ext uri="{0D108BD9-81ED-4DB2-BD59-A6C34878D82A}">
                    <a16:rowId xmlns:a16="http://schemas.microsoft.com/office/drawing/2014/main" xmlns="" val="10022"/>
                  </a:ext>
                </a:extLst>
              </a:tr>
              <a:tr h="197000">
                <a:tc>
                  <a:txBody>
                    <a:bodyPr/>
                    <a:lstStyle/>
                    <a:p>
                      <a:pPr algn="l" fontAlgn="t"/>
                      <a:r>
                        <a:rPr lang="en-GB" sz="1000" b="0" i="0" u="none" strike="noStrike" dirty="0">
                          <a:solidFill>
                            <a:srgbClr val="000000"/>
                          </a:solidFill>
                          <a:effectLst/>
                          <a:latin typeface="Arial"/>
                        </a:rPr>
                        <a:t>8130 : Landscape service activities</a:t>
                      </a:r>
                    </a:p>
                  </a:txBody>
                  <a:tcPr marL="9525" marR="9525" marT="9525" marB="0"/>
                </a:tc>
                <a:extLst>
                  <a:ext uri="{0D108BD9-81ED-4DB2-BD59-A6C34878D82A}">
                    <a16:rowId xmlns:a16="http://schemas.microsoft.com/office/drawing/2014/main" xmlns="" val="10023"/>
                  </a:ext>
                </a:extLst>
              </a:tr>
              <a:tr h="197000">
                <a:tc>
                  <a:txBody>
                    <a:bodyPr/>
                    <a:lstStyle/>
                    <a:p>
                      <a:pPr algn="l" fontAlgn="t"/>
                      <a:r>
                        <a:rPr lang="en-GB" sz="1000" b="0" i="0" u="none" strike="noStrike" dirty="0">
                          <a:solidFill>
                            <a:srgbClr val="000000"/>
                          </a:solidFill>
                          <a:effectLst/>
                          <a:latin typeface="Arial"/>
                        </a:rPr>
                        <a:t>9104 : Botanical and zoological gardens and nature reserve activities</a:t>
                      </a:r>
                    </a:p>
                  </a:txBody>
                  <a:tcPr marL="9525" marR="9525" marT="9525" marB="0"/>
                </a:tc>
                <a:extLst>
                  <a:ext uri="{0D108BD9-81ED-4DB2-BD59-A6C34878D82A}">
                    <a16:rowId xmlns:a16="http://schemas.microsoft.com/office/drawing/2014/main" xmlns="" val="10024"/>
                  </a:ext>
                </a:extLst>
              </a:tr>
              <a:tr h="197000">
                <a:tc>
                  <a:txBody>
                    <a:bodyPr/>
                    <a:lstStyle/>
                    <a:p>
                      <a:pPr algn="l" fontAlgn="t"/>
                      <a:r>
                        <a:rPr lang="en-GB" sz="1000" b="0" i="0" u="none" strike="noStrike" dirty="0">
                          <a:solidFill>
                            <a:srgbClr val="000000"/>
                          </a:solidFill>
                          <a:effectLst/>
                          <a:latin typeface="Arial"/>
                        </a:rPr>
                        <a:t>+</a:t>
                      </a:r>
                      <a:r>
                        <a:rPr lang="en-GB" sz="1000" b="0" i="0" u="none" strike="noStrike" baseline="0" dirty="0">
                          <a:solidFill>
                            <a:srgbClr val="000000"/>
                          </a:solidFill>
                          <a:effectLst/>
                          <a:latin typeface="Arial"/>
                        </a:rPr>
                        <a:t> DEFRA farm labourers to cover SIC 0100.</a:t>
                      </a:r>
                      <a:endParaRPr lang="en-GB" sz="10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25"/>
                  </a:ext>
                </a:extLst>
              </a:tr>
            </a:tbl>
          </a:graphicData>
        </a:graphic>
      </p:graphicFrame>
      <p:sp>
        <p:nvSpPr>
          <p:cNvPr id="10" name="TextBox 9"/>
          <p:cNvSpPr txBox="1"/>
          <p:nvPr/>
        </p:nvSpPr>
        <p:spPr>
          <a:xfrm>
            <a:off x="8571416" y="147687"/>
            <a:ext cx="489236"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A9</a:t>
            </a:r>
          </a:p>
        </p:txBody>
      </p:sp>
    </p:spTree>
    <p:extLst>
      <p:ext uri="{BB962C8B-B14F-4D97-AF65-F5344CB8AC3E}">
        <p14:creationId xmlns:p14="http://schemas.microsoft.com/office/powerpoint/2010/main" val="28996045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5655715"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Land-based sector – sources and numbers</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TextBox 99"/>
          <p:cNvSpPr txBox="1"/>
          <p:nvPr/>
        </p:nvSpPr>
        <p:spPr>
          <a:xfrm>
            <a:off x="122703" y="6479307"/>
            <a:ext cx="783367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 2016 and DEFRA 2016</a:t>
            </a: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48271"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130343" y="737424"/>
            <a:ext cx="184698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Definition split by source</a:t>
            </a:r>
          </a:p>
        </p:txBody>
      </p:sp>
      <p:sp>
        <p:nvSpPr>
          <p:cNvPr id="13" name="TextBox 12"/>
          <p:cNvSpPr txBox="1"/>
          <p:nvPr/>
        </p:nvSpPr>
        <p:spPr>
          <a:xfrm>
            <a:off x="6021829" y="695335"/>
            <a:ext cx="3014667" cy="5663089"/>
          </a:xfrm>
          <a:prstGeom prst="rect">
            <a:avLst/>
          </a:prstGeom>
          <a:noFill/>
        </p:spPr>
        <p:txBody>
          <a:bodyPr wrap="square" rtlCol="0">
            <a:spAutoFit/>
          </a:bodyPr>
          <a:lstStyle/>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land-based data is incomplete and to produce an overall estimate requires multiple sources and in the case of sub-areas an element of apportionment. As such, the statistics need to be read as indicative rather than precise estimates of land-based business numbers and employment.</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In defining the land-based sector three sources are used. The ONS 2015 BRES data for employees (excludes SIC 0100 farm labours), 2013 DEFRA farm labour data (to cover SIC 0100) and ONS Annual Population workplace data to determine the agricultural self-employment multiplier. In the graph (left) SIC 0100 is included in the BRES data and the reason for the absence of DEFRA data.</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 In the case of Winchester Town the DEFRA data is only published at the local authority geography and for the sub-areas the ONS business count is used to apportion the numbers. In this case 90% is given to the Market Towns &amp; Rural sub-area and 10% to Winchester South. As no DEFRA data is apportioned to Winchester Town it will not show in the definition. </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If only BRES data is used for land-based then close to two thirds of the Market Towns and Rural sub-area workforce would be potentially lost.</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dirty="0">
                <a:latin typeface="Arial" panose="020B0604020202020204" pitchFamily="34" charset="0"/>
                <a:cs typeface="Arial" panose="020B0604020202020204" pitchFamily="34" charset="0"/>
              </a:rPr>
              <a:t>The land-based sector does not specifically include the tourism and visitor economy, although in many cases the two have a close relationship e.g. Avington House near Winchester as an events business.</a:t>
            </a:r>
          </a:p>
        </p:txBody>
      </p:sp>
      <p:grpSp>
        <p:nvGrpSpPr>
          <p:cNvPr id="10" name="Group 9"/>
          <p:cNvGrpSpPr/>
          <p:nvPr/>
        </p:nvGrpSpPr>
        <p:grpSpPr>
          <a:xfrm>
            <a:off x="122702" y="4107251"/>
            <a:ext cx="5681215" cy="2202069"/>
            <a:chOff x="122702" y="4107251"/>
            <a:chExt cx="5681215" cy="2202069"/>
          </a:xfrm>
        </p:grpSpPr>
        <p:cxnSp>
          <p:nvCxnSpPr>
            <p:cNvPr id="4" name="Straight Connector 3"/>
            <p:cNvCxnSpPr/>
            <p:nvPr/>
          </p:nvCxnSpPr>
          <p:spPr>
            <a:xfrm>
              <a:off x="467544" y="4503114"/>
              <a:ext cx="53285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22702" y="4107251"/>
              <a:ext cx="5681215" cy="2202069"/>
              <a:chOff x="122702" y="4107251"/>
              <a:chExt cx="5681215" cy="2202069"/>
            </a:xfrm>
          </p:grpSpPr>
          <p:sp>
            <p:nvSpPr>
              <p:cNvPr id="14" name="TextBox 13"/>
              <p:cNvSpPr txBox="1"/>
              <p:nvPr/>
            </p:nvSpPr>
            <p:spPr>
              <a:xfrm>
                <a:off x="2151080" y="4109227"/>
                <a:ext cx="945605"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a:t>
                </a:r>
                <a:r>
                  <a:rPr lang="en-GB" sz="80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Town</a:t>
                </a:r>
              </a:p>
            </p:txBody>
          </p:sp>
          <p:sp>
            <p:nvSpPr>
              <p:cNvPr id="15" name="TextBox 14"/>
              <p:cNvSpPr txBox="1"/>
              <p:nvPr/>
            </p:nvSpPr>
            <p:spPr>
              <a:xfrm>
                <a:off x="3123325" y="4109227"/>
                <a:ext cx="993819"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Market Towns &amp; Rural</a:t>
                </a:r>
              </a:p>
            </p:txBody>
          </p:sp>
          <p:sp>
            <p:nvSpPr>
              <p:cNvPr id="16" name="TextBox 15"/>
              <p:cNvSpPr txBox="1"/>
              <p:nvPr/>
            </p:nvSpPr>
            <p:spPr>
              <a:xfrm>
                <a:off x="4117144" y="4107251"/>
                <a:ext cx="888738"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South Winchester</a:t>
                </a:r>
              </a:p>
            </p:txBody>
          </p:sp>
          <p:sp>
            <p:nvSpPr>
              <p:cNvPr id="17" name="TextBox 16"/>
              <p:cNvSpPr txBox="1"/>
              <p:nvPr/>
            </p:nvSpPr>
            <p:spPr>
              <a:xfrm>
                <a:off x="1331640" y="4109227"/>
                <a:ext cx="916826"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Winchester District</a:t>
                </a:r>
              </a:p>
            </p:txBody>
          </p:sp>
          <p:sp>
            <p:nvSpPr>
              <p:cNvPr id="19" name="TextBox 18"/>
              <p:cNvSpPr txBox="1"/>
              <p:nvPr/>
            </p:nvSpPr>
            <p:spPr>
              <a:xfrm>
                <a:off x="4887091" y="4256893"/>
                <a:ext cx="916826"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Hampshire</a:t>
                </a:r>
              </a:p>
            </p:txBody>
          </p:sp>
          <p:sp>
            <p:nvSpPr>
              <p:cNvPr id="20" name="TextBox 19"/>
              <p:cNvSpPr txBox="1"/>
              <p:nvPr/>
            </p:nvSpPr>
            <p:spPr>
              <a:xfrm>
                <a:off x="249925" y="4581128"/>
                <a:ext cx="992914"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Employee estimates</a:t>
                </a:r>
              </a:p>
            </p:txBody>
          </p:sp>
          <p:sp>
            <p:nvSpPr>
              <p:cNvPr id="22" name="TextBox 21"/>
              <p:cNvSpPr txBox="1"/>
              <p:nvPr/>
            </p:nvSpPr>
            <p:spPr>
              <a:xfrm>
                <a:off x="217444" y="4997326"/>
                <a:ext cx="1034546"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DEFRA </a:t>
                </a:r>
              </a:p>
              <a:p>
                <a:pPr algn="r"/>
                <a:r>
                  <a:rPr lang="en-GB" sz="1000" dirty="0">
                    <a:latin typeface="Arial" panose="020B0604020202020204" pitchFamily="34" charset="0"/>
                    <a:cs typeface="Arial" panose="020B0604020202020204" pitchFamily="34" charset="0"/>
                  </a:rPr>
                  <a:t>farm labour</a:t>
                </a:r>
              </a:p>
            </p:txBody>
          </p:sp>
          <p:sp>
            <p:nvSpPr>
              <p:cNvPr id="23" name="TextBox 22"/>
              <p:cNvSpPr txBox="1"/>
              <p:nvPr/>
            </p:nvSpPr>
            <p:spPr>
              <a:xfrm>
                <a:off x="122702" y="5494000"/>
                <a:ext cx="1129288" cy="400110"/>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Agricultural self-employment</a:t>
                </a:r>
              </a:p>
            </p:txBody>
          </p:sp>
          <p:sp>
            <p:nvSpPr>
              <p:cNvPr id="24" name="TextBox 23"/>
              <p:cNvSpPr txBox="1"/>
              <p:nvPr/>
            </p:nvSpPr>
            <p:spPr>
              <a:xfrm>
                <a:off x="581800" y="6038091"/>
                <a:ext cx="648072"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Total</a:t>
                </a:r>
              </a:p>
            </p:txBody>
          </p:sp>
          <p:sp>
            <p:nvSpPr>
              <p:cNvPr id="25" name="TextBox 24"/>
              <p:cNvSpPr txBox="1"/>
              <p:nvPr/>
            </p:nvSpPr>
            <p:spPr>
              <a:xfrm>
                <a:off x="5110020" y="4636811"/>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10,000</a:t>
                </a:r>
              </a:p>
            </p:txBody>
          </p:sp>
          <p:sp>
            <p:nvSpPr>
              <p:cNvPr id="30" name="TextBox 29"/>
              <p:cNvSpPr txBox="1"/>
              <p:nvPr/>
            </p:nvSpPr>
            <p:spPr>
              <a:xfrm>
                <a:off x="4311985" y="4653136"/>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450</a:t>
                </a:r>
              </a:p>
            </p:txBody>
          </p:sp>
          <p:sp>
            <p:nvSpPr>
              <p:cNvPr id="31" name="TextBox 30"/>
              <p:cNvSpPr txBox="1"/>
              <p:nvPr/>
            </p:nvSpPr>
            <p:spPr>
              <a:xfrm>
                <a:off x="3423247" y="4653136"/>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1,250</a:t>
                </a:r>
              </a:p>
            </p:txBody>
          </p:sp>
          <p:sp>
            <p:nvSpPr>
              <p:cNvPr id="33" name="TextBox 32"/>
              <p:cNvSpPr txBox="1"/>
              <p:nvPr/>
            </p:nvSpPr>
            <p:spPr>
              <a:xfrm>
                <a:off x="2402788" y="4643322"/>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350</a:t>
                </a:r>
              </a:p>
            </p:txBody>
          </p:sp>
          <p:sp>
            <p:nvSpPr>
              <p:cNvPr id="34" name="TextBox 33"/>
              <p:cNvSpPr txBox="1"/>
              <p:nvPr/>
            </p:nvSpPr>
            <p:spPr>
              <a:xfrm>
                <a:off x="1481169" y="4636811"/>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2,000</a:t>
                </a:r>
              </a:p>
            </p:txBody>
          </p:sp>
          <p:sp>
            <p:nvSpPr>
              <p:cNvPr id="35" name="TextBox 34"/>
              <p:cNvSpPr txBox="1"/>
              <p:nvPr/>
            </p:nvSpPr>
            <p:spPr>
              <a:xfrm>
                <a:off x="5104507" y="5085184"/>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6,770</a:t>
                </a:r>
              </a:p>
            </p:txBody>
          </p:sp>
          <p:sp>
            <p:nvSpPr>
              <p:cNvPr id="36" name="TextBox 35"/>
              <p:cNvSpPr txBox="1"/>
              <p:nvPr/>
            </p:nvSpPr>
            <p:spPr>
              <a:xfrm>
                <a:off x="4306472" y="5101509"/>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130</a:t>
                </a:r>
              </a:p>
            </p:txBody>
          </p:sp>
          <p:sp>
            <p:nvSpPr>
              <p:cNvPr id="37" name="TextBox 36"/>
              <p:cNvSpPr txBox="1"/>
              <p:nvPr/>
            </p:nvSpPr>
            <p:spPr>
              <a:xfrm>
                <a:off x="3417734" y="5101509"/>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1,160</a:t>
                </a:r>
              </a:p>
            </p:txBody>
          </p:sp>
          <p:sp>
            <p:nvSpPr>
              <p:cNvPr id="38" name="TextBox 37"/>
              <p:cNvSpPr txBox="1"/>
              <p:nvPr/>
            </p:nvSpPr>
            <p:spPr>
              <a:xfrm>
                <a:off x="2397275" y="5091695"/>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0</a:t>
                </a:r>
              </a:p>
            </p:txBody>
          </p:sp>
          <p:sp>
            <p:nvSpPr>
              <p:cNvPr id="39" name="TextBox 38"/>
              <p:cNvSpPr txBox="1"/>
              <p:nvPr/>
            </p:nvSpPr>
            <p:spPr>
              <a:xfrm>
                <a:off x="1475656" y="5085184"/>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1,290</a:t>
                </a:r>
              </a:p>
            </p:txBody>
          </p:sp>
          <p:sp>
            <p:nvSpPr>
              <p:cNvPr id="40" name="TextBox 39"/>
              <p:cNvSpPr txBox="1"/>
              <p:nvPr/>
            </p:nvSpPr>
            <p:spPr>
              <a:xfrm>
                <a:off x="5104507" y="5589240"/>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8,190</a:t>
                </a:r>
              </a:p>
            </p:txBody>
          </p:sp>
          <p:sp>
            <p:nvSpPr>
              <p:cNvPr id="41" name="TextBox 40"/>
              <p:cNvSpPr txBox="1"/>
              <p:nvPr/>
            </p:nvSpPr>
            <p:spPr>
              <a:xfrm>
                <a:off x="4306472" y="5605565"/>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280</a:t>
                </a:r>
              </a:p>
            </p:txBody>
          </p:sp>
          <p:sp>
            <p:nvSpPr>
              <p:cNvPr id="42" name="TextBox 41"/>
              <p:cNvSpPr txBox="1"/>
              <p:nvPr/>
            </p:nvSpPr>
            <p:spPr>
              <a:xfrm>
                <a:off x="3417734" y="5605565"/>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1,180</a:t>
                </a:r>
              </a:p>
            </p:txBody>
          </p:sp>
          <p:sp>
            <p:nvSpPr>
              <p:cNvPr id="43" name="TextBox 42"/>
              <p:cNvSpPr txBox="1"/>
              <p:nvPr/>
            </p:nvSpPr>
            <p:spPr>
              <a:xfrm>
                <a:off x="2397275" y="5595751"/>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170</a:t>
                </a:r>
              </a:p>
            </p:txBody>
          </p:sp>
          <p:sp>
            <p:nvSpPr>
              <p:cNvPr id="44" name="TextBox 43"/>
              <p:cNvSpPr txBox="1"/>
              <p:nvPr/>
            </p:nvSpPr>
            <p:spPr>
              <a:xfrm>
                <a:off x="1475656" y="5589240"/>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1,680</a:t>
                </a:r>
              </a:p>
            </p:txBody>
          </p:sp>
          <p:sp>
            <p:nvSpPr>
              <p:cNvPr id="45" name="TextBox 44"/>
              <p:cNvSpPr txBox="1"/>
              <p:nvPr/>
            </p:nvSpPr>
            <p:spPr>
              <a:xfrm>
                <a:off x="5102239" y="6046774"/>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24,960</a:t>
                </a:r>
              </a:p>
            </p:txBody>
          </p:sp>
          <p:sp>
            <p:nvSpPr>
              <p:cNvPr id="46" name="TextBox 45"/>
              <p:cNvSpPr txBox="1"/>
              <p:nvPr/>
            </p:nvSpPr>
            <p:spPr>
              <a:xfrm>
                <a:off x="4304204" y="6063099"/>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860</a:t>
                </a:r>
              </a:p>
            </p:txBody>
          </p:sp>
          <p:sp>
            <p:nvSpPr>
              <p:cNvPr id="47" name="TextBox 46"/>
              <p:cNvSpPr txBox="1"/>
              <p:nvPr/>
            </p:nvSpPr>
            <p:spPr>
              <a:xfrm>
                <a:off x="3415466" y="6063099"/>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3,590</a:t>
                </a:r>
              </a:p>
            </p:txBody>
          </p:sp>
          <p:sp>
            <p:nvSpPr>
              <p:cNvPr id="48" name="TextBox 47"/>
              <p:cNvSpPr txBox="1"/>
              <p:nvPr/>
            </p:nvSpPr>
            <p:spPr>
              <a:xfrm>
                <a:off x="2395007" y="6053285"/>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520</a:t>
                </a:r>
              </a:p>
            </p:txBody>
          </p:sp>
          <p:sp>
            <p:nvSpPr>
              <p:cNvPr id="50" name="TextBox 49"/>
              <p:cNvSpPr txBox="1"/>
              <p:nvPr/>
            </p:nvSpPr>
            <p:spPr>
              <a:xfrm>
                <a:off x="1473388" y="6046774"/>
                <a:ext cx="693897" cy="246221"/>
              </a:xfrm>
              <a:prstGeom prst="rect">
                <a:avLst/>
              </a:prstGeom>
              <a:noFill/>
            </p:spPr>
            <p:txBody>
              <a:bodyPr wrap="square" rtlCol="0">
                <a:spAutoFit/>
              </a:bodyPr>
              <a:lstStyle/>
              <a:p>
                <a:pPr algn="r"/>
                <a:r>
                  <a:rPr lang="en-GB" sz="1000" dirty="0">
                    <a:latin typeface="Arial" panose="020B0604020202020204" pitchFamily="34" charset="0"/>
                    <a:cs typeface="Arial" panose="020B0604020202020204" pitchFamily="34" charset="0"/>
                  </a:rPr>
                  <a:t>4,970</a:t>
                </a:r>
              </a:p>
            </p:txBody>
          </p:sp>
        </p:grpSp>
        <p:cxnSp>
          <p:nvCxnSpPr>
            <p:cNvPr id="52" name="Straight Connector 51"/>
            <p:cNvCxnSpPr/>
            <p:nvPr/>
          </p:nvCxnSpPr>
          <p:spPr>
            <a:xfrm>
              <a:off x="459029" y="6309320"/>
              <a:ext cx="53285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37607" y="1196752"/>
            <a:ext cx="4807897" cy="2864887"/>
            <a:chOff x="537607" y="1196752"/>
            <a:chExt cx="4807897" cy="2864887"/>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20" y="1196752"/>
              <a:ext cx="4648684" cy="286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7607" y="1988840"/>
              <a:ext cx="298480" cy="246221"/>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a:t>
              </a:r>
            </a:p>
          </p:txBody>
        </p:sp>
      </p:grpSp>
      <p:sp>
        <p:nvSpPr>
          <p:cNvPr id="53" name="TextBox 52"/>
          <p:cNvSpPr txBox="1"/>
          <p:nvPr/>
        </p:nvSpPr>
        <p:spPr>
          <a:xfrm>
            <a:off x="8388424" y="147687"/>
            <a:ext cx="819705" cy="369332"/>
          </a:xfrm>
          <a:prstGeom prst="rect">
            <a:avLst/>
          </a:prstGeom>
          <a:noFill/>
        </p:spPr>
        <p:txBody>
          <a:bodyPr wrap="squar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A10</a:t>
            </a:r>
          </a:p>
        </p:txBody>
      </p:sp>
    </p:spTree>
    <p:extLst>
      <p:ext uri="{BB962C8B-B14F-4D97-AF65-F5344CB8AC3E}">
        <p14:creationId xmlns:p14="http://schemas.microsoft.com/office/powerpoint/2010/main" val="4287197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637" y="1268760"/>
            <a:ext cx="255969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275428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Executive Summary</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8677766" y="147687"/>
            <a:ext cx="385042" cy="369332"/>
          </a:xfrm>
          <a:prstGeom prst="rect">
            <a:avLst/>
          </a:prstGeom>
          <a:noFill/>
        </p:spPr>
        <p:txBody>
          <a:bodyPr wrap="none" rtlCol="0">
            <a:spAutoFit/>
          </a:bodyPr>
          <a:lstStyle/>
          <a:p>
            <a:r>
              <a:rPr lang="en-GB" dirty="0">
                <a:solidFill>
                  <a:schemeClr val="bg1"/>
                </a:solidFill>
                <a:latin typeface="Verdana" panose="020B0604030504040204" pitchFamily="34" charset="0"/>
                <a:ea typeface="Verdana" panose="020B0604030504040204" pitchFamily="34" charset="0"/>
                <a:cs typeface="Verdana" panose="020B0604030504040204" pitchFamily="34" charset="0"/>
              </a:rPr>
              <a:t>iv</a:t>
            </a:r>
          </a:p>
        </p:txBody>
      </p:sp>
      <p:pic>
        <p:nvPicPr>
          <p:cNvPr id="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95771" y="692696"/>
            <a:ext cx="5633709" cy="6771084"/>
          </a:xfrm>
          <a:prstGeom prst="rect">
            <a:avLst/>
          </a:prstGeom>
          <a:noFill/>
        </p:spPr>
        <p:txBody>
          <a:bodyPr wrap="square" rtlCol="0">
            <a:spAutoFit/>
          </a:bodyPr>
          <a:lstStyle/>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Employment growth </a:t>
            </a:r>
            <a:r>
              <a:rPr lang="en-GB" sz="1000" b="1" dirty="0" smtClean="0">
                <a:solidFill>
                  <a:srgbClr val="C00000"/>
                </a:solidFill>
                <a:latin typeface="Arial" panose="020B0604020202020204" pitchFamily="34" charset="0"/>
                <a:cs typeface="Arial" panose="020B0604020202020204" pitchFamily="34" charset="0"/>
              </a:rPr>
              <a:t>driven by South Winchester’s private services. </a:t>
            </a:r>
            <a:r>
              <a:rPr lang="en-GB" sz="1000" dirty="0" smtClean="0">
                <a:latin typeface="Arial" panose="020B0604020202020204" pitchFamily="34" charset="0"/>
                <a:cs typeface="Arial" panose="020B0604020202020204" pitchFamily="34" charset="0"/>
              </a:rPr>
              <a:t>The </a:t>
            </a:r>
            <a:r>
              <a:rPr lang="en-GB" sz="1000" dirty="0">
                <a:latin typeface="Arial" panose="020B0604020202020204" pitchFamily="34" charset="0"/>
                <a:cs typeface="Arial" panose="020B0604020202020204" pitchFamily="34" charset="0"/>
              </a:rPr>
              <a:t>largest sectors </a:t>
            </a:r>
            <a:r>
              <a:rPr lang="en-GB" sz="1000" dirty="0" smtClean="0">
                <a:latin typeface="Arial" panose="020B0604020202020204" pitchFamily="34" charset="0"/>
                <a:cs typeface="Arial" panose="020B0604020202020204" pitchFamily="34" charset="0"/>
              </a:rPr>
              <a:t>in terms of employment are </a:t>
            </a:r>
            <a:r>
              <a:rPr lang="en-GB" sz="1000" dirty="0">
                <a:latin typeface="Arial" panose="020B0604020202020204" pitchFamily="34" charset="0"/>
                <a:cs typeface="Arial" panose="020B0604020202020204" pitchFamily="34" charset="0"/>
              </a:rPr>
              <a:t>the distribution, transport, accommodation &amp; food sector,  followed by </a:t>
            </a:r>
            <a:r>
              <a:rPr lang="en-GB" sz="1000" dirty="0" smtClean="0">
                <a:latin typeface="Arial" panose="020B0604020202020204" pitchFamily="34" charset="0"/>
                <a:cs typeface="Arial" panose="020B0604020202020204" pitchFamily="34" charset="0"/>
              </a:rPr>
              <a:t>business </a:t>
            </a:r>
            <a:r>
              <a:rPr lang="en-GB" sz="1000" dirty="0">
                <a:latin typeface="Arial" panose="020B0604020202020204" pitchFamily="34" charset="0"/>
                <a:cs typeface="Arial" panose="020B0604020202020204" pitchFamily="34" charset="0"/>
              </a:rPr>
              <a:t>services and financial </a:t>
            </a:r>
            <a:r>
              <a:rPr lang="en-GB" sz="1000" dirty="0" smtClean="0">
                <a:latin typeface="Arial" panose="020B0604020202020204" pitchFamily="34" charset="0"/>
                <a:cs typeface="Arial" panose="020B0604020202020204" pitchFamily="34" charset="0"/>
              </a:rPr>
              <a:t>&amp; </a:t>
            </a:r>
            <a:r>
              <a:rPr lang="en-GB" sz="1000" dirty="0">
                <a:latin typeface="Arial" panose="020B0604020202020204" pitchFamily="34" charset="0"/>
                <a:cs typeface="Arial" panose="020B0604020202020204" pitchFamily="34" charset="0"/>
              </a:rPr>
              <a:t>insurance. This is facilitated in the south by sectors facilitated by prime employment sites in the </a:t>
            </a:r>
            <a:r>
              <a:rPr lang="en-GB" sz="1000" dirty="0" smtClean="0">
                <a:latin typeface="Arial" panose="020B0604020202020204" pitchFamily="34" charset="0"/>
                <a:cs typeface="Arial" panose="020B0604020202020204" pitchFamily="34" charset="0"/>
              </a:rPr>
              <a:t>Solent </a:t>
            </a:r>
            <a:r>
              <a:rPr lang="en-GB" sz="1000" dirty="0">
                <a:latin typeface="Arial" panose="020B0604020202020204" pitchFamily="34" charset="0"/>
                <a:cs typeface="Arial" panose="020B0604020202020204" pitchFamily="34" charset="0"/>
              </a:rPr>
              <a:t>Business </a:t>
            </a:r>
            <a:r>
              <a:rPr lang="en-GB" sz="1000" dirty="0" smtClean="0">
                <a:latin typeface="Arial" panose="020B0604020202020204" pitchFamily="34" charset="0"/>
                <a:cs typeface="Arial" panose="020B0604020202020204" pitchFamily="34" charset="0"/>
              </a:rPr>
              <a:t>Park. </a:t>
            </a:r>
            <a:r>
              <a:rPr lang="en-GB" sz="1000" dirty="0">
                <a:latin typeface="Arial" panose="020B0604020202020204" pitchFamily="34" charset="0"/>
                <a:cs typeface="Arial" panose="020B0604020202020204" pitchFamily="34" charset="0"/>
              </a:rPr>
              <a:t>The main growth sector in numbers is the distribution sector, however this varies across the sub-areas with accommodation the largest driver in Market Towns &amp; Rural, accommodation/food and beverages in Winchester Town and retail in South Winchester (Whiteley Village Shopping Centre development). Other services also saw </a:t>
            </a:r>
            <a:r>
              <a:rPr lang="en-GB" sz="1000" dirty="0" smtClean="0">
                <a:latin typeface="Arial" panose="020B0604020202020204" pitchFamily="34" charset="0"/>
                <a:cs typeface="Arial" panose="020B0604020202020204" pitchFamily="34" charset="0"/>
              </a:rPr>
              <a:t>strong </a:t>
            </a:r>
            <a:r>
              <a:rPr lang="en-GB" sz="1000" dirty="0">
                <a:latin typeface="Arial" panose="020B0604020202020204" pitchFamily="34" charset="0"/>
                <a:cs typeface="Arial" panose="020B0604020202020204" pitchFamily="34" charset="0"/>
              </a:rPr>
              <a:t>growth in the Market Towns &amp; Rural and in Winchester Town. In relative terms ICT, other services, finance and insurance, construction, and real estate  were the </a:t>
            </a:r>
            <a:r>
              <a:rPr lang="en-GB" sz="1000" dirty="0" smtClean="0">
                <a:latin typeface="Arial" panose="020B0604020202020204" pitchFamily="34" charset="0"/>
                <a:cs typeface="Arial" panose="020B0604020202020204" pitchFamily="34" charset="0"/>
              </a:rPr>
              <a:t>fastest growing </a:t>
            </a:r>
            <a:r>
              <a:rPr lang="en-GB" sz="1000" dirty="0">
                <a:latin typeface="Arial" panose="020B0604020202020204" pitchFamily="34" charset="0"/>
                <a:cs typeface="Arial" panose="020B0604020202020204" pitchFamily="34" charset="0"/>
              </a:rPr>
              <a:t>sectors. </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High </a:t>
            </a:r>
            <a:r>
              <a:rPr lang="en-GB" sz="1000" b="1" dirty="0">
                <a:solidFill>
                  <a:srgbClr val="C00000"/>
                </a:solidFill>
                <a:latin typeface="Arial" panose="020B0604020202020204" pitchFamily="34" charset="0"/>
                <a:cs typeface="Arial" panose="020B0604020202020204" pitchFamily="34" charset="0"/>
              </a:rPr>
              <a:t>value added sectors </a:t>
            </a:r>
            <a:r>
              <a:rPr lang="en-GB" sz="1000" b="1" dirty="0" smtClean="0">
                <a:solidFill>
                  <a:srgbClr val="C00000"/>
                </a:solidFill>
                <a:latin typeface="Arial" panose="020B0604020202020204" pitchFamily="34" charset="0"/>
                <a:cs typeface="Arial" panose="020B0604020202020204" pitchFamily="34" charset="0"/>
              </a:rPr>
              <a:t>made significant contribution to employment growth. </a:t>
            </a:r>
            <a:r>
              <a:rPr lang="en-GB" sz="1000" dirty="0">
                <a:latin typeface="Arial" panose="020B0604020202020204" pitchFamily="34" charset="0"/>
                <a:cs typeface="Arial" panose="020B0604020202020204" pitchFamily="34" charset="0"/>
              </a:rPr>
              <a:t>As with the broad sectors there are </a:t>
            </a:r>
            <a:r>
              <a:rPr lang="en-GB" sz="1000" dirty="0" smtClean="0">
                <a:latin typeface="Arial" panose="020B0604020202020204" pitchFamily="34" charset="0"/>
                <a:cs typeface="Arial" panose="020B0604020202020204" pitchFamily="34" charset="0"/>
              </a:rPr>
              <a:t>sub-area </a:t>
            </a:r>
            <a:r>
              <a:rPr lang="en-GB" sz="1000" dirty="0">
                <a:latin typeface="Arial" panose="020B0604020202020204" pitchFamily="34" charset="0"/>
                <a:cs typeface="Arial" panose="020B0604020202020204" pitchFamily="34" charset="0"/>
              </a:rPr>
              <a:t>variations in high value </a:t>
            </a:r>
            <a:r>
              <a:rPr lang="en-GB" sz="1000" dirty="0" smtClean="0">
                <a:latin typeface="Arial" panose="020B0604020202020204" pitchFamily="34" charset="0"/>
                <a:cs typeface="Arial" panose="020B0604020202020204" pitchFamily="34" charset="0"/>
              </a:rPr>
              <a:t>added employment growth by sector. </a:t>
            </a:r>
            <a:r>
              <a:rPr lang="en-GB" sz="1000" dirty="0">
                <a:latin typeface="Arial" panose="020B0604020202020204" pitchFamily="34" charset="0"/>
                <a:cs typeface="Arial" panose="020B0604020202020204" pitchFamily="34" charset="0"/>
              </a:rPr>
              <a:t>Winchester Town has a smaller high value added sector share than comparison areas and down to the higher number of public sector employment, although these sectors are still major employers. The financial &amp; professional (business) services is an important employer in South Winchester with one in seven workers (3,500) employed in this sector compared to one in ten for Winchester as a whole (8,000). </a:t>
            </a:r>
            <a:r>
              <a:rPr lang="en-GB" sz="1000" dirty="0" smtClean="0">
                <a:latin typeface="Arial" panose="020B0604020202020204" pitchFamily="34" charset="0"/>
                <a:cs typeface="Arial" panose="020B0604020202020204" pitchFamily="34" charset="0"/>
              </a:rPr>
              <a:t>This sector expanded by about 2.7% on average p.a. across Winchester. The </a:t>
            </a:r>
            <a:r>
              <a:rPr lang="en-GB" sz="1000" dirty="0">
                <a:latin typeface="Arial" panose="020B0604020202020204" pitchFamily="34" charset="0"/>
                <a:cs typeface="Arial" panose="020B0604020202020204" pitchFamily="34" charset="0"/>
              </a:rPr>
              <a:t>ICT </a:t>
            </a:r>
            <a:r>
              <a:rPr lang="en-GB" sz="1000" dirty="0" smtClean="0">
                <a:latin typeface="Arial" panose="020B0604020202020204" pitchFamily="34" charset="0"/>
                <a:cs typeface="Arial" panose="020B0604020202020204" pitchFamily="34" charset="0"/>
              </a:rPr>
              <a:t>sector </a:t>
            </a:r>
            <a:r>
              <a:rPr lang="en-GB" sz="1000" dirty="0">
                <a:latin typeface="Arial" panose="020B0604020202020204" pitchFamily="34" charset="0"/>
                <a:cs typeface="Arial" panose="020B0604020202020204" pitchFamily="34" charset="0"/>
              </a:rPr>
              <a:t>is disproportionately represented in the market Town &amp; Rural </a:t>
            </a:r>
            <a:r>
              <a:rPr lang="en-GB" sz="1000" dirty="0" smtClean="0">
                <a:latin typeface="Arial" panose="020B0604020202020204" pitchFamily="34" charset="0"/>
                <a:cs typeface="Arial" panose="020B0604020202020204" pitchFamily="34" charset="0"/>
              </a:rPr>
              <a:t>sub-area. Employment in this sector expanded by almost 6% p.a. across Winchester. Tourism </a:t>
            </a:r>
            <a:r>
              <a:rPr lang="en-GB" sz="1000" dirty="0">
                <a:latin typeface="Arial" panose="020B0604020202020204" pitchFamily="34" charset="0"/>
                <a:cs typeface="Arial" panose="020B0604020202020204" pitchFamily="34" charset="0"/>
              </a:rPr>
              <a:t>is </a:t>
            </a:r>
            <a:r>
              <a:rPr lang="en-GB" sz="1000" dirty="0" smtClean="0">
                <a:latin typeface="Arial" panose="020B0604020202020204" pitchFamily="34" charset="0"/>
                <a:cs typeface="Arial" panose="020B0604020202020204" pitchFamily="34" charset="0"/>
              </a:rPr>
              <a:t>a strategic sector to the economy and this is another growth </a:t>
            </a:r>
            <a:r>
              <a:rPr lang="en-GB" sz="1000" dirty="0">
                <a:latin typeface="Arial" panose="020B0604020202020204" pitchFamily="34" charset="0"/>
                <a:cs typeface="Arial" panose="020B0604020202020204" pitchFamily="34" charset="0"/>
              </a:rPr>
              <a:t>sector</a:t>
            </a:r>
            <a:r>
              <a:rPr lang="en-GB" sz="1000" dirty="0" smtClean="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Total employment in this sector increased by about 7% p.a. since 2010. </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Relatively strong growth in output (GVA) is projected over the medium-term but risks to growth are on the downside. </a:t>
            </a:r>
            <a:r>
              <a:rPr lang="en-GB" sz="1000" dirty="0" smtClean="0">
                <a:latin typeface="Arial" panose="020B0604020202020204" pitchFamily="34" charset="0"/>
                <a:cs typeface="Arial" panose="020B0604020202020204" pitchFamily="34" charset="0"/>
              </a:rPr>
              <a:t>The economy of Winchester district is projected to expand by about 4.3% on average per annum by 2023 but there is a downside risk to growth. This risk to economic growth is primarily found in rising inflation and sluggish growth in earnings and their impact on disposable incomes, consumption and growth. The economy remains exposed to external shock while another source of uncertainty is related to Brexit. It will take some time for the impact of Brexit on trade and investment to become clearer.</a:t>
            </a:r>
          </a:p>
          <a:p>
            <a:pPr marL="171450" indent="-171450">
              <a:buFont typeface="Arial" panose="020B0604020202020204" pitchFamily="34" charset="0"/>
              <a:buChar char="•"/>
            </a:pPr>
            <a:r>
              <a:rPr lang="en-GB" sz="1000" b="1" dirty="0" smtClean="0">
                <a:solidFill>
                  <a:srgbClr val="C00000"/>
                </a:solidFill>
                <a:latin typeface="Arial" panose="020B0604020202020204" pitchFamily="34" charset="0"/>
                <a:cs typeface="Arial" panose="020B0604020202020204" pitchFamily="34" charset="0"/>
              </a:rPr>
              <a:t>Several sectors are more exposed to consumer lead-slowdown but Winchester has a concentration of resilient sectors. </a:t>
            </a:r>
            <a:r>
              <a:rPr lang="en-GB" sz="1000" dirty="0" smtClean="0">
                <a:latin typeface="Arial" panose="020B0604020202020204" pitchFamily="34" charset="0"/>
                <a:cs typeface="Arial" panose="020B0604020202020204" pitchFamily="34" charset="0"/>
              </a:rPr>
              <a:t> Retail </a:t>
            </a:r>
            <a:r>
              <a:rPr lang="en-GB" sz="1000" dirty="0">
                <a:latin typeface="Arial" panose="020B0604020202020204" pitchFamily="34" charset="0"/>
                <a:cs typeface="Arial" panose="020B0604020202020204" pitchFamily="34" charset="0"/>
              </a:rPr>
              <a:t>and accommodation &amp; food are more exposed </a:t>
            </a:r>
            <a:r>
              <a:rPr lang="en-GB" sz="1000" dirty="0" smtClean="0">
                <a:latin typeface="Arial" panose="020B0604020202020204" pitchFamily="34" charset="0"/>
                <a:cs typeface="Arial" panose="020B0604020202020204" pitchFamily="34" charset="0"/>
              </a:rPr>
              <a:t>to a consumer lead slowdown than </a:t>
            </a:r>
            <a:r>
              <a:rPr lang="en-GB" sz="1000" dirty="0">
                <a:latin typeface="Arial" panose="020B0604020202020204" pitchFamily="34" charset="0"/>
                <a:cs typeface="Arial" panose="020B0604020202020204" pitchFamily="34" charset="0"/>
              </a:rPr>
              <a:t>other sectors of the economy. Large currency depreciation through its impact on relative prices has made Winchester more attractive to both foreign and domestic visitors which might boost accommodation &amp; </a:t>
            </a:r>
            <a:r>
              <a:rPr lang="en-GB" sz="1000" dirty="0" smtClean="0">
                <a:latin typeface="Arial" panose="020B0604020202020204" pitchFamily="34" charset="0"/>
                <a:cs typeface="Arial" panose="020B0604020202020204" pitchFamily="34" charset="0"/>
              </a:rPr>
              <a:t>food and offset the negative impact of lower consumer spending elsewhere in the economy. In terms of GVA growth the </a:t>
            </a:r>
            <a:r>
              <a:rPr lang="en-GB" sz="1000" dirty="0">
                <a:latin typeface="Arial" panose="020B0604020202020204" pitchFamily="34" charset="0"/>
                <a:cs typeface="Arial" panose="020B0604020202020204" pitchFamily="34" charset="0"/>
              </a:rPr>
              <a:t>real estate sector underperformed since 2010 and a slowdown in house price growth will most likely </a:t>
            </a:r>
            <a:r>
              <a:rPr lang="en-GB" sz="1000" dirty="0" smtClean="0">
                <a:latin typeface="Arial" panose="020B0604020202020204" pitchFamily="34" charset="0"/>
                <a:cs typeface="Arial" panose="020B0604020202020204" pitchFamily="34" charset="0"/>
              </a:rPr>
              <a:t>curb </a:t>
            </a:r>
            <a:r>
              <a:rPr lang="en-GB" sz="1000" dirty="0">
                <a:latin typeface="Arial" panose="020B0604020202020204" pitchFamily="34" charset="0"/>
                <a:cs typeface="Arial" panose="020B0604020202020204" pitchFamily="34" charset="0"/>
              </a:rPr>
              <a:t>activity in this </a:t>
            </a:r>
            <a:r>
              <a:rPr lang="en-GB" sz="1000" dirty="0" smtClean="0">
                <a:latin typeface="Arial" panose="020B0604020202020204" pitchFamily="34" charset="0"/>
                <a:cs typeface="Arial" panose="020B0604020202020204" pitchFamily="34" charset="0"/>
              </a:rPr>
              <a:t>sector and construction. </a:t>
            </a:r>
            <a:r>
              <a:rPr lang="en-GB" sz="1000" dirty="0">
                <a:latin typeface="Arial" panose="020B0604020202020204" pitchFamily="34" charset="0"/>
                <a:cs typeface="Arial" panose="020B0604020202020204" pitchFamily="34" charset="0"/>
              </a:rPr>
              <a:t>Further restructuring in public administration will </a:t>
            </a:r>
            <a:r>
              <a:rPr lang="en-GB" sz="1000" dirty="0" smtClean="0">
                <a:latin typeface="Arial" panose="020B0604020202020204" pitchFamily="34" charset="0"/>
                <a:cs typeface="Arial" panose="020B0604020202020204" pitchFamily="34" charset="0"/>
              </a:rPr>
              <a:t>most probably constrain </a:t>
            </a:r>
            <a:r>
              <a:rPr lang="en-GB" sz="1000" dirty="0">
                <a:latin typeface="Arial" panose="020B0604020202020204" pitchFamily="34" charset="0"/>
                <a:cs typeface="Arial" panose="020B0604020202020204" pitchFamily="34" charset="0"/>
              </a:rPr>
              <a:t>growth in </a:t>
            </a:r>
            <a:r>
              <a:rPr lang="en-GB" sz="1000" dirty="0" smtClean="0">
                <a:latin typeface="Arial" panose="020B0604020202020204" pitchFamily="34" charset="0"/>
                <a:cs typeface="Arial" panose="020B0604020202020204" pitchFamily="34" charset="0"/>
              </a:rPr>
              <a:t>Winchester and Winchester Town in particular.</a:t>
            </a: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25" name="TextBox 24"/>
          <p:cNvSpPr txBox="1"/>
          <p:nvPr/>
        </p:nvSpPr>
        <p:spPr>
          <a:xfrm>
            <a:off x="6038604" y="871053"/>
            <a:ext cx="3081503" cy="246221"/>
          </a:xfrm>
          <a:prstGeom prst="rect">
            <a:avLst/>
          </a:prstGeom>
          <a:noFill/>
        </p:spPr>
        <p:txBody>
          <a:bodyPr wrap="square" rtlCol="0">
            <a:spAutoFit/>
          </a:bodyPr>
          <a:lstStyle/>
          <a:p>
            <a:pPr algn="ctr"/>
            <a:r>
              <a:rPr lang="en-GB" sz="1000" b="1" dirty="0">
                <a:solidFill>
                  <a:srgbClr val="C00000"/>
                </a:solidFill>
                <a:latin typeface="Arial" panose="020B0604020202020204" pitchFamily="34" charset="0"/>
                <a:cs typeface="Arial" panose="020B0604020202020204" pitchFamily="34" charset="0"/>
              </a:rPr>
              <a:t>Sub-area Employee Share &amp; Employee Growth</a:t>
            </a:r>
          </a:p>
        </p:txBody>
      </p:sp>
      <p:sp>
        <p:nvSpPr>
          <p:cNvPr id="29" name="TextBox 28"/>
          <p:cNvSpPr txBox="1"/>
          <p:nvPr/>
        </p:nvSpPr>
        <p:spPr>
          <a:xfrm>
            <a:off x="6018035" y="3709887"/>
            <a:ext cx="3081503" cy="246221"/>
          </a:xfrm>
          <a:prstGeom prst="rect">
            <a:avLst/>
          </a:prstGeom>
          <a:noFill/>
        </p:spPr>
        <p:txBody>
          <a:bodyPr wrap="square" rtlCol="0">
            <a:spAutoFit/>
          </a:bodyPr>
          <a:lstStyle/>
          <a:p>
            <a:pPr algn="ctr"/>
            <a:r>
              <a:rPr lang="en-GB" sz="1000" b="1" dirty="0">
                <a:solidFill>
                  <a:srgbClr val="C00000"/>
                </a:solidFill>
                <a:latin typeface="Arial" panose="020B0604020202020204" pitchFamily="34" charset="0"/>
                <a:cs typeface="Arial" panose="020B0604020202020204" pitchFamily="34" charset="0"/>
              </a:rPr>
              <a:t>Major Employment Sectors with Strong Growth</a:t>
            </a:r>
          </a:p>
        </p:txBody>
      </p:sp>
      <p:graphicFrame>
        <p:nvGraphicFramePr>
          <p:cNvPr id="19" name="Table 18"/>
          <p:cNvGraphicFramePr>
            <a:graphicFrameLocks noGrp="1"/>
          </p:cNvGraphicFramePr>
          <p:nvPr>
            <p:extLst>
              <p:ext uri="{D42A27DB-BD31-4B8C-83A1-F6EECF244321}">
                <p14:modId xmlns:p14="http://schemas.microsoft.com/office/powerpoint/2010/main" val="2189012842"/>
              </p:ext>
            </p:extLst>
          </p:nvPr>
        </p:nvGraphicFramePr>
        <p:xfrm>
          <a:off x="6228183" y="4140435"/>
          <a:ext cx="2664297" cy="1508560"/>
        </p:xfrm>
        <a:graphic>
          <a:graphicData uri="http://schemas.openxmlformats.org/drawingml/2006/table">
            <a:tbl>
              <a:tblPr firstRow="1" bandRow="1">
                <a:tableStyleId>{21E4AEA4-8DFA-4A89-87EB-49C32662AFE0}</a:tableStyleId>
              </a:tblPr>
              <a:tblGrid>
                <a:gridCol w="1008113">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gridCol w="792088">
                  <a:extLst>
                    <a:ext uri="{9D8B030D-6E8A-4147-A177-3AD203B41FA5}">
                      <a16:colId xmlns:a16="http://schemas.microsoft.com/office/drawing/2014/main" xmlns="" val="20002"/>
                    </a:ext>
                  </a:extLst>
                </a:gridCol>
              </a:tblGrid>
              <a:tr h="220574">
                <a:tc>
                  <a:txBody>
                    <a:bodyPr/>
                    <a:lstStyle/>
                    <a:p>
                      <a:r>
                        <a:rPr lang="en-GB" sz="800" dirty="0" smtClean="0">
                          <a:latin typeface="Arial" panose="020B0604020202020204" pitchFamily="34" charset="0"/>
                          <a:cs typeface="Arial" panose="020B0604020202020204" pitchFamily="34" charset="0"/>
                        </a:rPr>
                        <a:t>Selected sector</a:t>
                      </a:r>
                      <a:endParaRPr lang="en-GB" sz="800" dirty="0">
                        <a:latin typeface="Arial" panose="020B0604020202020204" pitchFamily="34" charset="0"/>
                        <a:cs typeface="Arial" panose="020B0604020202020204" pitchFamily="34" charset="0"/>
                      </a:endParaRPr>
                    </a:p>
                  </a:txBody>
                  <a:tcPr/>
                </a:tc>
                <a:tc>
                  <a:txBody>
                    <a:bodyPr/>
                    <a:lstStyle/>
                    <a:p>
                      <a:r>
                        <a:rPr lang="en-GB" sz="800" dirty="0">
                          <a:latin typeface="Arial" panose="020B0604020202020204" pitchFamily="34" charset="0"/>
                          <a:cs typeface="Arial" panose="020B0604020202020204" pitchFamily="34" charset="0"/>
                        </a:rPr>
                        <a:t>Number of employees</a:t>
                      </a:r>
                    </a:p>
                  </a:txBody>
                  <a:tcPr/>
                </a:tc>
                <a:tc>
                  <a:txBody>
                    <a:bodyPr/>
                    <a:lstStyle/>
                    <a:p>
                      <a:r>
                        <a:rPr lang="en-GB" sz="800" dirty="0">
                          <a:latin typeface="Arial" panose="020B0604020202020204" pitchFamily="34" charset="0"/>
                          <a:cs typeface="Arial" panose="020B0604020202020204" pitchFamily="34" charset="0"/>
                        </a:rPr>
                        <a:t>% </a:t>
                      </a:r>
                      <a:r>
                        <a:rPr lang="en-GB" sz="800" dirty="0" smtClean="0">
                          <a:latin typeface="Arial" panose="020B0604020202020204" pitchFamily="34" charset="0"/>
                          <a:cs typeface="Arial" panose="020B0604020202020204" pitchFamily="34" charset="0"/>
                        </a:rPr>
                        <a:t>growth </a:t>
                      </a:r>
                      <a:r>
                        <a:rPr lang="en-GB" sz="800" dirty="0">
                          <a:latin typeface="Arial" panose="020B0604020202020204" pitchFamily="34" charset="0"/>
                          <a:cs typeface="Arial" panose="020B0604020202020204" pitchFamily="34" charset="0"/>
                        </a:rPr>
                        <a:t>p.a. on 2010</a:t>
                      </a:r>
                    </a:p>
                  </a:txBody>
                  <a:tcPr/>
                </a:tc>
                <a:extLst>
                  <a:ext uri="{0D108BD9-81ED-4DB2-BD59-A6C34878D82A}">
                    <a16:rowId xmlns:a16="http://schemas.microsoft.com/office/drawing/2014/main" xmlns="" val="10000"/>
                  </a:ext>
                </a:extLst>
              </a:tr>
              <a:tr h="234656">
                <a:tc>
                  <a:txBody>
                    <a:bodyPr/>
                    <a:lstStyle/>
                    <a:p>
                      <a:r>
                        <a:rPr lang="en-GB" sz="800" dirty="0">
                          <a:latin typeface="Arial" panose="020B0604020202020204" pitchFamily="34" charset="0"/>
                          <a:cs typeface="Arial" panose="020B0604020202020204" pitchFamily="34" charset="0"/>
                        </a:rPr>
                        <a:t>Tourism</a:t>
                      </a:r>
                    </a:p>
                  </a:txBody>
                  <a:tcPr/>
                </a:tc>
                <a:tc>
                  <a:txBody>
                    <a:bodyPr/>
                    <a:lstStyle/>
                    <a:p>
                      <a:pPr algn="r"/>
                      <a:r>
                        <a:rPr lang="en-GB" sz="800">
                          <a:latin typeface="Arial" panose="020B0604020202020204" pitchFamily="34" charset="0"/>
                          <a:cs typeface="Arial" panose="020B0604020202020204" pitchFamily="34" charset="0"/>
                        </a:rPr>
                        <a:t>7,000</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smtClean="0">
                          <a:solidFill>
                            <a:schemeClr val="tx1"/>
                          </a:solidFill>
                          <a:latin typeface="Arial" panose="020B0604020202020204" pitchFamily="34" charset="0"/>
                          <a:cs typeface="Arial" panose="020B0604020202020204" pitchFamily="34" charset="0"/>
                        </a:rPr>
                        <a:t>7%</a:t>
                      </a:r>
                      <a:endParaRPr lang="en-GB"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234656">
                <a:tc>
                  <a:txBody>
                    <a:bodyPr/>
                    <a:lstStyle/>
                    <a:p>
                      <a:r>
                        <a:rPr lang="en-GB" sz="800" dirty="0">
                          <a:latin typeface="Arial" panose="020B0604020202020204" pitchFamily="34" charset="0"/>
                          <a:cs typeface="Arial" panose="020B0604020202020204" pitchFamily="34" charset="0"/>
                        </a:rPr>
                        <a:t>Retail/wholesale</a:t>
                      </a:r>
                    </a:p>
                  </a:txBody>
                  <a:tcPr/>
                </a:tc>
                <a:tc>
                  <a:txBody>
                    <a:bodyPr/>
                    <a:lstStyle/>
                    <a:p>
                      <a:pPr algn="r"/>
                      <a:r>
                        <a:rPr lang="en-GB" sz="800" dirty="0">
                          <a:latin typeface="Arial" panose="020B0604020202020204" pitchFamily="34" charset="0"/>
                          <a:cs typeface="Arial" panose="020B0604020202020204" pitchFamily="34" charset="0"/>
                        </a:rPr>
                        <a:t>13,000</a:t>
                      </a:r>
                    </a:p>
                  </a:txBody>
                  <a:tcPr/>
                </a:tc>
                <a:tc>
                  <a:txBody>
                    <a:bodyPr/>
                    <a:lstStyle/>
                    <a:p>
                      <a:pPr algn="r"/>
                      <a:r>
                        <a:rPr lang="en-GB" sz="800" dirty="0" smtClean="0">
                          <a:solidFill>
                            <a:schemeClr val="tx1"/>
                          </a:solidFill>
                          <a:latin typeface="Arial" panose="020B0604020202020204" pitchFamily="34" charset="0"/>
                          <a:cs typeface="Arial" panose="020B0604020202020204" pitchFamily="34" charset="0"/>
                        </a:rPr>
                        <a:t>5.4%</a:t>
                      </a:r>
                      <a:endParaRPr lang="en-GB"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234656">
                <a:tc>
                  <a:txBody>
                    <a:bodyPr/>
                    <a:lstStyle/>
                    <a:p>
                      <a:r>
                        <a:rPr lang="en-GB" sz="800" dirty="0">
                          <a:latin typeface="Arial" panose="020B0604020202020204" pitchFamily="34" charset="0"/>
                          <a:cs typeface="Arial" panose="020B0604020202020204" pitchFamily="34" charset="0"/>
                        </a:rPr>
                        <a:t>ICT</a:t>
                      </a:r>
                    </a:p>
                  </a:txBody>
                  <a:tcPr/>
                </a:tc>
                <a:tc>
                  <a:txBody>
                    <a:bodyPr/>
                    <a:lstStyle/>
                    <a:p>
                      <a:pPr algn="r"/>
                      <a:r>
                        <a:rPr lang="en-GB" sz="800" dirty="0">
                          <a:latin typeface="Arial" panose="020B0604020202020204" pitchFamily="34" charset="0"/>
                          <a:cs typeface="Arial" panose="020B0604020202020204" pitchFamily="34" charset="0"/>
                        </a:rPr>
                        <a:t>6,000</a:t>
                      </a:r>
                    </a:p>
                  </a:txBody>
                  <a:tcPr/>
                </a:tc>
                <a:tc>
                  <a:txBody>
                    <a:bodyPr/>
                    <a:lstStyle/>
                    <a:p>
                      <a:pPr algn="r"/>
                      <a:r>
                        <a:rPr lang="en-GB" sz="800" dirty="0" smtClean="0">
                          <a:solidFill>
                            <a:schemeClr val="tx1"/>
                          </a:solidFill>
                          <a:latin typeface="Arial" panose="020B0604020202020204" pitchFamily="34" charset="0"/>
                          <a:cs typeface="Arial" panose="020B0604020202020204" pitchFamily="34" charset="0"/>
                        </a:rPr>
                        <a:t>5.9%</a:t>
                      </a:r>
                      <a:endParaRPr lang="en-GB"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234656">
                <a:tc>
                  <a:txBody>
                    <a:bodyPr/>
                    <a:lstStyle/>
                    <a:p>
                      <a:r>
                        <a:rPr lang="en-GB" sz="800" dirty="0">
                          <a:latin typeface="Arial" panose="020B0604020202020204" pitchFamily="34" charset="0"/>
                          <a:cs typeface="Arial" panose="020B0604020202020204" pitchFamily="34" charset="0"/>
                        </a:rPr>
                        <a:t>Education</a:t>
                      </a:r>
                    </a:p>
                  </a:txBody>
                  <a:tcPr/>
                </a:tc>
                <a:tc>
                  <a:txBody>
                    <a:bodyPr/>
                    <a:lstStyle/>
                    <a:p>
                      <a:pPr algn="r"/>
                      <a:r>
                        <a:rPr lang="en-GB" sz="800" dirty="0">
                          <a:latin typeface="Arial" panose="020B0604020202020204" pitchFamily="34" charset="0"/>
                          <a:cs typeface="Arial" panose="020B0604020202020204" pitchFamily="34" charset="0"/>
                        </a:rPr>
                        <a:t>7,000</a:t>
                      </a:r>
                    </a:p>
                  </a:txBody>
                  <a:tcPr/>
                </a:tc>
                <a:tc>
                  <a:txBody>
                    <a:bodyPr/>
                    <a:lstStyle/>
                    <a:p>
                      <a:pPr algn="r"/>
                      <a:r>
                        <a:rPr lang="en-GB" sz="800" dirty="0" smtClean="0">
                          <a:solidFill>
                            <a:schemeClr val="tx1"/>
                          </a:solidFill>
                          <a:latin typeface="Arial" panose="020B0604020202020204" pitchFamily="34" charset="0"/>
                          <a:cs typeface="Arial" panose="020B0604020202020204" pitchFamily="34" charset="0"/>
                        </a:rPr>
                        <a:t>3.1%</a:t>
                      </a:r>
                      <a:endParaRPr lang="en-GB"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r h="234656">
                <a:tc>
                  <a:txBody>
                    <a:bodyPr/>
                    <a:lstStyle/>
                    <a:p>
                      <a:r>
                        <a:rPr lang="en-GB" sz="800" dirty="0">
                          <a:latin typeface="Arial" panose="020B0604020202020204" pitchFamily="34" charset="0"/>
                          <a:cs typeface="Arial" panose="020B0604020202020204" pitchFamily="34" charset="0"/>
                        </a:rPr>
                        <a:t>Financial</a:t>
                      </a:r>
                      <a:r>
                        <a:rPr lang="en-GB" sz="800" baseline="0" dirty="0">
                          <a:latin typeface="Arial" panose="020B0604020202020204" pitchFamily="34" charset="0"/>
                          <a:cs typeface="Arial" panose="020B0604020202020204" pitchFamily="34" charset="0"/>
                        </a:rPr>
                        <a:t> &amp; prof.</a:t>
                      </a:r>
                      <a:endParaRPr lang="en-GB" sz="800" dirty="0">
                        <a:latin typeface="Arial" panose="020B0604020202020204" pitchFamily="34" charset="0"/>
                        <a:cs typeface="Arial" panose="020B0604020202020204" pitchFamily="34" charset="0"/>
                      </a:endParaRPr>
                    </a:p>
                  </a:txBody>
                  <a:tcPr/>
                </a:tc>
                <a:tc>
                  <a:txBody>
                    <a:bodyPr/>
                    <a:lstStyle/>
                    <a:p>
                      <a:pPr algn="r"/>
                      <a:r>
                        <a:rPr lang="en-GB" sz="800" dirty="0">
                          <a:latin typeface="Arial" panose="020B0604020202020204" pitchFamily="34" charset="0"/>
                          <a:cs typeface="Arial" panose="020B0604020202020204" pitchFamily="34" charset="0"/>
                        </a:rPr>
                        <a:t>8,000</a:t>
                      </a:r>
                    </a:p>
                  </a:txBody>
                  <a:tcPr/>
                </a:tc>
                <a:tc>
                  <a:txBody>
                    <a:bodyPr/>
                    <a:lstStyle/>
                    <a:p>
                      <a:pPr algn="r"/>
                      <a:r>
                        <a:rPr lang="en-GB" sz="800" dirty="0" smtClean="0">
                          <a:solidFill>
                            <a:schemeClr val="tx1"/>
                          </a:solidFill>
                          <a:latin typeface="Arial" panose="020B0604020202020204" pitchFamily="34" charset="0"/>
                          <a:cs typeface="Arial" panose="020B0604020202020204" pitchFamily="34" charset="0"/>
                        </a:rPr>
                        <a:t>2.7%</a:t>
                      </a:r>
                      <a:endParaRPr lang="en-GB" sz="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725837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2702" y="62789"/>
            <a:ext cx="8913794" cy="520749"/>
          </a:xfrm>
          <a:prstGeom prst="round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211348" y="147687"/>
            <a:ext cx="4932761"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About the sub-area economic profile</a:t>
            </a:r>
          </a:p>
        </p:txBody>
      </p:sp>
      <p:sp>
        <p:nvSpPr>
          <p:cNvPr id="2" name="TextBox 1"/>
          <p:cNvSpPr txBox="1"/>
          <p:nvPr/>
        </p:nvSpPr>
        <p:spPr>
          <a:xfrm>
            <a:off x="395535" y="909732"/>
            <a:ext cx="3960441" cy="938719"/>
          </a:xfrm>
          <a:prstGeom prst="rect">
            <a:avLst/>
          </a:prstGeom>
          <a:noFill/>
        </p:spPr>
        <p:txBody>
          <a:bodyPr wrap="square" rtlCol="0">
            <a:spAutoFit/>
          </a:bodyPr>
          <a:lstStyle/>
          <a:p>
            <a:r>
              <a:rPr lang="en-GB" sz="1200" b="1" dirty="0">
                <a:solidFill>
                  <a:srgbClr val="C00000"/>
                </a:solidFill>
                <a:latin typeface="Arial" panose="020B0604020202020204" pitchFamily="34" charset="0"/>
                <a:cs typeface="Arial" panose="020B0604020202020204" pitchFamily="34" charset="0"/>
              </a:rPr>
              <a:t>The sub-area economic profile</a:t>
            </a:r>
          </a:p>
          <a:p>
            <a:endParaRPr lang="en-GB" sz="1100" dirty="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(Winchester </a:t>
            </a:r>
            <a:r>
              <a:rPr lang="en-GB" sz="1000" dirty="0">
                <a:latin typeface="Arial" panose="020B0604020202020204" pitchFamily="34" charset="0"/>
                <a:cs typeface="Arial" panose="020B0604020202020204" pitchFamily="34" charset="0"/>
              </a:rPr>
              <a:t>CC to </a:t>
            </a:r>
            <a:r>
              <a:rPr lang="en-GB" sz="1000" dirty="0" smtClean="0">
                <a:latin typeface="Arial" panose="020B0604020202020204" pitchFamily="34" charset="0"/>
                <a:cs typeface="Arial" panose="020B0604020202020204" pitchFamily="34" charset="0"/>
              </a:rPr>
              <a:t>add a brief summary e.g</a:t>
            </a:r>
            <a:r>
              <a:rPr lang="en-GB" sz="1000" dirty="0">
                <a:latin typeface="Arial" panose="020B0604020202020204" pitchFamily="34" charset="0"/>
                <a:cs typeface="Arial" panose="020B0604020202020204" pitchFamily="34" charset="0"/>
              </a:rPr>
              <a:t>. scope, contact details etc</a:t>
            </a:r>
            <a:r>
              <a:rPr lang="en-GB" sz="1000" dirty="0" smtClean="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442" y="4606169"/>
            <a:ext cx="1715252" cy="45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4660002" y="691531"/>
            <a:ext cx="4363554" cy="331135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p:cNvSpPr/>
          <p:nvPr/>
        </p:nvSpPr>
        <p:spPr>
          <a:xfrm>
            <a:off x="141985" y="691531"/>
            <a:ext cx="4333670" cy="3311355"/>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4804021" y="895539"/>
            <a:ext cx="4105673" cy="2908489"/>
          </a:xfrm>
          <a:prstGeom prst="rect">
            <a:avLst/>
          </a:prstGeom>
          <a:noFill/>
        </p:spPr>
        <p:txBody>
          <a:bodyPr wrap="square" rtlCol="0">
            <a:spAutoFit/>
          </a:bodyPr>
          <a:lstStyle/>
          <a:p>
            <a:r>
              <a:rPr lang="en-GB" sz="1200" b="1" dirty="0">
                <a:solidFill>
                  <a:srgbClr val="C00000"/>
                </a:solidFill>
                <a:latin typeface="Arial" panose="020B0604020202020204" pitchFamily="34" charset="0"/>
                <a:cs typeface="Arial" panose="020B0604020202020204" pitchFamily="34" charset="0"/>
              </a:rPr>
              <a:t>Data sources</a:t>
            </a:r>
          </a:p>
          <a:p>
            <a:endParaRPr lang="en-GB" sz="11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Most data comes from the UK Office for National Statistics – Regional Accounts, Labour Force Survey (LFS), Business Register and Employment Survey (BRES), UK Business Counts, Mid-year Population Estimates, 2011 Census.</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Population projections come from Hampshire County Council’s Small Area Population Model. Medium-term forecast/projections for Winchester District is based on a small model estimated in Eviews.</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High value added sectors are based on Enterprise m3 and Solent LEP priorities but in places the sector definition used in this paper might be narrower than the one used by Solent LEP.</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Sub-area GVA estimates are proxy estimates and as such need to be treated with a degree of caution. Additional information is contained in EBIS Policy &amp; Research Notes (July 2017 - 03, 04, 05, 06, 07, 08)</a:t>
            </a:r>
          </a:p>
        </p:txBody>
      </p:sp>
      <p:sp>
        <p:nvSpPr>
          <p:cNvPr id="7" name="AutoShape 4" descr="Image result for icon for email"/>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5" name="Group 14"/>
          <p:cNvGrpSpPr/>
          <p:nvPr/>
        </p:nvGrpSpPr>
        <p:grpSpPr>
          <a:xfrm>
            <a:off x="347378" y="4264846"/>
            <a:ext cx="3580598" cy="1612426"/>
            <a:chOff x="152400" y="4221088"/>
            <a:chExt cx="3775576" cy="1694258"/>
          </a:xfrm>
        </p:grpSpPr>
        <p:sp>
          <p:nvSpPr>
            <p:cNvPr id="13" name="TextBox 12"/>
            <p:cNvSpPr txBox="1"/>
            <p:nvPr/>
          </p:nvSpPr>
          <p:spPr>
            <a:xfrm>
              <a:off x="152400" y="5515236"/>
              <a:ext cx="3300904" cy="400110"/>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 </a:t>
              </a:r>
              <a:r>
                <a:rPr lang="en-GB" sz="1000" b="1" dirty="0">
                  <a:solidFill>
                    <a:schemeClr val="tx2"/>
                  </a:solidFill>
                  <a:latin typeface="Arial" panose="020B0604020202020204" pitchFamily="34" charset="0"/>
                  <a:cs typeface="Arial" panose="020B0604020202020204" pitchFamily="34" charset="0"/>
                </a:rPr>
                <a:t>Economic &amp; Business Intelligence Service (EBIS)</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Hampshire County Council 2017</a:t>
              </a:r>
              <a:endParaRPr lang="en-GB" sz="800"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873" y="4326150"/>
              <a:ext cx="1095868" cy="97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17504" y="4221088"/>
              <a:ext cx="1334404" cy="338554"/>
            </a:xfrm>
            <a:prstGeom prst="rect">
              <a:avLst/>
            </a:prstGeom>
            <a:noFill/>
          </p:spPr>
          <p:txBody>
            <a:bodyPr wrap="none" rtlCol="0">
              <a:spAutoFit/>
            </a:bodyPr>
            <a:lstStyle/>
            <a:p>
              <a:r>
                <a:rPr lang="en-GB" sz="1600" dirty="0">
                  <a:solidFill>
                    <a:schemeClr val="accent1">
                      <a:lumMod val="50000"/>
                    </a:schemeClr>
                  </a:solidFill>
                </a:rPr>
                <a:t>Contact: EBIS </a:t>
              </a:r>
            </a:p>
          </p:txBody>
        </p:sp>
        <p:pic>
          <p:nvPicPr>
            <p:cNvPr id="2055" name="Picture 7"/>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3814" t="22644" r="13752" b="20302"/>
            <a:stretch/>
          </p:blipFill>
          <p:spPr bwMode="auto">
            <a:xfrm>
              <a:off x="1571884" y="4566907"/>
              <a:ext cx="520913" cy="4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4735" y="4977216"/>
              <a:ext cx="292827"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079072" y="4602784"/>
              <a:ext cx="1848904" cy="338554"/>
            </a:xfrm>
            <a:prstGeom prst="rect">
              <a:avLst/>
            </a:prstGeom>
          </p:spPr>
          <p:txBody>
            <a:bodyPr wrap="none">
              <a:spAutoFit/>
            </a:bodyPr>
            <a:lstStyle/>
            <a:p>
              <a:r>
                <a:rPr lang="en-GB" sz="1600" dirty="0">
                  <a:solidFill>
                    <a:schemeClr val="accent1">
                      <a:lumMod val="50000"/>
                    </a:schemeClr>
                  </a:solidFill>
                  <a:cs typeface="Arial" panose="020B0604020202020204" pitchFamily="34" charset="0"/>
                </a:rPr>
                <a:t>: ebis@hants.gov.uk</a:t>
              </a:r>
            </a:p>
          </p:txBody>
        </p:sp>
        <p:sp>
          <p:nvSpPr>
            <p:cNvPr id="23" name="TextBox 22"/>
            <p:cNvSpPr txBox="1"/>
            <p:nvPr/>
          </p:nvSpPr>
          <p:spPr>
            <a:xfrm>
              <a:off x="2079072" y="5005939"/>
              <a:ext cx="1478290" cy="338554"/>
            </a:xfrm>
            <a:prstGeom prst="rect">
              <a:avLst/>
            </a:prstGeom>
            <a:noFill/>
          </p:spPr>
          <p:txBody>
            <a:bodyPr wrap="none" rtlCol="0">
              <a:spAutoFit/>
            </a:bodyPr>
            <a:lstStyle/>
            <a:p>
              <a:r>
                <a:rPr lang="en-GB" sz="1600" dirty="0">
                  <a:solidFill>
                    <a:schemeClr val="accent1">
                      <a:lumMod val="50000"/>
                    </a:schemeClr>
                  </a:solidFill>
                </a:rPr>
                <a:t>: 01962 847520</a:t>
              </a:r>
            </a:p>
          </p:txBody>
        </p:sp>
      </p:grpSp>
      <p:sp>
        <p:nvSpPr>
          <p:cNvPr id="8" name="Rectangle 7"/>
          <p:cNvSpPr/>
          <p:nvPr/>
        </p:nvSpPr>
        <p:spPr>
          <a:xfrm>
            <a:off x="107504" y="6237312"/>
            <a:ext cx="8916052" cy="507831"/>
          </a:xfrm>
          <a:prstGeom prst="rect">
            <a:avLst/>
          </a:prstGeom>
          <a:ln>
            <a:solidFill>
              <a:schemeClr val="tx1">
                <a:lumMod val="50000"/>
                <a:lumOff val="50000"/>
              </a:schemeClr>
            </a:solidFill>
          </a:ln>
        </p:spPr>
        <p:txBody>
          <a:bodyPr wrap="square">
            <a:spAutoFit/>
          </a:bodyPr>
          <a:lstStyle/>
          <a:p>
            <a:pPr algn="just"/>
            <a:r>
              <a:rPr lang="en-GB" sz="900" dirty="0">
                <a:latin typeface="Arial" panose="020B0604020202020204" pitchFamily="34" charset="0"/>
                <a:cs typeface="Arial" panose="020B0604020202020204" pitchFamily="34" charset="0"/>
              </a:rPr>
              <a:t>The information and views set out in this report are those of the authors and do not necessarily reflect the opinion of Hampshire County Council. The Council nor any person acting on their behalf may not be held responsible for the use of the information contained therein. © Economic &amp; Business Intelligence Service (EBIS), Hampshire County Council.</a:t>
            </a:r>
          </a:p>
        </p:txBody>
      </p: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4453478"/>
            <a:ext cx="2286013" cy="84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571416" y="147687"/>
            <a:ext cx="479618"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40</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9060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1348" y="147687"/>
            <a:ext cx="5892960"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Winchester Sub-Area Sector Concentrations</a:t>
            </a:r>
          </a:p>
        </p:txBody>
      </p:sp>
      <p:sp>
        <p:nvSpPr>
          <p:cNvPr id="6" name="TextBox 5"/>
          <p:cNvSpPr txBox="1"/>
          <p:nvPr/>
        </p:nvSpPr>
        <p:spPr>
          <a:xfrm>
            <a:off x="8612696" y="147687"/>
            <a:ext cx="320922"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ounded Rectangle 3"/>
          <p:cNvSpPr/>
          <p:nvPr/>
        </p:nvSpPr>
        <p:spPr>
          <a:xfrm>
            <a:off x="122702" y="691531"/>
            <a:ext cx="8913794"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p:nvSpPr>
        <p:spPr>
          <a:xfrm>
            <a:off x="3851920" y="1691516"/>
            <a:ext cx="1208985" cy="369332"/>
          </a:xfrm>
          <a:prstGeom prst="rect">
            <a:avLst/>
          </a:prstGeom>
          <a:noFill/>
        </p:spPr>
        <p:txBody>
          <a:bodyPr wrap="none" rtlCol="0">
            <a:spAutoFit/>
          </a:bodyPr>
          <a:lstStyle/>
          <a:p>
            <a:r>
              <a:rPr lang="en-GB" dirty="0"/>
              <a:t>Insert Map</a:t>
            </a:r>
          </a:p>
        </p:txBody>
      </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252" t="10083" r="4073" b="9583"/>
          <a:stretch/>
        </p:blipFill>
        <p:spPr>
          <a:xfrm>
            <a:off x="2123728" y="849212"/>
            <a:ext cx="4140761" cy="5184000"/>
          </a:xfrm>
          <a:prstGeom prst="rect">
            <a:avLst/>
          </a:prstGeom>
        </p:spPr>
      </p:pic>
      <p:grpSp>
        <p:nvGrpSpPr>
          <p:cNvPr id="29" name="Group 28"/>
          <p:cNvGrpSpPr/>
          <p:nvPr/>
        </p:nvGrpSpPr>
        <p:grpSpPr>
          <a:xfrm>
            <a:off x="2915816" y="2259027"/>
            <a:ext cx="2888754" cy="3791878"/>
            <a:chOff x="2382240" y="2259027"/>
            <a:chExt cx="2888754" cy="3791878"/>
          </a:xfrm>
        </p:grpSpPr>
        <p:grpSp>
          <p:nvGrpSpPr>
            <p:cNvPr id="30" name="Group 29"/>
            <p:cNvGrpSpPr/>
            <p:nvPr/>
          </p:nvGrpSpPr>
          <p:grpSpPr>
            <a:xfrm>
              <a:off x="3483003" y="3558501"/>
              <a:ext cx="972088" cy="194555"/>
              <a:chOff x="3389763" y="3456820"/>
              <a:chExt cx="972088" cy="194555"/>
            </a:xfrm>
          </p:grpSpPr>
          <p:sp>
            <p:nvSpPr>
              <p:cNvPr id="52" name="Oval 51"/>
              <p:cNvSpPr>
                <a:spLocks noChangeAspect="1"/>
              </p:cNvSpPr>
              <p:nvPr/>
            </p:nvSpPr>
            <p:spPr>
              <a:xfrm>
                <a:off x="4181851" y="3469730"/>
                <a:ext cx="180000" cy="180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p:cNvSpPr>
                <a:spLocks noChangeAspect="1"/>
              </p:cNvSpPr>
              <p:nvPr/>
            </p:nvSpPr>
            <p:spPr>
              <a:xfrm>
                <a:off x="3673464" y="3456820"/>
                <a:ext cx="180000" cy="180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a:spLocks noChangeAspect="1"/>
              </p:cNvSpPr>
              <p:nvPr/>
            </p:nvSpPr>
            <p:spPr>
              <a:xfrm>
                <a:off x="3389763" y="3461270"/>
                <a:ext cx="180000" cy="180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a:spLocks noChangeAspect="1"/>
              </p:cNvSpPr>
              <p:nvPr/>
            </p:nvSpPr>
            <p:spPr>
              <a:xfrm>
                <a:off x="3929803" y="3471375"/>
                <a:ext cx="180000" cy="180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TextBox 30"/>
            <p:cNvSpPr txBox="1"/>
            <p:nvPr/>
          </p:nvSpPr>
          <p:spPr>
            <a:xfrm>
              <a:off x="3195389" y="3238194"/>
              <a:ext cx="2075605" cy="276999"/>
            </a:xfrm>
            <a:prstGeom prst="rect">
              <a:avLst/>
            </a:prstGeom>
            <a:noFill/>
          </p:spPr>
          <p:txBody>
            <a:bodyPr wrap="square" rtlCol="0">
              <a:spAutoFit/>
            </a:bodyPr>
            <a:lstStyle/>
            <a:p>
              <a:pPr algn="ctr"/>
              <a:r>
                <a:rPr lang="en-GB" sz="1200" dirty="0">
                  <a:solidFill>
                    <a:schemeClr val="accent3">
                      <a:lumMod val="50000"/>
                    </a:schemeClr>
                  </a:solidFill>
                  <a:latin typeface="Arial" panose="020B0604020202020204" pitchFamily="34" charset="0"/>
                  <a:cs typeface="Arial" panose="020B0604020202020204" pitchFamily="34" charset="0"/>
                </a:rPr>
                <a:t>Market Towns &amp; Rural</a:t>
              </a:r>
            </a:p>
          </p:txBody>
        </p:sp>
        <p:grpSp>
          <p:nvGrpSpPr>
            <p:cNvPr id="32" name="Group 31"/>
            <p:cNvGrpSpPr/>
            <p:nvPr/>
          </p:nvGrpSpPr>
          <p:grpSpPr>
            <a:xfrm>
              <a:off x="3413875" y="5013176"/>
              <a:ext cx="1416637" cy="1037729"/>
              <a:chOff x="3413875" y="5013176"/>
              <a:chExt cx="1416637" cy="1037729"/>
            </a:xfrm>
          </p:grpSpPr>
          <p:sp>
            <p:nvSpPr>
              <p:cNvPr id="40" name="Oval 39"/>
              <p:cNvSpPr>
                <a:spLocks noChangeAspect="1"/>
              </p:cNvSpPr>
              <p:nvPr/>
            </p:nvSpPr>
            <p:spPr>
              <a:xfrm>
                <a:off x="3413931" y="5013176"/>
                <a:ext cx="180000" cy="180000"/>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p:nvGrpSpPr>
            <p:grpSpPr>
              <a:xfrm>
                <a:off x="3413875" y="5031168"/>
                <a:ext cx="681176" cy="378032"/>
                <a:chOff x="3413875" y="4879279"/>
                <a:chExt cx="681176" cy="378032"/>
              </a:xfrm>
            </p:grpSpPr>
            <p:sp>
              <p:nvSpPr>
                <p:cNvPr id="44" name="Oval 43"/>
                <p:cNvSpPr>
                  <a:spLocks noChangeAspect="1"/>
                </p:cNvSpPr>
                <p:nvPr/>
              </p:nvSpPr>
              <p:spPr>
                <a:xfrm>
                  <a:off x="3413875" y="5077311"/>
                  <a:ext cx="180000" cy="180000"/>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a:spLocks noChangeAspect="1"/>
                </p:cNvSpPr>
                <p:nvPr/>
              </p:nvSpPr>
              <p:spPr>
                <a:xfrm>
                  <a:off x="3663003" y="4879279"/>
                  <a:ext cx="180000" cy="180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a:spLocks noChangeAspect="1"/>
                </p:cNvSpPr>
                <p:nvPr/>
              </p:nvSpPr>
              <p:spPr>
                <a:xfrm>
                  <a:off x="3663003" y="5077311"/>
                  <a:ext cx="180000" cy="180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a:spLocks noChangeAspect="1"/>
                </p:cNvSpPr>
                <p:nvPr/>
              </p:nvSpPr>
              <p:spPr>
                <a:xfrm>
                  <a:off x="3915051" y="4879279"/>
                  <a:ext cx="180000" cy="180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3" name="TextBox 42"/>
              <p:cNvSpPr txBox="1"/>
              <p:nvPr/>
            </p:nvSpPr>
            <p:spPr>
              <a:xfrm>
                <a:off x="3594499" y="5589240"/>
                <a:ext cx="1236013" cy="461665"/>
              </a:xfrm>
              <a:prstGeom prst="rect">
                <a:avLst/>
              </a:prstGeom>
              <a:noFill/>
            </p:spPr>
            <p:txBody>
              <a:bodyPr wrap="square" rtlCol="0">
                <a:spAutoFit/>
              </a:bodyPr>
              <a:lstStyle/>
              <a:p>
                <a:pPr algn="ctr"/>
                <a:r>
                  <a:rPr lang="en-GB" sz="1200" dirty="0">
                    <a:solidFill>
                      <a:schemeClr val="tx2">
                        <a:lumMod val="75000"/>
                      </a:schemeClr>
                    </a:solidFill>
                    <a:latin typeface="Arial" panose="020B0604020202020204" pitchFamily="34" charset="0"/>
                    <a:cs typeface="Arial" panose="020B0604020202020204" pitchFamily="34" charset="0"/>
                  </a:rPr>
                  <a:t>South Winchester</a:t>
                </a:r>
              </a:p>
            </p:txBody>
          </p:sp>
        </p:grpSp>
        <p:sp>
          <p:nvSpPr>
            <p:cNvPr id="33" name="TextBox 32"/>
            <p:cNvSpPr txBox="1"/>
            <p:nvPr/>
          </p:nvSpPr>
          <p:spPr>
            <a:xfrm>
              <a:off x="2382240" y="2259027"/>
              <a:ext cx="2075605" cy="276999"/>
            </a:xfrm>
            <a:prstGeom prst="rect">
              <a:avLst/>
            </a:prstGeom>
            <a:noFill/>
          </p:spPr>
          <p:txBody>
            <a:bodyPr wrap="square" rtlCol="0">
              <a:spAutoFit/>
            </a:bodyPr>
            <a:lstStyle/>
            <a:p>
              <a:pPr algn="ctr"/>
              <a:r>
                <a:rPr lang="en-GB" sz="1200" dirty="0">
                  <a:solidFill>
                    <a:schemeClr val="bg2">
                      <a:lumMod val="25000"/>
                    </a:schemeClr>
                  </a:solidFill>
                  <a:latin typeface="Arial" panose="020B0604020202020204" pitchFamily="34" charset="0"/>
                  <a:cs typeface="Arial" panose="020B0604020202020204" pitchFamily="34" charset="0"/>
                </a:rPr>
                <a:t>Winchester Town</a:t>
              </a:r>
            </a:p>
          </p:txBody>
        </p:sp>
        <p:cxnSp>
          <p:nvCxnSpPr>
            <p:cNvPr id="34" name="Straight Connector 33"/>
            <p:cNvCxnSpPr>
              <a:stCxn id="33" idx="2"/>
            </p:cNvCxnSpPr>
            <p:nvPr/>
          </p:nvCxnSpPr>
          <p:spPr>
            <a:xfrm flipH="1">
              <a:off x="3195389" y="2536026"/>
              <a:ext cx="224654" cy="21902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2704973" y="2755047"/>
              <a:ext cx="397347" cy="180000"/>
              <a:chOff x="2704973" y="2755047"/>
              <a:chExt cx="397347" cy="180000"/>
            </a:xfrm>
          </p:grpSpPr>
          <p:sp>
            <p:nvSpPr>
              <p:cNvPr id="36" name="Oval 35"/>
              <p:cNvSpPr>
                <a:spLocks noChangeAspect="1"/>
              </p:cNvSpPr>
              <p:nvPr/>
            </p:nvSpPr>
            <p:spPr>
              <a:xfrm>
                <a:off x="2922320" y="2755047"/>
                <a:ext cx="180000" cy="180000"/>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a:spLocks noChangeAspect="1"/>
              </p:cNvSpPr>
              <p:nvPr/>
            </p:nvSpPr>
            <p:spPr>
              <a:xfrm>
                <a:off x="2704973" y="2755047"/>
                <a:ext cx="180000" cy="180000"/>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60" name="TextBox 59"/>
          <p:cNvSpPr txBox="1"/>
          <p:nvPr/>
        </p:nvSpPr>
        <p:spPr>
          <a:xfrm>
            <a:off x="1425340" y="6478547"/>
            <a:ext cx="6148764" cy="338554"/>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Sector employee/GVA and business concentrations are relative to the national (GB/UK) average, where local concentration is at least 20% above the national average. Some sector concentrations are based on smaller employee/businesses  than others.</a:t>
            </a:r>
          </a:p>
        </p:txBody>
      </p:sp>
      <p:grpSp>
        <p:nvGrpSpPr>
          <p:cNvPr id="92" name="Group 91"/>
          <p:cNvGrpSpPr/>
          <p:nvPr/>
        </p:nvGrpSpPr>
        <p:grpSpPr>
          <a:xfrm>
            <a:off x="110176" y="1022970"/>
            <a:ext cx="2499674" cy="5013126"/>
            <a:chOff x="110176" y="1022970"/>
            <a:chExt cx="2499674" cy="5013126"/>
          </a:xfrm>
        </p:grpSpPr>
        <p:grpSp>
          <p:nvGrpSpPr>
            <p:cNvPr id="85" name="Group 84"/>
            <p:cNvGrpSpPr/>
            <p:nvPr/>
          </p:nvGrpSpPr>
          <p:grpSpPr>
            <a:xfrm>
              <a:off x="110176" y="1022970"/>
              <a:ext cx="2432110" cy="3054102"/>
              <a:chOff x="110176" y="893762"/>
              <a:chExt cx="2432110" cy="3054102"/>
            </a:xfrm>
          </p:grpSpPr>
          <p:sp>
            <p:nvSpPr>
              <p:cNvPr id="10" name="Oval 9"/>
              <p:cNvSpPr>
                <a:spLocks noChangeAspect="1"/>
              </p:cNvSpPr>
              <p:nvPr/>
            </p:nvSpPr>
            <p:spPr>
              <a:xfrm>
                <a:off x="211247" y="3146814"/>
                <a:ext cx="216000" cy="216000"/>
              </a:xfrm>
              <a:prstGeom prst="ellipse">
                <a:avLst/>
              </a:prstGeom>
              <a:solidFill>
                <a:schemeClr val="accent3">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a:spLocks noChangeAspect="1"/>
              </p:cNvSpPr>
              <p:nvPr/>
            </p:nvSpPr>
            <p:spPr>
              <a:xfrm>
                <a:off x="208453" y="1143532"/>
                <a:ext cx="216000" cy="216000"/>
              </a:xfrm>
              <a:prstGeom prst="ellipse">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438414" y="1143532"/>
                <a:ext cx="2103872"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Public Admin, education &amp; health</a:t>
                </a:r>
              </a:p>
            </p:txBody>
          </p:sp>
          <p:sp>
            <p:nvSpPr>
              <p:cNvPr id="13" name="TextBox 12"/>
              <p:cNvSpPr txBox="1"/>
              <p:nvPr/>
            </p:nvSpPr>
            <p:spPr>
              <a:xfrm>
                <a:off x="415164" y="3140968"/>
                <a:ext cx="129618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Real estate</a:t>
                </a:r>
              </a:p>
            </p:txBody>
          </p:sp>
          <p:sp>
            <p:nvSpPr>
              <p:cNvPr id="14" name="Oval 13"/>
              <p:cNvSpPr>
                <a:spLocks noChangeAspect="1"/>
              </p:cNvSpPr>
              <p:nvPr/>
            </p:nvSpPr>
            <p:spPr>
              <a:xfrm>
                <a:off x="208453" y="3443924"/>
                <a:ext cx="216000" cy="216000"/>
              </a:xfrm>
              <a:prstGeom prst="ellipse">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a:spLocks noChangeAspect="1"/>
              </p:cNvSpPr>
              <p:nvPr/>
            </p:nvSpPr>
            <p:spPr>
              <a:xfrm>
                <a:off x="213930" y="1417434"/>
                <a:ext cx="216000" cy="216000"/>
              </a:xfrm>
              <a:prstGeom prst="ellipse">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a:spLocks noChangeAspect="1"/>
              </p:cNvSpPr>
              <p:nvPr/>
            </p:nvSpPr>
            <p:spPr>
              <a:xfrm>
                <a:off x="208453" y="1996256"/>
                <a:ext cx="216000" cy="216000"/>
              </a:xfrm>
              <a:prstGeom prst="ellipse">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a:spLocks noChangeAspect="1"/>
              </p:cNvSpPr>
              <p:nvPr/>
            </p:nvSpPr>
            <p:spPr>
              <a:xfrm>
                <a:off x="211247" y="2572028"/>
                <a:ext cx="216000" cy="216000"/>
              </a:xfrm>
              <a:prstGeom prst="ellipse">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44417" y="1700808"/>
                <a:ext cx="129618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Business services</a:t>
                </a:r>
              </a:p>
            </p:txBody>
          </p:sp>
          <p:sp>
            <p:nvSpPr>
              <p:cNvPr id="20" name="Oval 19"/>
              <p:cNvSpPr>
                <a:spLocks noChangeAspect="1"/>
              </p:cNvSpPr>
              <p:nvPr/>
            </p:nvSpPr>
            <p:spPr>
              <a:xfrm>
                <a:off x="214644" y="1718189"/>
                <a:ext cx="216000" cy="216000"/>
              </a:xfrm>
              <a:prstGeom prst="ellipse">
                <a:avLst/>
              </a:prstGeom>
              <a:solidFill>
                <a:schemeClr val="accent5">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456905" y="1340768"/>
                <a:ext cx="1988386" cy="3693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Distribution, transport, accommodation &amp; food </a:t>
                </a:r>
              </a:p>
            </p:txBody>
          </p:sp>
          <p:sp>
            <p:nvSpPr>
              <p:cNvPr id="22" name="TextBox 21"/>
              <p:cNvSpPr txBox="1"/>
              <p:nvPr/>
            </p:nvSpPr>
            <p:spPr>
              <a:xfrm>
                <a:off x="424453" y="1988840"/>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Information &amp; communications</a:t>
                </a:r>
              </a:p>
            </p:txBody>
          </p:sp>
          <p:sp>
            <p:nvSpPr>
              <p:cNvPr id="23" name="Oval 22"/>
              <p:cNvSpPr>
                <a:spLocks noChangeAspect="1"/>
              </p:cNvSpPr>
              <p:nvPr/>
            </p:nvSpPr>
            <p:spPr>
              <a:xfrm>
                <a:off x="211692" y="2866204"/>
                <a:ext cx="216000" cy="216000"/>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a:spLocks noChangeAspect="1"/>
              </p:cNvSpPr>
              <p:nvPr/>
            </p:nvSpPr>
            <p:spPr>
              <a:xfrm>
                <a:off x="222414" y="2276872"/>
                <a:ext cx="216000" cy="216000"/>
              </a:xfrm>
              <a:prstGeom prst="ellipse">
                <a:avLst/>
              </a:prstGeom>
              <a:solidFill>
                <a:schemeClr val="accent4">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443739" y="2278711"/>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Construction</a:t>
                </a:r>
              </a:p>
            </p:txBody>
          </p:sp>
          <p:sp>
            <p:nvSpPr>
              <p:cNvPr id="26" name="TextBox 25"/>
              <p:cNvSpPr txBox="1"/>
              <p:nvPr/>
            </p:nvSpPr>
            <p:spPr>
              <a:xfrm>
                <a:off x="423047" y="2564904"/>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Financial &amp; insurance</a:t>
                </a:r>
              </a:p>
            </p:txBody>
          </p:sp>
          <p:sp>
            <p:nvSpPr>
              <p:cNvPr id="27" name="TextBox 26"/>
              <p:cNvSpPr txBox="1"/>
              <p:nvPr/>
            </p:nvSpPr>
            <p:spPr>
              <a:xfrm>
                <a:off x="425730" y="2852936"/>
                <a:ext cx="129618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Other services</a:t>
                </a:r>
              </a:p>
            </p:txBody>
          </p:sp>
          <p:sp>
            <p:nvSpPr>
              <p:cNvPr id="28" name="TextBox 27"/>
              <p:cNvSpPr txBox="1"/>
              <p:nvPr/>
            </p:nvSpPr>
            <p:spPr>
              <a:xfrm>
                <a:off x="443833" y="3429000"/>
                <a:ext cx="1954529"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Agriculture, forestry &amp; fishing</a:t>
                </a:r>
              </a:p>
            </p:txBody>
          </p:sp>
          <p:sp>
            <p:nvSpPr>
              <p:cNvPr id="66" name="TextBox 65"/>
              <p:cNvSpPr txBox="1"/>
              <p:nvPr/>
            </p:nvSpPr>
            <p:spPr>
              <a:xfrm>
                <a:off x="110176" y="893762"/>
                <a:ext cx="1234633"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10 Broad Sectors</a:t>
                </a:r>
              </a:p>
            </p:txBody>
          </p:sp>
          <p:sp>
            <p:nvSpPr>
              <p:cNvPr id="67" name="TextBox 66"/>
              <p:cNvSpPr txBox="1"/>
              <p:nvPr/>
            </p:nvSpPr>
            <p:spPr>
              <a:xfrm>
                <a:off x="435254" y="3717032"/>
                <a:ext cx="1954529"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Production (mostly manufacturing)</a:t>
                </a:r>
              </a:p>
            </p:txBody>
          </p:sp>
          <p:sp>
            <p:nvSpPr>
              <p:cNvPr id="68" name="Oval 67"/>
              <p:cNvSpPr>
                <a:spLocks noChangeAspect="1"/>
              </p:cNvSpPr>
              <p:nvPr/>
            </p:nvSpPr>
            <p:spPr>
              <a:xfrm>
                <a:off x="214644" y="3717032"/>
                <a:ext cx="216000" cy="216000"/>
              </a:xfrm>
              <a:prstGeom prst="ellipse">
                <a:avLst/>
              </a:prstGeom>
              <a:solidFill>
                <a:schemeClr val="accent3">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2" name="Oval 71"/>
            <p:cNvSpPr>
              <a:spLocks noChangeAspect="1"/>
            </p:cNvSpPr>
            <p:nvPr/>
          </p:nvSpPr>
          <p:spPr>
            <a:xfrm>
              <a:off x="219826" y="5235046"/>
              <a:ext cx="216000" cy="216000"/>
            </a:xfrm>
            <a:prstGeom prst="ellipse">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TextBox 72"/>
            <p:cNvSpPr txBox="1"/>
            <p:nvPr/>
          </p:nvSpPr>
          <p:spPr>
            <a:xfrm>
              <a:off x="423743" y="5229200"/>
              <a:ext cx="169998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Aerospace &amp; Defence (EM3)</a:t>
              </a:r>
            </a:p>
          </p:txBody>
        </p:sp>
        <p:sp>
          <p:nvSpPr>
            <p:cNvPr id="74" name="Oval 73"/>
            <p:cNvSpPr>
              <a:spLocks noChangeAspect="1"/>
            </p:cNvSpPr>
            <p:nvPr/>
          </p:nvSpPr>
          <p:spPr>
            <a:xfrm>
              <a:off x="217032" y="5532156"/>
              <a:ext cx="216000" cy="216000"/>
            </a:xfrm>
            <a:prstGeom prst="ellipse">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a:spLocks noChangeAspect="1"/>
            </p:cNvSpPr>
            <p:nvPr/>
          </p:nvSpPr>
          <p:spPr>
            <a:xfrm>
              <a:off x="219826" y="4660260"/>
              <a:ext cx="216000" cy="2160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p:cNvSpPr>
              <a:spLocks noChangeAspect="1"/>
            </p:cNvSpPr>
            <p:nvPr/>
          </p:nvSpPr>
          <p:spPr>
            <a:xfrm>
              <a:off x="220271" y="4954436"/>
              <a:ext cx="216000" cy="216000"/>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a:spLocks noChangeAspect="1"/>
            </p:cNvSpPr>
            <p:nvPr/>
          </p:nvSpPr>
          <p:spPr>
            <a:xfrm>
              <a:off x="230993" y="4382068"/>
              <a:ext cx="216000" cy="216000"/>
            </a:xfrm>
            <a:prstGeom prst="ellipse">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TextBox 77"/>
            <p:cNvSpPr txBox="1"/>
            <p:nvPr/>
          </p:nvSpPr>
          <p:spPr>
            <a:xfrm>
              <a:off x="452318" y="4383907"/>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Financial &amp; Business (EM3)</a:t>
              </a:r>
            </a:p>
          </p:txBody>
        </p:sp>
        <p:sp>
          <p:nvSpPr>
            <p:cNvPr id="79" name="TextBox 78"/>
            <p:cNvSpPr txBox="1"/>
            <p:nvPr/>
          </p:nvSpPr>
          <p:spPr>
            <a:xfrm>
              <a:off x="431626" y="4653136"/>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ICT &amp; Digital Media (EM3)</a:t>
              </a:r>
            </a:p>
          </p:txBody>
        </p:sp>
        <p:sp>
          <p:nvSpPr>
            <p:cNvPr id="80" name="TextBox 79"/>
            <p:cNvSpPr txBox="1"/>
            <p:nvPr/>
          </p:nvSpPr>
          <p:spPr>
            <a:xfrm>
              <a:off x="434309" y="4941168"/>
              <a:ext cx="147339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Logistics (EM3 &amp; Solent)</a:t>
              </a:r>
            </a:p>
          </p:txBody>
        </p:sp>
        <p:sp>
          <p:nvSpPr>
            <p:cNvPr id="81" name="TextBox 80"/>
            <p:cNvSpPr txBox="1"/>
            <p:nvPr/>
          </p:nvSpPr>
          <p:spPr>
            <a:xfrm>
              <a:off x="452412" y="5517232"/>
              <a:ext cx="2157438"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Engineering &amp; marine (EM3 &amp; Solent)</a:t>
              </a:r>
            </a:p>
          </p:txBody>
        </p:sp>
        <p:sp>
          <p:nvSpPr>
            <p:cNvPr id="82" name="TextBox 81"/>
            <p:cNvSpPr txBox="1"/>
            <p:nvPr/>
          </p:nvSpPr>
          <p:spPr>
            <a:xfrm>
              <a:off x="443833" y="5805264"/>
              <a:ext cx="209845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Tourism &amp; Visitor economy (Solent)</a:t>
              </a:r>
            </a:p>
          </p:txBody>
        </p:sp>
        <p:sp>
          <p:nvSpPr>
            <p:cNvPr id="83" name="Oval 82"/>
            <p:cNvSpPr>
              <a:spLocks noChangeAspect="1"/>
            </p:cNvSpPr>
            <p:nvPr/>
          </p:nvSpPr>
          <p:spPr>
            <a:xfrm>
              <a:off x="223223" y="5805264"/>
              <a:ext cx="216000" cy="216000"/>
            </a:xfrm>
            <a:prstGeom prst="ellipse">
              <a:avLst/>
            </a:prstGeom>
            <a:solidFill>
              <a:schemeClr val="accent5">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Box 83"/>
            <p:cNvSpPr txBox="1"/>
            <p:nvPr/>
          </p:nvSpPr>
          <p:spPr>
            <a:xfrm>
              <a:off x="129226" y="4149080"/>
              <a:ext cx="2066591"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High Value Added LEP Sectors</a:t>
              </a:r>
            </a:p>
          </p:txBody>
        </p:sp>
      </p:grpSp>
      <p:sp>
        <p:nvSpPr>
          <p:cNvPr id="86" name="Oval 85"/>
          <p:cNvSpPr>
            <a:spLocks noChangeAspect="1"/>
          </p:cNvSpPr>
          <p:nvPr/>
        </p:nvSpPr>
        <p:spPr>
          <a:xfrm>
            <a:off x="3926160" y="5445224"/>
            <a:ext cx="180000" cy="180000"/>
          </a:xfrm>
          <a:prstGeom prst="ellipse">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Oval 86"/>
          <p:cNvSpPr>
            <a:spLocks noChangeAspect="1"/>
          </p:cNvSpPr>
          <p:nvPr/>
        </p:nvSpPr>
        <p:spPr>
          <a:xfrm>
            <a:off x="4211960" y="5445224"/>
            <a:ext cx="180000" cy="1800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a:spLocks noChangeAspect="1"/>
          </p:cNvSpPr>
          <p:nvPr/>
        </p:nvSpPr>
        <p:spPr>
          <a:xfrm>
            <a:off x="4448627" y="5445224"/>
            <a:ext cx="180000" cy="180000"/>
          </a:xfrm>
          <a:prstGeom prst="ellipse">
            <a:avLst/>
          </a:prstGeom>
          <a:solidFill>
            <a:srgbClr val="3A569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a:spLocks noChangeAspect="1"/>
          </p:cNvSpPr>
          <p:nvPr/>
        </p:nvSpPr>
        <p:spPr>
          <a:xfrm>
            <a:off x="4448627" y="5229200"/>
            <a:ext cx="180000" cy="180000"/>
          </a:xfrm>
          <a:prstGeom prst="ellipse">
            <a:avLst/>
          </a:pr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p:cNvSpPr>
            <a:spLocks noChangeAspect="1"/>
          </p:cNvSpPr>
          <p:nvPr/>
        </p:nvSpPr>
        <p:spPr>
          <a:xfrm>
            <a:off x="5060675" y="3573016"/>
            <a:ext cx="180000" cy="180000"/>
          </a:xfrm>
          <a:prstGeom prst="ellipse">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TextBox 90"/>
          <p:cNvSpPr txBox="1"/>
          <p:nvPr/>
        </p:nvSpPr>
        <p:spPr>
          <a:xfrm>
            <a:off x="122702" y="695123"/>
            <a:ext cx="2641300"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Employee/GVA Concentrations</a:t>
            </a:r>
          </a:p>
        </p:txBody>
      </p:sp>
      <p:grpSp>
        <p:nvGrpSpPr>
          <p:cNvPr id="94" name="Group 93"/>
          <p:cNvGrpSpPr/>
          <p:nvPr/>
        </p:nvGrpSpPr>
        <p:grpSpPr>
          <a:xfrm>
            <a:off x="6382188" y="1052736"/>
            <a:ext cx="2432110" cy="3054102"/>
            <a:chOff x="110176" y="893762"/>
            <a:chExt cx="2432110" cy="3054102"/>
          </a:xfrm>
        </p:grpSpPr>
        <p:sp>
          <p:nvSpPr>
            <p:cNvPr id="110" name="TextBox 109"/>
            <p:cNvSpPr txBox="1"/>
            <p:nvPr/>
          </p:nvSpPr>
          <p:spPr>
            <a:xfrm>
              <a:off x="438414" y="1143532"/>
              <a:ext cx="2103872"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Public Admin, education &amp; health</a:t>
              </a:r>
            </a:p>
          </p:txBody>
        </p:sp>
        <p:sp>
          <p:nvSpPr>
            <p:cNvPr id="111" name="TextBox 110"/>
            <p:cNvSpPr txBox="1"/>
            <p:nvPr/>
          </p:nvSpPr>
          <p:spPr>
            <a:xfrm>
              <a:off x="415164" y="3140968"/>
              <a:ext cx="129618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Real estate</a:t>
              </a:r>
            </a:p>
          </p:txBody>
        </p:sp>
        <p:sp>
          <p:nvSpPr>
            <p:cNvPr id="116" name="TextBox 115"/>
            <p:cNvSpPr txBox="1"/>
            <p:nvPr/>
          </p:nvSpPr>
          <p:spPr>
            <a:xfrm>
              <a:off x="444417" y="1700808"/>
              <a:ext cx="129618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Business services</a:t>
              </a:r>
            </a:p>
          </p:txBody>
        </p:sp>
        <p:sp>
          <p:nvSpPr>
            <p:cNvPr id="118" name="TextBox 117"/>
            <p:cNvSpPr txBox="1"/>
            <p:nvPr/>
          </p:nvSpPr>
          <p:spPr>
            <a:xfrm>
              <a:off x="456905" y="1340768"/>
              <a:ext cx="1988386" cy="3693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Distribution, transport, accommodation &amp; food </a:t>
              </a:r>
            </a:p>
          </p:txBody>
        </p:sp>
        <p:sp>
          <p:nvSpPr>
            <p:cNvPr id="119" name="TextBox 118"/>
            <p:cNvSpPr txBox="1"/>
            <p:nvPr/>
          </p:nvSpPr>
          <p:spPr>
            <a:xfrm>
              <a:off x="424453" y="1988840"/>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Information &amp; communications</a:t>
              </a:r>
            </a:p>
          </p:txBody>
        </p:sp>
        <p:sp>
          <p:nvSpPr>
            <p:cNvPr id="122" name="TextBox 121"/>
            <p:cNvSpPr txBox="1"/>
            <p:nvPr/>
          </p:nvSpPr>
          <p:spPr>
            <a:xfrm>
              <a:off x="443739" y="2278711"/>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Construction</a:t>
              </a:r>
            </a:p>
          </p:txBody>
        </p:sp>
        <p:sp>
          <p:nvSpPr>
            <p:cNvPr id="123" name="TextBox 122"/>
            <p:cNvSpPr txBox="1"/>
            <p:nvPr/>
          </p:nvSpPr>
          <p:spPr>
            <a:xfrm>
              <a:off x="423047" y="2564904"/>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Financial &amp; insurance</a:t>
              </a:r>
            </a:p>
          </p:txBody>
        </p:sp>
        <p:sp>
          <p:nvSpPr>
            <p:cNvPr id="124" name="TextBox 123"/>
            <p:cNvSpPr txBox="1"/>
            <p:nvPr/>
          </p:nvSpPr>
          <p:spPr>
            <a:xfrm>
              <a:off x="425730" y="2852936"/>
              <a:ext cx="129618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Other services</a:t>
              </a:r>
            </a:p>
          </p:txBody>
        </p:sp>
        <p:sp>
          <p:nvSpPr>
            <p:cNvPr id="125" name="TextBox 124"/>
            <p:cNvSpPr txBox="1"/>
            <p:nvPr/>
          </p:nvSpPr>
          <p:spPr>
            <a:xfrm>
              <a:off x="443833" y="3429000"/>
              <a:ext cx="1954529"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Agriculture, forestry &amp; fishing</a:t>
              </a:r>
            </a:p>
          </p:txBody>
        </p:sp>
        <p:sp>
          <p:nvSpPr>
            <p:cNvPr id="126" name="TextBox 125"/>
            <p:cNvSpPr txBox="1"/>
            <p:nvPr/>
          </p:nvSpPr>
          <p:spPr>
            <a:xfrm>
              <a:off x="110176" y="893762"/>
              <a:ext cx="1234633"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10 Broad Sectors</a:t>
              </a:r>
            </a:p>
          </p:txBody>
        </p:sp>
        <p:sp>
          <p:nvSpPr>
            <p:cNvPr id="127" name="TextBox 126"/>
            <p:cNvSpPr txBox="1"/>
            <p:nvPr/>
          </p:nvSpPr>
          <p:spPr>
            <a:xfrm>
              <a:off x="435254" y="3717032"/>
              <a:ext cx="1954529"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Production (mostly manufacturing)</a:t>
              </a:r>
            </a:p>
          </p:txBody>
        </p:sp>
      </p:grpSp>
      <p:sp>
        <p:nvSpPr>
          <p:cNvPr id="96" name="TextBox 95"/>
          <p:cNvSpPr txBox="1"/>
          <p:nvPr/>
        </p:nvSpPr>
        <p:spPr>
          <a:xfrm>
            <a:off x="6695755" y="5258966"/>
            <a:ext cx="181959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Aerospace &amp; Defence  (EM3)</a:t>
            </a:r>
          </a:p>
        </p:txBody>
      </p:sp>
      <p:sp>
        <p:nvSpPr>
          <p:cNvPr id="101" name="TextBox 100"/>
          <p:cNvSpPr txBox="1"/>
          <p:nvPr/>
        </p:nvSpPr>
        <p:spPr>
          <a:xfrm>
            <a:off x="6724330" y="4413673"/>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Financial &amp; Business (EM3)</a:t>
            </a:r>
          </a:p>
        </p:txBody>
      </p:sp>
      <p:sp>
        <p:nvSpPr>
          <p:cNvPr id="102" name="TextBox 101"/>
          <p:cNvSpPr txBox="1"/>
          <p:nvPr/>
        </p:nvSpPr>
        <p:spPr>
          <a:xfrm>
            <a:off x="6703638" y="4682902"/>
            <a:ext cx="194604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ICT &amp; Digital Media (EM3)</a:t>
            </a:r>
          </a:p>
        </p:txBody>
      </p:sp>
      <p:sp>
        <p:nvSpPr>
          <p:cNvPr id="103" name="TextBox 102"/>
          <p:cNvSpPr txBox="1"/>
          <p:nvPr/>
        </p:nvSpPr>
        <p:spPr>
          <a:xfrm>
            <a:off x="6706321" y="4970934"/>
            <a:ext cx="1466079"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Logistics (EM3 &amp; Solent)</a:t>
            </a:r>
          </a:p>
        </p:txBody>
      </p:sp>
      <p:sp>
        <p:nvSpPr>
          <p:cNvPr id="104" name="TextBox 103"/>
          <p:cNvSpPr txBox="1"/>
          <p:nvPr/>
        </p:nvSpPr>
        <p:spPr>
          <a:xfrm>
            <a:off x="6724424" y="5546998"/>
            <a:ext cx="2273314"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Engineering &amp; marine (EM3 &amp; Solent)</a:t>
            </a:r>
          </a:p>
        </p:txBody>
      </p:sp>
      <p:sp>
        <p:nvSpPr>
          <p:cNvPr id="105" name="TextBox 104"/>
          <p:cNvSpPr txBox="1"/>
          <p:nvPr/>
        </p:nvSpPr>
        <p:spPr>
          <a:xfrm>
            <a:off x="6715845" y="5835030"/>
            <a:ext cx="2098453"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Tourism &amp; Visitor economy (Solent)</a:t>
            </a:r>
          </a:p>
        </p:txBody>
      </p:sp>
      <p:sp>
        <p:nvSpPr>
          <p:cNvPr id="107" name="TextBox 106"/>
          <p:cNvSpPr txBox="1"/>
          <p:nvPr/>
        </p:nvSpPr>
        <p:spPr>
          <a:xfrm>
            <a:off x="6401238" y="4178846"/>
            <a:ext cx="2066591" cy="246221"/>
          </a:xfrm>
          <a:prstGeom prst="rect">
            <a:avLst/>
          </a:prstGeom>
          <a:noFill/>
        </p:spPr>
        <p:txBody>
          <a:bodyPr wrap="none" rtlCol="0">
            <a:spAutoFit/>
          </a:bodyPr>
          <a:lstStyle/>
          <a:p>
            <a:r>
              <a:rPr lang="en-GB" sz="1000" b="1" dirty="0">
                <a:latin typeface="Arial" panose="020B0604020202020204" pitchFamily="34" charset="0"/>
                <a:cs typeface="Arial" panose="020B0604020202020204" pitchFamily="34" charset="0"/>
              </a:rPr>
              <a:t>High Value Added LEP Sectors</a:t>
            </a:r>
          </a:p>
        </p:txBody>
      </p:sp>
      <p:sp>
        <p:nvSpPr>
          <p:cNvPr id="131" name="Isosceles Triangle 130"/>
          <p:cNvSpPr>
            <a:spLocks noChangeAspect="1"/>
          </p:cNvSpPr>
          <p:nvPr/>
        </p:nvSpPr>
        <p:spPr>
          <a:xfrm>
            <a:off x="6482080" y="4409678"/>
            <a:ext cx="216000" cy="216000"/>
          </a:xfrm>
          <a:prstGeom prst="triangle">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Isosceles Triangle 131"/>
          <p:cNvSpPr>
            <a:spLocks noChangeAspect="1"/>
          </p:cNvSpPr>
          <p:nvPr/>
        </p:nvSpPr>
        <p:spPr>
          <a:xfrm>
            <a:off x="6488584" y="4663852"/>
            <a:ext cx="216000" cy="216000"/>
          </a:xfrm>
          <a:prstGeom prs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3" name="Isosceles Triangle 132"/>
          <p:cNvSpPr>
            <a:spLocks noChangeAspect="1"/>
          </p:cNvSpPr>
          <p:nvPr/>
        </p:nvSpPr>
        <p:spPr>
          <a:xfrm>
            <a:off x="6480701" y="4932882"/>
            <a:ext cx="216000" cy="216000"/>
          </a:xfrm>
          <a:prstGeom prst="triangle">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Isosceles Triangle 133"/>
          <p:cNvSpPr>
            <a:spLocks noChangeAspect="1"/>
          </p:cNvSpPr>
          <p:nvPr/>
        </p:nvSpPr>
        <p:spPr>
          <a:xfrm>
            <a:off x="6482785" y="5207586"/>
            <a:ext cx="216000" cy="216000"/>
          </a:xfrm>
          <a:prstGeom prst="triangle">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5" name="Isosceles Triangle 134"/>
          <p:cNvSpPr>
            <a:spLocks noChangeAspect="1"/>
          </p:cNvSpPr>
          <p:nvPr/>
        </p:nvSpPr>
        <p:spPr>
          <a:xfrm>
            <a:off x="6485523" y="5506913"/>
            <a:ext cx="216000" cy="216000"/>
          </a:xfrm>
          <a:prstGeom prst="triangle">
            <a:avLst/>
          </a:prstGeom>
          <a:solidFill>
            <a:srgbClr val="3A569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Isosceles Triangle 135"/>
          <p:cNvSpPr>
            <a:spLocks noChangeAspect="1"/>
          </p:cNvSpPr>
          <p:nvPr/>
        </p:nvSpPr>
        <p:spPr>
          <a:xfrm>
            <a:off x="6494426" y="5796433"/>
            <a:ext cx="216000" cy="216000"/>
          </a:xfrm>
          <a:prstGeom prst="triangle">
            <a:avLst/>
          </a:prstGeom>
          <a:solidFill>
            <a:srgbClr val="43818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9" name="Isosceles Triangle 138"/>
          <p:cNvSpPr>
            <a:spLocks noChangeAspect="1"/>
          </p:cNvSpPr>
          <p:nvPr/>
        </p:nvSpPr>
        <p:spPr>
          <a:xfrm>
            <a:off x="6497869" y="1294818"/>
            <a:ext cx="216000" cy="216000"/>
          </a:xfrm>
          <a:prstGeom prst="triangle">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0" name="Isosceles Triangle 139"/>
          <p:cNvSpPr>
            <a:spLocks noChangeAspect="1"/>
          </p:cNvSpPr>
          <p:nvPr/>
        </p:nvSpPr>
        <p:spPr>
          <a:xfrm>
            <a:off x="6504373" y="1548992"/>
            <a:ext cx="216000" cy="216000"/>
          </a:xfrm>
          <a:prstGeom prst="triangl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Isosceles Triangle 140"/>
          <p:cNvSpPr>
            <a:spLocks noChangeAspect="1"/>
          </p:cNvSpPr>
          <p:nvPr/>
        </p:nvSpPr>
        <p:spPr>
          <a:xfrm>
            <a:off x="6496490" y="1818022"/>
            <a:ext cx="216000" cy="216000"/>
          </a:xfrm>
          <a:prstGeom prst="triangle">
            <a:avLst/>
          </a:prstGeom>
          <a:solidFill>
            <a:schemeClr val="accent5">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Isosceles Triangle 141"/>
          <p:cNvSpPr>
            <a:spLocks noChangeAspect="1"/>
          </p:cNvSpPr>
          <p:nvPr/>
        </p:nvSpPr>
        <p:spPr>
          <a:xfrm>
            <a:off x="6498574" y="2092726"/>
            <a:ext cx="216000" cy="216000"/>
          </a:xfrm>
          <a:prstGeom prst="triangl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Isosceles Triangle 142"/>
          <p:cNvSpPr>
            <a:spLocks noChangeAspect="1"/>
          </p:cNvSpPr>
          <p:nvPr/>
        </p:nvSpPr>
        <p:spPr>
          <a:xfrm>
            <a:off x="6501312" y="2392053"/>
            <a:ext cx="216000" cy="216000"/>
          </a:xfrm>
          <a:prstGeom prst="triangle">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4" name="Isosceles Triangle 143"/>
          <p:cNvSpPr>
            <a:spLocks noChangeAspect="1"/>
          </p:cNvSpPr>
          <p:nvPr/>
        </p:nvSpPr>
        <p:spPr>
          <a:xfrm>
            <a:off x="6510215" y="2681573"/>
            <a:ext cx="216000" cy="216000"/>
          </a:xfrm>
          <a:prstGeom prst="triangle">
            <a:avLst/>
          </a:prstGeom>
          <a:solidFill>
            <a:schemeClr val="accent4">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Isosceles Triangle 144"/>
          <p:cNvSpPr>
            <a:spLocks noChangeAspect="1"/>
          </p:cNvSpPr>
          <p:nvPr/>
        </p:nvSpPr>
        <p:spPr>
          <a:xfrm>
            <a:off x="6496490" y="2970063"/>
            <a:ext cx="216000" cy="216000"/>
          </a:xfrm>
          <a:prstGeom prst="triangl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6" name="Isosceles Triangle 145"/>
          <p:cNvSpPr>
            <a:spLocks noChangeAspect="1"/>
          </p:cNvSpPr>
          <p:nvPr/>
        </p:nvSpPr>
        <p:spPr>
          <a:xfrm>
            <a:off x="6498574" y="3244767"/>
            <a:ext cx="216000" cy="216000"/>
          </a:xfrm>
          <a:prstGeom prst="triangle">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7" name="Isosceles Triangle 146"/>
          <p:cNvSpPr>
            <a:spLocks noChangeAspect="1"/>
          </p:cNvSpPr>
          <p:nvPr/>
        </p:nvSpPr>
        <p:spPr>
          <a:xfrm>
            <a:off x="6501312" y="3544094"/>
            <a:ext cx="216000" cy="216000"/>
          </a:xfrm>
          <a:prstGeom prst="triangle">
            <a:avLst/>
          </a:prstGeom>
          <a:solidFill>
            <a:schemeClr val="accent3">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Isosceles Triangle 147"/>
          <p:cNvSpPr>
            <a:spLocks noChangeAspect="1"/>
          </p:cNvSpPr>
          <p:nvPr/>
        </p:nvSpPr>
        <p:spPr>
          <a:xfrm>
            <a:off x="6510215" y="3833614"/>
            <a:ext cx="216000" cy="216000"/>
          </a:xfrm>
          <a:prstGeom prst="triangle">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TextBox 148"/>
          <p:cNvSpPr txBox="1"/>
          <p:nvPr/>
        </p:nvSpPr>
        <p:spPr>
          <a:xfrm>
            <a:off x="6460807" y="685598"/>
            <a:ext cx="216597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Business Concentrations</a:t>
            </a:r>
          </a:p>
        </p:txBody>
      </p:sp>
      <p:sp>
        <p:nvSpPr>
          <p:cNvPr id="150" name="Isosceles Triangle 149"/>
          <p:cNvSpPr>
            <a:spLocks noChangeAspect="1"/>
          </p:cNvSpPr>
          <p:nvPr/>
        </p:nvSpPr>
        <p:spPr>
          <a:xfrm>
            <a:off x="3095856" y="2924968"/>
            <a:ext cx="180000" cy="180000"/>
          </a:xfrm>
          <a:prstGeom prst="triangl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1" name="Isosceles Triangle 150"/>
          <p:cNvSpPr>
            <a:spLocks noChangeAspect="1"/>
          </p:cNvSpPr>
          <p:nvPr/>
        </p:nvSpPr>
        <p:spPr>
          <a:xfrm>
            <a:off x="3347864" y="2924944"/>
            <a:ext cx="180000" cy="180000"/>
          </a:xfrm>
          <a:prstGeom prst="triangle">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Isosceles Triangle 151"/>
          <p:cNvSpPr>
            <a:spLocks noChangeAspect="1"/>
          </p:cNvSpPr>
          <p:nvPr/>
        </p:nvSpPr>
        <p:spPr>
          <a:xfrm>
            <a:off x="3563888" y="2924968"/>
            <a:ext cx="180000" cy="180000"/>
          </a:xfrm>
          <a:prstGeom prst="triangle">
            <a:avLst/>
          </a:prstGeom>
          <a:solidFill>
            <a:schemeClr val="accent5">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3" name="Isosceles Triangle 152"/>
          <p:cNvSpPr>
            <a:spLocks noChangeAspect="1"/>
          </p:cNvSpPr>
          <p:nvPr/>
        </p:nvSpPr>
        <p:spPr>
          <a:xfrm>
            <a:off x="3095856" y="3140992"/>
            <a:ext cx="180000" cy="180000"/>
          </a:xfrm>
          <a:prstGeom prst="triangle">
            <a:avLst/>
          </a:prstGeom>
          <a:solidFill>
            <a:schemeClr val="bg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4" name="Isosceles Triangle 153"/>
          <p:cNvSpPr>
            <a:spLocks noChangeAspect="1"/>
          </p:cNvSpPr>
          <p:nvPr/>
        </p:nvSpPr>
        <p:spPr>
          <a:xfrm>
            <a:off x="3347864" y="3140968"/>
            <a:ext cx="180000" cy="180000"/>
          </a:xfrm>
          <a:prstGeom prs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Isosceles Triangle 154"/>
          <p:cNvSpPr>
            <a:spLocks noChangeAspect="1"/>
          </p:cNvSpPr>
          <p:nvPr/>
        </p:nvSpPr>
        <p:spPr>
          <a:xfrm>
            <a:off x="3563888" y="3140992"/>
            <a:ext cx="180000" cy="180000"/>
          </a:xfrm>
          <a:prstGeom prst="triangle">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Isosceles Triangle 155"/>
          <p:cNvSpPr>
            <a:spLocks noChangeAspect="1"/>
          </p:cNvSpPr>
          <p:nvPr/>
        </p:nvSpPr>
        <p:spPr>
          <a:xfrm>
            <a:off x="4824048" y="3789064"/>
            <a:ext cx="180000" cy="180000"/>
          </a:xfrm>
          <a:prstGeom prst="triangle">
            <a:avLst/>
          </a:prstGeom>
          <a:solidFill>
            <a:schemeClr val="accent3">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Isosceles Triangle 156"/>
          <p:cNvSpPr>
            <a:spLocks noChangeAspect="1"/>
          </p:cNvSpPr>
          <p:nvPr/>
        </p:nvSpPr>
        <p:spPr>
          <a:xfrm>
            <a:off x="4031960" y="3789040"/>
            <a:ext cx="180000" cy="180000"/>
          </a:xfrm>
          <a:prstGeom prst="triangle">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Isosceles Triangle 157"/>
          <p:cNvSpPr>
            <a:spLocks noChangeAspect="1"/>
          </p:cNvSpPr>
          <p:nvPr/>
        </p:nvSpPr>
        <p:spPr>
          <a:xfrm>
            <a:off x="4283968" y="3789040"/>
            <a:ext cx="180000" cy="180000"/>
          </a:xfrm>
          <a:prstGeom prst="triangle">
            <a:avLst/>
          </a:prstGeom>
          <a:solidFill>
            <a:schemeClr val="accent5">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Isosceles Triangle 158"/>
          <p:cNvSpPr>
            <a:spLocks noChangeAspect="1"/>
          </p:cNvSpPr>
          <p:nvPr/>
        </p:nvSpPr>
        <p:spPr>
          <a:xfrm>
            <a:off x="5076056" y="3789040"/>
            <a:ext cx="180000" cy="180000"/>
          </a:xfrm>
          <a:prstGeom prst="triangl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Isosceles Triangle 159"/>
          <p:cNvSpPr>
            <a:spLocks noChangeAspect="1"/>
          </p:cNvSpPr>
          <p:nvPr/>
        </p:nvSpPr>
        <p:spPr>
          <a:xfrm>
            <a:off x="4572000" y="3789040"/>
            <a:ext cx="180000" cy="180000"/>
          </a:xfrm>
          <a:prstGeom prst="triangle">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Isosceles Triangle 160"/>
          <p:cNvSpPr>
            <a:spLocks noChangeAspect="1"/>
          </p:cNvSpPr>
          <p:nvPr/>
        </p:nvSpPr>
        <p:spPr>
          <a:xfrm>
            <a:off x="5291647" y="5129599"/>
            <a:ext cx="180000" cy="180000"/>
          </a:xfrm>
          <a:prstGeom prst="triangle">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Isosceles Triangle 161"/>
          <p:cNvSpPr>
            <a:spLocks noChangeAspect="1"/>
          </p:cNvSpPr>
          <p:nvPr/>
        </p:nvSpPr>
        <p:spPr>
          <a:xfrm>
            <a:off x="5508104" y="5121208"/>
            <a:ext cx="180000" cy="180000"/>
          </a:xfrm>
          <a:prstGeom prst="triangle">
            <a:avLst/>
          </a:prstGeom>
          <a:solidFill>
            <a:schemeClr val="accent4">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Isosceles Triangle 162"/>
          <p:cNvSpPr>
            <a:spLocks noChangeAspect="1"/>
          </p:cNvSpPr>
          <p:nvPr/>
        </p:nvSpPr>
        <p:spPr>
          <a:xfrm>
            <a:off x="5508104" y="5373216"/>
            <a:ext cx="180000" cy="180000"/>
          </a:xfrm>
          <a:prstGeom prst="triangle">
            <a:avLst/>
          </a:prstGeom>
          <a:solidFill>
            <a:schemeClr val="accent3">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Isosceles Triangle 163"/>
          <p:cNvSpPr>
            <a:spLocks noChangeAspect="1"/>
          </p:cNvSpPr>
          <p:nvPr/>
        </p:nvSpPr>
        <p:spPr>
          <a:xfrm>
            <a:off x="5292080" y="5373216"/>
            <a:ext cx="180000" cy="180000"/>
          </a:xfrm>
          <a:prstGeom prst="triangle">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Isosceles Triangle 164"/>
          <p:cNvSpPr>
            <a:spLocks noChangeAspect="1"/>
          </p:cNvSpPr>
          <p:nvPr/>
        </p:nvSpPr>
        <p:spPr>
          <a:xfrm>
            <a:off x="5328104" y="3789040"/>
            <a:ext cx="180000" cy="180000"/>
          </a:xfrm>
          <a:prstGeom prst="triangle">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TextBox 165"/>
          <p:cNvSpPr txBox="1"/>
          <p:nvPr/>
        </p:nvSpPr>
        <p:spPr>
          <a:xfrm>
            <a:off x="5274799" y="4077652"/>
            <a:ext cx="700833"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(education)</a:t>
            </a:r>
          </a:p>
        </p:txBody>
      </p:sp>
      <p:sp>
        <p:nvSpPr>
          <p:cNvPr id="167" name="TextBox 166"/>
          <p:cNvSpPr txBox="1"/>
          <p:nvPr/>
        </p:nvSpPr>
        <p:spPr>
          <a:xfrm>
            <a:off x="4784367" y="5243661"/>
            <a:ext cx="474810"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(retail)</a:t>
            </a:r>
          </a:p>
        </p:txBody>
      </p:sp>
      <p:cxnSp>
        <p:nvCxnSpPr>
          <p:cNvPr id="169" name="Straight Connector 168"/>
          <p:cNvCxnSpPr>
            <a:stCxn id="165" idx="3"/>
          </p:cNvCxnSpPr>
          <p:nvPr/>
        </p:nvCxnSpPr>
        <p:spPr>
          <a:xfrm>
            <a:off x="5418104" y="3969040"/>
            <a:ext cx="103556" cy="10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endCxn id="161" idx="1"/>
          </p:cNvCxnSpPr>
          <p:nvPr/>
        </p:nvCxnSpPr>
        <p:spPr>
          <a:xfrm flipV="1">
            <a:off x="5166056" y="5219599"/>
            <a:ext cx="170591"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122703" y="6479307"/>
            <a:ext cx="969805"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ONS</a:t>
            </a:r>
          </a:p>
        </p:txBody>
      </p:sp>
      <p:sp>
        <p:nvSpPr>
          <p:cNvPr id="129" name="TextBox 128"/>
          <p:cNvSpPr txBox="1"/>
          <p:nvPr/>
        </p:nvSpPr>
        <p:spPr>
          <a:xfrm>
            <a:off x="2560174" y="2496502"/>
            <a:ext cx="700833" cy="215444"/>
          </a:xfrm>
          <a:prstGeom prst="rect">
            <a:avLst/>
          </a:prstGeom>
          <a:noFill/>
        </p:spPr>
        <p:txBody>
          <a:bodyPr wrap="none" rtlCol="0">
            <a:spAutoFit/>
          </a:bodyPr>
          <a:lstStyle/>
          <a:p>
            <a:r>
              <a:rPr lang="en-GB" sz="800" dirty="0">
                <a:latin typeface="Arial" panose="020B0604020202020204" pitchFamily="34" charset="0"/>
                <a:cs typeface="Arial" panose="020B0604020202020204" pitchFamily="34" charset="0"/>
              </a:rPr>
              <a:t>(education)</a:t>
            </a:r>
          </a:p>
        </p:txBody>
      </p:sp>
      <p:cxnSp>
        <p:nvCxnSpPr>
          <p:cNvPr id="9" name="Straight Connector 8"/>
          <p:cNvCxnSpPr>
            <a:stCxn id="37" idx="1"/>
          </p:cNvCxnSpPr>
          <p:nvPr/>
        </p:nvCxnSpPr>
        <p:spPr>
          <a:xfrm flipH="1" flipV="1">
            <a:off x="3095856" y="2701236"/>
            <a:ext cx="169053" cy="80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923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11348" y="147687"/>
            <a:ext cx="8225329" cy="369332"/>
          </a:xfrm>
          <a:prstGeom prst="rect">
            <a:avLst/>
          </a:prstGeom>
          <a:noFill/>
        </p:spPr>
        <p:txBody>
          <a:bodyPr wrap="none" rtlCol="0">
            <a:spAutoFit/>
          </a:bodyPr>
          <a:lstStyle/>
          <a:p>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Executive </a:t>
            </a: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Summary – dominant sectors and drivers of growth</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8532380" y="147687"/>
            <a:ext cx="385042" cy="369332"/>
          </a:xfrm>
          <a:prstGeom prst="rect">
            <a:avLst/>
          </a:prstGeom>
          <a:noFill/>
        </p:spPr>
        <p:txBody>
          <a:bodyPr wrap="non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1716569547"/>
              </p:ext>
            </p:extLst>
          </p:nvPr>
        </p:nvGraphicFramePr>
        <p:xfrm>
          <a:off x="211349" y="739290"/>
          <a:ext cx="5656795" cy="5486400"/>
        </p:xfrm>
        <a:graphic>
          <a:graphicData uri="http://schemas.openxmlformats.org/drawingml/2006/table">
            <a:tbl>
              <a:tblPr firstRow="1" bandRow="1">
                <a:tableStyleId>{21E4AEA4-8DFA-4A89-87EB-49C32662AFE0}</a:tableStyleId>
              </a:tblPr>
              <a:tblGrid>
                <a:gridCol w="1414199">
                  <a:extLst>
                    <a:ext uri="{9D8B030D-6E8A-4147-A177-3AD203B41FA5}">
                      <a16:colId xmlns:a16="http://schemas.microsoft.com/office/drawing/2014/main" xmlns="" val="20000"/>
                    </a:ext>
                  </a:extLst>
                </a:gridCol>
                <a:gridCol w="1414199">
                  <a:extLst>
                    <a:ext uri="{9D8B030D-6E8A-4147-A177-3AD203B41FA5}">
                      <a16:colId xmlns:a16="http://schemas.microsoft.com/office/drawing/2014/main" xmlns="" val="20001"/>
                    </a:ext>
                  </a:extLst>
                </a:gridCol>
                <a:gridCol w="1432565">
                  <a:extLst>
                    <a:ext uri="{9D8B030D-6E8A-4147-A177-3AD203B41FA5}">
                      <a16:colId xmlns:a16="http://schemas.microsoft.com/office/drawing/2014/main" xmlns="" val="20002"/>
                    </a:ext>
                  </a:extLst>
                </a:gridCol>
                <a:gridCol w="1395832">
                  <a:extLst>
                    <a:ext uri="{9D8B030D-6E8A-4147-A177-3AD203B41FA5}">
                      <a16:colId xmlns:a16="http://schemas.microsoft.com/office/drawing/2014/main" xmlns="" val="20003"/>
                    </a:ext>
                  </a:extLst>
                </a:gridCol>
              </a:tblGrid>
              <a:tr h="183604">
                <a:tc>
                  <a:txBody>
                    <a:bodyPr/>
                    <a:lstStyle/>
                    <a:p>
                      <a:pPr algn="ctr"/>
                      <a:r>
                        <a:rPr lang="en-GB" sz="1000" dirty="0" smtClean="0">
                          <a:latin typeface="Arial" panose="020B0604020202020204" pitchFamily="34" charset="0"/>
                          <a:cs typeface="Arial" panose="020B0604020202020204" pitchFamily="34" charset="0"/>
                        </a:rPr>
                        <a:t>Output (GVA)</a:t>
                      </a:r>
                    </a:p>
                    <a:p>
                      <a:pPr algn="ctr"/>
                      <a:r>
                        <a:rPr lang="en-GB" sz="1000" dirty="0" smtClean="0">
                          <a:latin typeface="Arial" panose="020B0604020202020204" pitchFamily="34" charset="0"/>
                          <a:cs typeface="Arial" panose="020B0604020202020204" pitchFamily="34" charset="0"/>
                        </a:rPr>
                        <a:t>Based*</a:t>
                      </a:r>
                      <a:endParaRPr lang="en-GB" sz="1000" dirty="0">
                        <a:latin typeface="Arial" panose="020B0604020202020204" pitchFamily="34" charset="0"/>
                        <a:cs typeface="Arial" panose="020B0604020202020204" pitchFamily="34" charset="0"/>
                      </a:endParaRPr>
                    </a:p>
                  </a:txBody>
                  <a:tcPr/>
                </a:tc>
                <a:tc>
                  <a:txBody>
                    <a:bodyPr/>
                    <a:lstStyle/>
                    <a:p>
                      <a:r>
                        <a:rPr lang="en-GB" sz="1000" dirty="0">
                          <a:latin typeface="Arial" panose="020B0604020202020204" pitchFamily="34" charset="0"/>
                          <a:cs typeface="Arial" panose="020B0604020202020204" pitchFamily="34" charset="0"/>
                        </a:rPr>
                        <a:t>Strongest sectors</a:t>
                      </a:r>
                    </a:p>
                  </a:txBody>
                  <a:tcPr/>
                </a:tc>
                <a:tc>
                  <a:txBody>
                    <a:bodyPr/>
                    <a:lstStyle/>
                    <a:p>
                      <a:r>
                        <a:rPr lang="en-GB" sz="1000" dirty="0">
                          <a:latin typeface="Arial" panose="020B0604020202020204" pitchFamily="34" charset="0"/>
                          <a:cs typeface="Arial" panose="020B0604020202020204" pitchFamily="34" charset="0"/>
                        </a:rPr>
                        <a:t>Main</a:t>
                      </a:r>
                      <a:r>
                        <a:rPr lang="en-GB" sz="1000" baseline="0" dirty="0">
                          <a:latin typeface="Arial" panose="020B0604020202020204" pitchFamily="34" charset="0"/>
                          <a:cs typeface="Arial" panose="020B0604020202020204" pitchFamily="34" charset="0"/>
                        </a:rPr>
                        <a:t> growth </a:t>
                      </a:r>
                      <a:r>
                        <a:rPr lang="en-GB" sz="1000" baseline="0" dirty="0" smtClean="0">
                          <a:latin typeface="Arial" panose="020B0604020202020204" pitchFamily="34" charset="0"/>
                          <a:cs typeface="Arial" panose="020B0604020202020204" pitchFamily="34" charset="0"/>
                        </a:rPr>
                        <a:t>sectors</a:t>
                      </a:r>
                      <a:endParaRPr lang="en-GB" sz="1000" dirty="0">
                        <a:latin typeface="Arial" panose="020B0604020202020204" pitchFamily="34" charset="0"/>
                        <a:cs typeface="Arial" panose="020B0604020202020204" pitchFamily="34" charset="0"/>
                      </a:endParaRPr>
                    </a:p>
                  </a:txBody>
                  <a:tcPr/>
                </a:tc>
                <a:tc>
                  <a:txBody>
                    <a:bodyPr/>
                    <a:lstStyle/>
                    <a:p>
                      <a:r>
                        <a:rPr lang="en-GB" sz="1000" dirty="0">
                          <a:latin typeface="Arial" panose="020B0604020202020204" pitchFamily="34" charset="0"/>
                          <a:cs typeface="Arial" panose="020B0604020202020204" pitchFamily="34" charset="0"/>
                        </a:rPr>
                        <a:t>Main declining</a:t>
                      </a:r>
                      <a:r>
                        <a:rPr lang="en-GB" sz="1000" baseline="0" dirty="0">
                          <a:latin typeface="Arial" panose="020B0604020202020204" pitchFamily="34" charset="0"/>
                          <a:cs typeface="Arial" panose="020B0604020202020204" pitchFamily="34" charset="0"/>
                        </a:rPr>
                        <a:t> </a:t>
                      </a:r>
                      <a:r>
                        <a:rPr lang="en-GB" sz="1000" baseline="0" dirty="0" smtClean="0">
                          <a:latin typeface="Arial" panose="020B0604020202020204" pitchFamily="34" charset="0"/>
                          <a:cs typeface="Arial" panose="020B0604020202020204" pitchFamily="34" charset="0"/>
                        </a:rPr>
                        <a:t>sectors</a:t>
                      </a:r>
                      <a:endParaRPr lang="en-GB"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183604">
                <a:tc>
                  <a:txBody>
                    <a:bodyPr/>
                    <a:lstStyle/>
                    <a:p>
                      <a:r>
                        <a:rPr lang="en-GB" sz="1000" dirty="0">
                          <a:latin typeface="Arial" panose="020B0604020202020204" pitchFamily="34" charset="0"/>
                          <a:cs typeface="Arial" panose="020B0604020202020204" pitchFamily="34" charset="0"/>
                        </a:rPr>
                        <a:t>Winchester District</a:t>
                      </a:r>
                    </a:p>
                  </a:txBody>
                  <a:tcPr>
                    <a:solidFill>
                      <a:schemeClr val="accent2">
                        <a:lumMod val="40000"/>
                        <a:lumOff val="60000"/>
                      </a:schemeClr>
                    </a:solidFill>
                  </a:tcPr>
                </a:tc>
                <a:tc>
                  <a:txBody>
                    <a:bodyPr/>
                    <a:lstStyle/>
                    <a:p>
                      <a:r>
                        <a:rPr lang="en-GB" sz="1000" dirty="0">
                          <a:latin typeface="Arial" panose="020B0604020202020204" pitchFamily="34" charset="0"/>
                          <a:cs typeface="Arial" panose="020B0604020202020204" pitchFamily="34" charset="0"/>
                        </a:rPr>
                        <a:t>Distribution, transport, accommodation &amp; food; </a:t>
                      </a:r>
                      <a:r>
                        <a:rPr lang="en-GB" sz="1000" dirty="0" smtClean="0">
                          <a:latin typeface="Arial" panose="020B0604020202020204" pitchFamily="34" charset="0"/>
                          <a:cs typeface="Arial" panose="020B0604020202020204" pitchFamily="34" charset="0"/>
                        </a:rPr>
                        <a:t>Public </a:t>
                      </a:r>
                      <a:r>
                        <a:rPr lang="en-GB" sz="1000" dirty="0">
                          <a:latin typeface="Arial" panose="020B0604020202020204" pitchFamily="34" charset="0"/>
                          <a:cs typeface="Arial" panose="020B0604020202020204" pitchFamily="34" charset="0"/>
                        </a:rPr>
                        <a:t>administration, education &amp; health;</a:t>
                      </a:r>
                      <a:r>
                        <a:rPr lang="en-GB" sz="1000" baseline="0" dirty="0">
                          <a:latin typeface="Arial" panose="020B0604020202020204" pitchFamily="34" charset="0"/>
                          <a:cs typeface="Arial" panose="020B0604020202020204" pitchFamily="34" charset="0"/>
                        </a:rPr>
                        <a:t> </a:t>
                      </a:r>
                      <a:r>
                        <a:rPr lang="en-GB" sz="1000" baseline="0" dirty="0" smtClean="0">
                          <a:latin typeface="Arial" panose="020B0604020202020204" pitchFamily="34" charset="0"/>
                          <a:cs typeface="Arial" panose="020B0604020202020204" pitchFamily="34" charset="0"/>
                        </a:rPr>
                        <a:t>B</a:t>
                      </a:r>
                      <a:r>
                        <a:rPr lang="en-GB" sz="1000" dirty="0" smtClean="0">
                          <a:latin typeface="Arial" panose="020B0604020202020204" pitchFamily="34" charset="0"/>
                          <a:cs typeface="Arial" panose="020B0604020202020204" pitchFamily="34" charset="0"/>
                        </a:rPr>
                        <a:t>usiness </a:t>
                      </a:r>
                      <a:r>
                        <a:rPr lang="en-GB" sz="1000" dirty="0">
                          <a:latin typeface="Arial" panose="020B0604020202020204" pitchFamily="34" charset="0"/>
                          <a:cs typeface="Arial" panose="020B0604020202020204" pitchFamily="34" charset="0"/>
                        </a:rPr>
                        <a:t>services; </a:t>
                      </a:r>
                      <a:r>
                        <a:rPr lang="en-GB" sz="1000" dirty="0" smtClean="0">
                          <a:latin typeface="Arial" panose="020B0604020202020204" pitchFamily="34" charset="0"/>
                          <a:cs typeface="Arial" panose="020B0604020202020204" pitchFamily="34" charset="0"/>
                        </a:rPr>
                        <a:t>Real estate</a:t>
                      </a:r>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r>
                        <a:rPr lang="en-GB" sz="1000" dirty="0">
                          <a:latin typeface="Arial" panose="020B0604020202020204" pitchFamily="34" charset="0"/>
                          <a:cs typeface="Arial" panose="020B0604020202020204" pitchFamily="34" charset="0"/>
                        </a:rPr>
                        <a:t>Finance &amp; insurance; </a:t>
                      </a:r>
                      <a:r>
                        <a:rPr lang="en-GB" sz="1000" dirty="0" smtClean="0">
                          <a:latin typeface="Arial" panose="020B0604020202020204" pitchFamily="34" charset="0"/>
                          <a:cs typeface="Arial" panose="020B0604020202020204" pitchFamily="34" charset="0"/>
                        </a:rPr>
                        <a:t>Information </a:t>
                      </a:r>
                      <a:r>
                        <a:rPr lang="en-GB" sz="1000" dirty="0">
                          <a:latin typeface="Arial" panose="020B0604020202020204" pitchFamily="34" charset="0"/>
                          <a:cs typeface="Arial" panose="020B0604020202020204" pitchFamily="34" charset="0"/>
                        </a:rPr>
                        <a:t>&amp; </a:t>
                      </a:r>
                      <a:r>
                        <a:rPr lang="en-GB" sz="1000" dirty="0" smtClean="0">
                          <a:latin typeface="Arial" panose="020B0604020202020204" pitchFamily="34" charset="0"/>
                          <a:cs typeface="Arial" panose="020B0604020202020204" pitchFamily="34" charset="0"/>
                        </a:rPr>
                        <a:t>communication</a:t>
                      </a:r>
                      <a:r>
                        <a:rPr lang="en-GB" sz="1000" baseline="0" dirty="0" smtClean="0">
                          <a:latin typeface="Arial" panose="020B0604020202020204" pitchFamily="34" charset="0"/>
                          <a:cs typeface="Arial" panose="020B0604020202020204" pitchFamily="34" charset="0"/>
                        </a:rPr>
                        <a:t> (ICT);</a:t>
                      </a:r>
                      <a:r>
                        <a:rPr lang="en-GB" sz="1000" dirty="0" smtClean="0">
                          <a:latin typeface="Arial" panose="020B0604020202020204" pitchFamily="34" charset="0"/>
                          <a:cs typeface="Arial" panose="020B0604020202020204" pitchFamily="34" charset="0"/>
                        </a:rPr>
                        <a:t> Business </a:t>
                      </a:r>
                      <a:r>
                        <a:rPr lang="en-GB" sz="1000" dirty="0">
                          <a:latin typeface="Arial" panose="020B0604020202020204" pitchFamily="34" charset="0"/>
                          <a:cs typeface="Arial" panose="020B0604020202020204" pitchFamily="34" charset="0"/>
                        </a:rPr>
                        <a:t>services; </a:t>
                      </a:r>
                      <a:r>
                        <a:rPr lang="en-GB" sz="1000" dirty="0" smtClean="0">
                          <a:latin typeface="Arial" panose="020B0604020202020204" pitchFamily="34" charset="0"/>
                          <a:cs typeface="Arial" panose="020B0604020202020204" pitchFamily="34" charset="0"/>
                        </a:rPr>
                        <a:t>Distribution</a:t>
                      </a:r>
                      <a:r>
                        <a:rPr lang="en-GB" sz="1000" dirty="0">
                          <a:latin typeface="Arial" panose="020B0604020202020204" pitchFamily="34" charset="0"/>
                          <a:cs typeface="Arial" panose="020B0604020202020204" pitchFamily="34" charset="0"/>
                        </a:rPr>
                        <a:t>, transport, accommodation &amp; food; </a:t>
                      </a:r>
                      <a:r>
                        <a:rPr lang="en-GB" sz="1000" dirty="0" smtClean="0">
                          <a:latin typeface="Arial" panose="020B0604020202020204" pitchFamily="34" charset="0"/>
                          <a:cs typeface="Arial" panose="020B0604020202020204" pitchFamily="34" charset="0"/>
                        </a:rPr>
                        <a:t>Agriculture*</a:t>
                      </a:r>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r>
                        <a:rPr lang="en-GB" sz="1000" dirty="0">
                          <a:latin typeface="Arial" panose="020B0604020202020204" pitchFamily="34" charset="0"/>
                          <a:cs typeface="Arial" panose="020B0604020202020204" pitchFamily="34" charset="0"/>
                        </a:rPr>
                        <a:t>Public</a:t>
                      </a:r>
                      <a:r>
                        <a:rPr lang="en-GB" sz="1000" baseline="0" dirty="0">
                          <a:latin typeface="Arial" panose="020B0604020202020204" pitchFamily="34" charset="0"/>
                          <a:cs typeface="Arial" panose="020B0604020202020204" pitchFamily="34" charset="0"/>
                        </a:rPr>
                        <a:t> administration; </a:t>
                      </a:r>
                      <a:r>
                        <a:rPr lang="en-GB" sz="1000" baseline="0" dirty="0" smtClean="0">
                          <a:latin typeface="Arial" panose="020B0604020202020204" pitchFamily="34" charset="0"/>
                          <a:cs typeface="Arial" panose="020B0604020202020204" pitchFamily="34" charset="0"/>
                        </a:rPr>
                        <a:t>Real </a:t>
                      </a:r>
                      <a:r>
                        <a:rPr lang="en-GB" sz="1000" baseline="0" dirty="0">
                          <a:latin typeface="Arial" panose="020B0604020202020204" pitchFamily="34" charset="0"/>
                          <a:cs typeface="Arial" panose="020B0604020202020204" pitchFamily="34" charset="0"/>
                        </a:rPr>
                        <a:t>estate; </a:t>
                      </a:r>
                      <a:r>
                        <a:rPr lang="en-GB" sz="1000" baseline="0" dirty="0" smtClean="0">
                          <a:latin typeface="Arial" panose="020B0604020202020204" pitchFamily="34" charset="0"/>
                          <a:cs typeface="Arial" panose="020B0604020202020204" pitchFamily="34" charset="0"/>
                        </a:rPr>
                        <a:t>Other </a:t>
                      </a:r>
                      <a:r>
                        <a:rPr lang="en-GB" sz="1000" baseline="0" dirty="0">
                          <a:latin typeface="Arial" panose="020B0604020202020204" pitchFamily="34" charset="0"/>
                          <a:cs typeface="Arial" panose="020B0604020202020204" pitchFamily="34" charset="0"/>
                        </a:rPr>
                        <a:t>services</a:t>
                      </a:r>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xmlns="" val="10001"/>
                  </a:ext>
                </a:extLst>
              </a:tr>
              <a:tr h="183604">
                <a:tc>
                  <a:txBody>
                    <a:bodyPr/>
                    <a:lstStyle/>
                    <a:p>
                      <a:r>
                        <a:rPr lang="en-GB" sz="1000" dirty="0">
                          <a:latin typeface="Arial" panose="020B0604020202020204" pitchFamily="34" charset="0"/>
                          <a:cs typeface="Arial" panose="020B0604020202020204" pitchFamily="34" charset="0"/>
                        </a:rPr>
                        <a:t>Winchester Town</a:t>
                      </a:r>
                    </a:p>
                  </a:txBody>
                  <a:tcPr/>
                </a:tc>
                <a:tc>
                  <a:txBody>
                    <a:bodyPr/>
                    <a:lstStyle/>
                    <a:p>
                      <a:r>
                        <a:rPr lang="en-GB" sz="1000" baseline="0" dirty="0">
                          <a:latin typeface="Arial" panose="020B0604020202020204" pitchFamily="34" charset="0"/>
                          <a:cs typeface="Arial" panose="020B0604020202020204" pitchFamily="34" charset="0"/>
                        </a:rPr>
                        <a:t>Public admin, health</a:t>
                      </a:r>
                    </a:p>
                    <a:p>
                      <a:r>
                        <a:rPr lang="en-GB" sz="1000" baseline="0" dirty="0">
                          <a:latin typeface="Arial" panose="020B0604020202020204" pitchFamily="34" charset="0"/>
                          <a:cs typeface="Arial" panose="020B0604020202020204" pitchFamily="34" charset="0"/>
                        </a:rPr>
                        <a:t>&amp; education;</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Distribution, transport</a:t>
                      </a:r>
                      <a:r>
                        <a:rPr lang="en-GB" sz="1000" dirty="0">
                          <a:latin typeface="Arial" panose="020B0604020202020204" pitchFamily="34" charset="0"/>
                          <a:cs typeface="Arial" panose="020B0604020202020204" pitchFamily="34" charset="0"/>
                        </a:rPr>
                        <a:t>, accommodation &amp; food; </a:t>
                      </a:r>
                      <a:r>
                        <a:rPr lang="en-GB" sz="1000" dirty="0" smtClean="0">
                          <a:latin typeface="Arial" panose="020B0604020202020204" pitchFamily="34" charset="0"/>
                          <a:cs typeface="Arial" panose="020B0604020202020204" pitchFamily="34" charset="0"/>
                        </a:rPr>
                        <a:t>Real</a:t>
                      </a:r>
                      <a:r>
                        <a:rPr lang="en-GB" sz="1000" baseline="0" dirty="0" smtClean="0">
                          <a:latin typeface="Arial" panose="020B0604020202020204" pitchFamily="34" charset="0"/>
                          <a:cs typeface="Arial" panose="020B0604020202020204" pitchFamily="34" charset="0"/>
                        </a:rPr>
                        <a:t> </a:t>
                      </a:r>
                      <a:r>
                        <a:rPr lang="en-GB" sz="1000" baseline="0" dirty="0">
                          <a:latin typeface="Arial" panose="020B0604020202020204" pitchFamily="34" charset="0"/>
                          <a:cs typeface="Arial" panose="020B0604020202020204" pitchFamily="34" charset="0"/>
                        </a:rPr>
                        <a:t>estate activities; </a:t>
                      </a:r>
                      <a:r>
                        <a:rPr lang="en-GB" sz="1000" baseline="0" dirty="0" smtClean="0">
                          <a:latin typeface="Arial" panose="020B0604020202020204" pitchFamily="34" charset="0"/>
                          <a:cs typeface="Arial" panose="020B0604020202020204" pitchFamily="34" charset="0"/>
                        </a:rPr>
                        <a:t>Business </a:t>
                      </a:r>
                      <a:r>
                        <a:rPr lang="en-GB" sz="1000" baseline="0" dirty="0">
                          <a:latin typeface="Arial" panose="020B0604020202020204" pitchFamily="34" charset="0"/>
                          <a:cs typeface="Arial" panose="020B0604020202020204" pitchFamily="34" charset="0"/>
                        </a:rPr>
                        <a:t>services. </a:t>
                      </a:r>
                    </a:p>
                  </a:txBody>
                  <a:tcPr/>
                </a:tc>
                <a:tc>
                  <a:txBody>
                    <a:bodyPr/>
                    <a:lstStyle/>
                    <a:p>
                      <a:r>
                        <a:rPr lang="en-GB" sz="1000" dirty="0" smtClean="0">
                          <a:latin typeface="Arial" panose="020B0604020202020204" pitchFamily="34" charset="0"/>
                          <a:cs typeface="Arial" panose="020B0604020202020204" pitchFamily="34" charset="0"/>
                        </a:rPr>
                        <a:t>ICT; Business </a:t>
                      </a:r>
                      <a:r>
                        <a:rPr lang="en-GB" sz="1000" dirty="0">
                          <a:latin typeface="Arial" panose="020B0604020202020204" pitchFamily="34" charset="0"/>
                          <a:cs typeface="Arial" panose="020B0604020202020204" pitchFamily="34" charset="0"/>
                        </a:rPr>
                        <a:t>services; </a:t>
                      </a:r>
                      <a:r>
                        <a:rPr lang="en-GB" sz="1000" dirty="0" smtClean="0">
                          <a:latin typeface="Arial" panose="020B0604020202020204" pitchFamily="34" charset="0"/>
                          <a:cs typeface="Arial" panose="020B0604020202020204" pitchFamily="34" charset="0"/>
                        </a:rPr>
                        <a:t>Construction</a:t>
                      </a:r>
                      <a:endParaRPr lang="en-GB" sz="10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Real estate; </a:t>
                      </a:r>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public</a:t>
                      </a:r>
                      <a:r>
                        <a:rPr lang="en-GB" sz="1000" baseline="0" dirty="0">
                          <a:latin typeface="Arial" panose="020B0604020202020204" pitchFamily="34" charset="0"/>
                          <a:cs typeface="Arial" panose="020B0604020202020204" pitchFamily="34" charset="0"/>
                        </a:rPr>
                        <a:t> administration; finance; other services </a:t>
                      </a:r>
                      <a:endParaRPr lang="en-GB"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183604">
                <a:tc>
                  <a:txBody>
                    <a:bodyPr/>
                    <a:lstStyle/>
                    <a:p>
                      <a:r>
                        <a:rPr lang="en-GB" sz="1000" dirty="0">
                          <a:latin typeface="Arial" panose="020B0604020202020204" pitchFamily="34" charset="0"/>
                          <a:cs typeface="Arial" panose="020B0604020202020204" pitchFamily="34" charset="0"/>
                        </a:rPr>
                        <a:t>Market Towns &amp; Rural</a:t>
                      </a:r>
                    </a:p>
                  </a:txBody>
                  <a:tcPr>
                    <a:solidFill>
                      <a:schemeClr val="accent2">
                        <a:lumMod val="40000"/>
                        <a:lumOff val="60000"/>
                      </a:schemeClr>
                    </a:solidFill>
                  </a:tcPr>
                </a:tc>
                <a:tc>
                  <a:txBody>
                    <a:bodyPr/>
                    <a:lstStyle/>
                    <a:p>
                      <a:r>
                        <a:rPr lang="en-GB" sz="1000" dirty="0" smtClean="0">
                          <a:latin typeface="Arial" panose="020B0604020202020204" pitchFamily="34" charset="0"/>
                          <a:cs typeface="Arial" panose="020B0604020202020204" pitchFamily="34" charset="0"/>
                        </a:rPr>
                        <a:t>ICT; Distribution, transport, accommodation </a:t>
                      </a:r>
                      <a:r>
                        <a:rPr lang="en-GB" sz="1000" dirty="0">
                          <a:latin typeface="Arial" panose="020B0604020202020204" pitchFamily="34" charset="0"/>
                          <a:cs typeface="Arial" panose="020B0604020202020204" pitchFamily="34" charset="0"/>
                        </a:rPr>
                        <a:t>&amp; food; </a:t>
                      </a:r>
                      <a:r>
                        <a:rPr lang="en-GB" sz="1000" dirty="0" smtClean="0">
                          <a:latin typeface="Arial" panose="020B0604020202020204" pitchFamily="34" charset="0"/>
                          <a:cs typeface="Arial" panose="020B0604020202020204" pitchFamily="34" charset="0"/>
                        </a:rPr>
                        <a:t>Public administration, education </a:t>
                      </a:r>
                      <a:r>
                        <a:rPr lang="en-GB" sz="1000" dirty="0">
                          <a:latin typeface="Arial" panose="020B0604020202020204" pitchFamily="34" charset="0"/>
                          <a:cs typeface="Arial" panose="020B0604020202020204" pitchFamily="34" charset="0"/>
                        </a:rPr>
                        <a:t>&amp; health; </a:t>
                      </a:r>
                      <a:r>
                        <a:rPr lang="en-GB" sz="1000" dirty="0" smtClean="0">
                          <a:latin typeface="Arial" panose="020B0604020202020204" pitchFamily="34" charset="0"/>
                          <a:cs typeface="Arial" panose="020B0604020202020204" pitchFamily="34" charset="0"/>
                        </a:rPr>
                        <a:t>Real </a:t>
                      </a:r>
                      <a:r>
                        <a:rPr lang="en-GB" sz="1000" dirty="0">
                          <a:latin typeface="Arial" panose="020B0604020202020204" pitchFamily="34" charset="0"/>
                          <a:cs typeface="Arial" panose="020B0604020202020204" pitchFamily="34" charset="0"/>
                        </a:rPr>
                        <a:t>estate; </a:t>
                      </a:r>
                      <a:r>
                        <a:rPr lang="en-GB" sz="1000" dirty="0" smtClean="0">
                          <a:latin typeface="Arial" panose="020B0604020202020204" pitchFamily="34" charset="0"/>
                          <a:cs typeface="Arial" panose="020B0604020202020204" pitchFamily="34" charset="0"/>
                        </a:rPr>
                        <a:t>Business </a:t>
                      </a:r>
                      <a:r>
                        <a:rPr lang="en-GB" sz="1000" dirty="0">
                          <a:latin typeface="Arial" panose="020B0604020202020204" pitchFamily="34" charset="0"/>
                          <a:cs typeface="Arial" panose="020B0604020202020204" pitchFamily="34" charset="0"/>
                        </a:rPr>
                        <a:t>services; </a:t>
                      </a: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Real </a:t>
                      </a:r>
                      <a:r>
                        <a:rPr lang="en-GB" sz="1000" dirty="0">
                          <a:latin typeface="Arial" panose="020B0604020202020204" pitchFamily="34" charset="0"/>
                          <a:cs typeface="Arial" panose="020B0604020202020204" pitchFamily="34" charset="0"/>
                        </a:rPr>
                        <a:t>estate activities; </a:t>
                      </a:r>
                      <a:r>
                        <a:rPr lang="en-GB" sz="1000" dirty="0" smtClean="0">
                          <a:latin typeface="Arial" panose="020B0604020202020204" pitchFamily="34" charset="0"/>
                          <a:cs typeface="Arial" panose="020B0604020202020204" pitchFamily="34" charset="0"/>
                        </a:rPr>
                        <a:t>ICT; Business </a:t>
                      </a:r>
                      <a:r>
                        <a:rPr lang="en-GB" sz="1000" dirty="0">
                          <a:latin typeface="Arial" panose="020B0604020202020204" pitchFamily="34" charset="0"/>
                          <a:cs typeface="Arial" panose="020B0604020202020204" pitchFamily="34" charset="0"/>
                        </a:rPr>
                        <a:t>services; </a:t>
                      </a:r>
                      <a:r>
                        <a:rPr lang="en-GB" sz="1000" dirty="0" smtClean="0">
                          <a:latin typeface="Arial" panose="020B0604020202020204" pitchFamily="34" charset="0"/>
                          <a:cs typeface="Arial" panose="020B0604020202020204" pitchFamily="34" charset="0"/>
                        </a:rPr>
                        <a:t>Agriculture*</a:t>
                      </a:r>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Finance &amp; insurance; other services; production; construction</a:t>
                      </a:r>
                    </a:p>
                    <a:p>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xmlns="" val="10003"/>
                  </a:ext>
                </a:extLst>
              </a:tr>
              <a:tr h="183604">
                <a:tc>
                  <a:txBody>
                    <a:bodyPr/>
                    <a:lstStyle/>
                    <a:p>
                      <a:r>
                        <a:rPr lang="en-GB" sz="1000" dirty="0">
                          <a:latin typeface="Arial" panose="020B0604020202020204" pitchFamily="34" charset="0"/>
                          <a:cs typeface="Arial" panose="020B0604020202020204" pitchFamily="34" charset="0"/>
                        </a:rPr>
                        <a:t>South Winchester</a:t>
                      </a:r>
                    </a:p>
                  </a:txBody>
                  <a:tcPr/>
                </a:tc>
                <a:tc>
                  <a:txBody>
                    <a:bodyPr/>
                    <a:lstStyle/>
                    <a:p>
                      <a:r>
                        <a:rPr lang="en-GB" sz="1000" dirty="0" smtClean="0">
                          <a:latin typeface="Arial" panose="020B0604020202020204" pitchFamily="34" charset="0"/>
                          <a:cs typeface="Arial" panose="020B0604020202020204" pitchFamily="34" charset="0"/>
                        </a:rPr>
                        <a:t>Distribution, transport, accommodation &amp; food;</a:t>
                      </a:r>
                      <a:r>
                        <a:rPr lang="en-GB" sz="1000" baseline="0" dirty="0" smtClean="0">
                          <a:latin typeface="Arial" panose="020B0604020202020204" pitchFamily="34" charset="0"/>
                          <a:cs typeface="Arial" panose="020B0604020202020204" pitchFamily="34" charset="0"/>
                        </a:rPr>
                        <a:t> Business services; Finance &amp; insurance;  Manufacturing</a:t>
                      </a:r>
                      <a:r>
                        <a:rPr lang="en-GB" sz="1000" baseline="0" dirty="0">
                          <a:latin typeface="Arial" panose="020B0604020202020204" pitchFamily="34" charset="0"/>
                          <a:cs typeface="Arial" panose="020B0604020202020204" pitchFamily="34" charset="0"/>
                        </a:rPr>
                        <a:t>; </a:t>
                      </a:r>
                      <a:r>
                        <a:rPr lang="en-GB" sz="1000" baseline="0" dirty="0" smtClean="0">
                          <a:latin typeface="Arial" panose="020B0604020202020204" pitchFamily="34" charset="0"/>
                          <a:cs typeface="Arial" panose="020B0604020202020204" pitchFamily="34" charset="0"/>
                        </a:rPr>
                        <a:t>ICT</a:t>
                      </a:r>
                      <a:endParaRPr lang="en-GB" sz="1000" baseline="0" dirty="0">
                        <a:latin typeface="Arial" panose="020B0604020202020204" pitchFamily="34" charset="0"/>
                        <a:cs typeface="Arial" panose="020B0604020202020204" pitchFamily="34" charset="0"/>
                      </a:endParaRPr>
                    </a:p>
                  </a:txBody>
                  <a:tcPr/>
                </a:tc>
                <a:tc>
                  <a:txBody>
                    <a:bodyPr/>
                    <a:lstStyle/>
                    <a:p>
                      <a:r>
                        <a:rPr lang="en-GB" sz="1000" dirty="0" smtClean="0">
                          <a:latin typeface="Arial" panose="020B0604020202020204" pitchFamily="34" charset="0"/>
                          <a:cs typeface="Arial" panose="020B0604020202020204" pitchFamily="34" charset="0"/>
                        </a:rPr>
                        <a:t>ICT; </a:t>
                      </a:r>
                      <a:r>
                        <a:rPr lang="en-GB" sz="1000" dirty="0">
                          <a:latin typeface="Arial" panose="020B0604020202020204" pitchFamily="34" charset="0"/>
                          <a:cs typeface="Arial" panose="020B0604020202020204" pitchFamily="34" charset="0"/>
                        </a:rPr>
                        <a:t>R</a:t>
                      </a:r>
                      <a:r>
                        <a:rPr lang="en-GB" sz="1000" dirty="0" smtClean="0">
                          <a:latin typeface="Arial" panose="020B0604020202020204" pitchFamily="34" charset="0"/>
                          <a:cs typeface="Arial" panose="020B0604020202020204" pitchFamily="34" charset="0"/>
                        </a:rPr>
                        <a:t>eal </a:t>
                      </a:r>
                      <a:r>
                        <a:rPr lang="en-GB" sz="1000" dirty="0">
                          <a:latin typeface="Arial" panose="020B0604020202020204" pitchFamily="34" charset="0"/>
                          <a:cs typeface="Arial" panose="020B0604020202020204" pitchFamily="34" charset="0"/>
                        </a:rPr>
                        <a:t>estate; </a:t>
                      </a:r>
                      <a:r>
                        <a:rPr lang="en-GB" sz="1000" dirty="0" smtClean="0">
                          <a:latin typeface="Arial" panose="020B0604020202020204" pitchFamily="34" charset="0"/>
                          <a:cs typeface="Arial" panose="020B0604020202020204" pitchFamily="34" charset="0"/>
                        </a:rPr>
                        <a:t>Finance </a:t>
                      </a:r>
                      <a:r>
                        <a:rPr lang="en-GB" sz="1000" dirty="0">
                          <a:latin typeface="Arial" panose="020B0604020202020204" pitchFamily="34" charset="0"/>
                          <a:cs typeface="Arial" panose="020B0604020202020204" pitchFamily="34" charset="0"/>
                        </a:rPr>
                        <a:t>&amp; insurance; </a:t>
                      </a:r>
                      <a:r>
                        <a:rPr lang="en-GB" sz="1000" dirty="0" smtClean="0">
                          <a:latin typeface="Arial" panose="020B0604020202020204" pitchFamily="34" charset="0"/>
                          <a:cs typeface="Arial" panose="020B0604020202020204" pitchFamily="34" charset="0"/>
                        </a:rPr>
                        <a:t>Distribution </a:t>
                      </a:r>
                      <a:r>
                        <a:rPr lang="en-GB" sz="1000" dirty="0">
                          <a:latin typeface="Arial" panose="020B0604020202020204" pitchFamily="34" charset="0"/>
                          <a:cs typeface="Arial" panose="020B0604020202020204" pitchFamily="34" charset="0"/>
                        </a:rPr>
                        <a:t>&amp; retail; </a:t>
                      </a:r>
                      <a:r>
                        <a:rPr lang="en-GB" sz="1000" dirty="0" smtClean="0">
                          <a:latin typeface="Arial" panose="020B0604020202020204" pitchFamily="34" charset="0"/>
                          <a:cs typeface="Arial" panose="020B0604020202020204" pitchFamily="34" charset="0"/>
                        </a:rPr>
                        <a:t>Construction</a:t>
                      </a:r>
                      <a:r>
                        <a:rPr lang="en-GB" sz="1000" dirty="0">
                          <a:latin typeface="Arial" panose="020B0604020202020204" pitchFamily="34" charset="0"/>
                          <a:cs typeface="Arial" panose="020B0604020202020204" pitchFamily="34" charset="0"/>
                        </a:rPr>
                        <a:t>; </a:t>
                      </a:r>
                      <a:r>
                        <a:rPr lang="en-GB" sz="1000" dirty="0" smtClean="0">
                          <a:latin typeface="Arial" panose="020B0604020202020204" pitchFamily="34" charset="0"/>
                          <a:cs typeface="Arial" panose="020B0604020202020204" pitchFamily="34" charset="0"/>
                        </a:rPr>
                        <a:t>Business </a:t>
                      </a:r>
                      <a:r>
                        <a:rPr lang="en-GB" sz="1000" dirty="0">
                          <a:latin typeface="Arial" panose="020B0604020202020204" pitchFamily="34" charset="0"/>
                          <a:cs typeface="Arial" panose="020B0604020202020204" pitchFamily="34" charset="0"/>
                        </a:rPr>
                        <a:t>services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None</a:t>
                      </a:r>
                      <a:r>
                        <a:rPr lang="en-GB" sz="1000" baseline="0" dirty="0" smtClean="0">
                          <a:latin typeface="Arial" panose="020B0604020202020204" pitchFamily="34" charset="0"/>
                          <a:cs typeface="Arial" panose="020B0604020202020204" pitchFamily="34" charset="0"/>
                        </a:rPr>
                        <a:t> at broad sector level. Slowest growth in the broad public sector</a:t>
                      </a:r>
                      <a:endParaRPr lang="en-GB"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bl>
          </a:graphicData>
        </a:graphic>
      </p:graphicFrame>
      <p:sp>
        <p:nvSpPr>
          <p:cNvPr id="12" name="TextBox 11"/>
          <p:cNvSpPr txBox="1"/>
          <p:nvPr/>
        </p:nvSpPr>
        <p:spPr>
          <a:xfrm>
            <a:off x="6156176" y="5603120"/>
            <a:ext cx="2825366" cy="830997"/>
          </a:xfrm>
          <a:prstGeom prst="rect">
            <a:avLst/>
          </a:prstGeom>
          <a:noFill/>
        </p:spPr>
        <p:txBody>
          <a:bodyPr wrap="square" rtlCol="0">
            <a:spAutoFit/>
          </a:bodyPr>
          <a:lstStyle/>
          <a:p>
            <a:r>
              <a:rPr lang="en-GB" sz="800" dirty="0" smtClean="0">
                <a:latin typeface="Arial" panose="020B0604020202020204" pitchFamily="34" charset="0"/>
                <a:cs typeface="Arial" panose="020B0604020202020204" pitchFamily="34" charset="0"/>
              </a:rPr>
              <a:t>*Criteria: Strongest (largest) sector - output (GVA) share in Winchester District and each sub-area; Main growth sectors – contribution to growth / average growth in total output (GVA); Main declining sectors – decrease or little  average annual growth in nominal output (GVA) since 2010; *small sector but a high growth rate</a:t>
            </a:r>
            <a:endParaRPr lang="en-GB" sz="800" dirty="0">
              <a:latin typeface="Arial" panose="020B0604020202020204" pitchFamily="34" charset="0"/>
              <a:cs typeface="Arial" panose="020B0604020202020204" pitchFamily="34" charset="0"/>
            </a:endParaRPr>
          </a:p>
        </p:txBody>
      </p:sp>
      <p:sp>
        <p:nvSpPr>
          <p:cNvPr id="13" name="TextBox 12"/>
          <p:cNvSpPr txBox="1"/>
          <p:nvPr/>
        </p:nvSpPr>
        <p:spPr>
          <a:xfrm>
            <a:off x="6021829" y="695335"/>
            <a:ext cx="3014667" cy="5170646"/>
          </a:xfrm>
          <a:prstGeom prst="rect">
            <a:avLst/>
          </a:prstGeom>
          <a:noFill/>
        </p:spPr>
        <p:txBody>
          <a:bodyPr wrap="square" rtlCol="0">
            <a:spAutoFit/>
          </a:bodyPr>
          <a:lstStyle/>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Disparities in economic performance at sub-national and local levels are primarily due to two factors: sector shape and sub-national/local competitiveness.</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economy of Winchester is characterised by a handful of relatively large sectors but the distribution of output (GVA) by sector differs by sub-area.</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In terms of total output (GVA) the broad public administration is the dominant sector in Winchester Town but information &amp; communication (ICT) is the dominant sector in Market Towns &amp; Rural. </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broad distribution (retail) sector and business service activities are the dominant sectors in South Winchester. The area also has a concentration of business activity in finance &amp; insurance and high-tech manufacturing.</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economy of Winchester and its sub-areas is driven by a handful of relatively high-value added services. Business services and ICT are important drivers of growth across Winchester.</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broad distribution sector is another important contributor to growth but this sector has performed better in South Winchester than elsewhere. Finance &amp; insurance, construction and agriculture have performed strongly but their performance at the sub-area level has been mixed.</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Faster growth in Winchester was held back by public administration, real estate and other services.</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279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2702" y="62789"/>
            <a:ext cx="8913794" cy="520749"/>
          </a:xfrm>
          <a:prstGeom prst="roundRect">
            <a:avLst/>
          </a:prstGeom>
          <a:solidFill>
            <a:srgbClr val="CC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6038604" y="695335"/>
            <a:ext cx="2997892" cy="5759684"/>
          </a:xfrm>
          <a:prstGeom prst="roundRect">
            <a:avLst>
              <a:gd name="adj" fmla="val 4343"/>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348" y="147687"/>
            <a:ext cx="8225329" cy="369332"/>
          </a:xfrm>
          <a:prstGeom prst="rect">
            <a:avLst/>
          </a:prstGeom>
          <a:noFill/>
        </p:spPr>
        <p:txBody>
          <a:bodyPr wrap="none" rtlCol="0">
            <a:spAutoFit/>
          </a:bodyPr>
          <a:lstStyle/>
          <a:p>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Executive Summary </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 dominant sectors and drivers of growth</a:t>
            </a:r>
          </a:p>
        </p:txBody>
      </p:sp>
      <p:pic>
        <p:nvPicPr>
          <p:cNvPr id="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386" y="6478547"/>
            <a:ext cx="1023244" cy="37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 name="TextBox 98"/>
          <p:cNvSpPr txBox="1"/>
          <p:nvPr/>
        </p:nvSpPr>
        <p:spPr>
          <a:xfrm>
            <a:off x="6021829" y="695335"/>
            <a:ext cx="3014667" cy="6247864"/>
          </a:xfrm>
          <a:prstGeom prst="rect">
            <a:avLst/>
          </a:prstGeom>
          <a:noFill/>
        </p:spPr>
        <p:txBody>
          <a:bodyPr wrap="square" rtlCol="0">
            <a:spAutoFit/>
          </a:bodyPr>
          <a:lstStyle/>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Sectoral assessment that is based on output (GVA) is arguably limited given GVA data is available at the broad sectoral level. GVA data can be used in conjunction with more detailed employment data to assess the overall drivers of sub-national and local economies. The alternative is too look at business data but this data is distorted by business size.</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Public administration is concentrated in Winchester Town with significant employment concentrations in health and education in both Winchester Town and Market Towns &amp; Rural. Education was one of the top performing sectors in Winchester Town but public administration contracted in Market Towns &amp; Rural and Winchester Town.</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Wholesale and retail sector is a major employers in Winchester District and in particular in Winchester Town and South Winchester. This was the main growth sector in South Winchester since 2010.</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 all important business services and its professional, scientific and technical sub-sector is of significance to the area as a whole. Employment growth in the broad sector was 0.9% p.a. but nevertheless significant given the size of this sector. The fastest growth at the sub-area level was registered in South Winchester followed by Winchester Town. Tourism saw exceptionally strong growth in employment in Winchester.</a:t>
            </a:r>
          </a:p>
          <a:p>
            <a:pPr marL="171450" indent="-171450">
              <a:buFont typeface="Arial" panose="020B0604020202020204" pitchFamily="34" charset="0"/>
              <a:buChar char="•"/>
            </a:pPr>
            <a:r>
              <a:rPr lang="en-GB" sz="1000" dirty="0" smtClean="0">
                <a:latin typeface="Arial" panose="020B0604020202020204" pitchFamily="34" charset="0"/>
                <a:cs typeface="Arial" panose="020B0604020202020204" pitchFamily="34" charset="0"/>
              </a:rPr>
              <a:t>There is some discrepancy between GVA and employment data with some sectors showing little growth in employment terms but making significant contribution to GVA growth. This is explained by their overall size and their relative productivity.</a:t>
            </a: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p:txBody>
      </p:sp>
      <p:sp>
        <p:nvSpPr>
          <p:cNvPr id="49" name="Rounded Rectangle 48"/>
          <p:cNvSpPr/>
          <p:nvPr/>
        </p:nvSpPr>
        <p:spPr>
          <a:xfrm>
            <a:off x="122702" y="691531"/>
            <a:ext cx="5796920" cy="5763488"/>
          </a:xfrm>
          <a:prstGeom prst="roundRect">
            <a:avLst>
              <a:gd name="adj" fmla="val 2869"/>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308781569"/>
              </p:ext>
            </p:extLst>
          </p:nvPr>
        </p:nvGraphicFramePr>
        <p:xfrm>
          <a:off x="251520" y="764704"/>
          <a:ext cx="5544616" cy="4876800"/>
        </p:xfrm>
        <a:graphic>
          <a:graphicData uri="http://schemas.openxmlformats.org/drawingml/2006/table">
            <a:tbl>
              <a:tblPr firstRow="1" bandRow="1">
                <a:tableStyleId>{21E4AEA4-8DFA-4A89-87EB-49C32662AFE0}</a:tableStyleId>
              </a:tblPr>
              <a:tblGrid>
                <a:gridCol w="1386154">
                  <a:extLst>
                    <a:ext uri="{9D8B030D-6E8A-4147-A177-3AD203B41FA5}">
                      <a16:colId xmlns:a16="http://schemas.microsoft.com/office/drawing/2014/main" xmlns="" val="20000"/>
                    </a:ext>
                  </a:extLst>
                </a:gridCol>
                <a:gridCol w="1386154">
                  <a:extLst>
                    <a:ext uri="{9D8B030D-6E8A-4147-A177-3AD203B41FA5}">
                      <a16:colId xmlns:a16="http://schemas.microsoft.com/office/drawing/2014/main" xmlns="" val="20001"/>
                    </a:ext>
                  </a:extLst>
                </a:gridCol>
                <a:gridCol w="1404156">
                  <a:extLst>
                    <a:ext uri="{9D8B030D-6E8A-4147-A177-3AD203B41FA5}">
                      <a16:colId xmlns:a16="http://schemas.microsoft.com/office/drawing/2014/main" xmlns="" val="20002"/>
                    </a:ext>
                  </a:extLst>
                </a:gridCol>
                <a:gridCol w="1368152">
                  <a:extLst>
                    <a:ext uri="{9D8B030D-6E8A-4147-A177-3AD203B41FA5}">
                      <a16:colId xmlns:a16="http://schemas.microsoft.com/office/drawing/2014/main" xmlns="" val="20003"/>
                    </a:ext>
                  </a:extLst>
                </a:gridCol>
              </a:tblGrid>
              <a:tr h="183604">
                <a:tc>
                  <a:txBody>
                    <a:bodyPr/>
                    <a:lstStyle/>
                    <a:p>
                      <a:pPr algn="ctr"/>
                      <a:r>
                        <a:rPr lang="en-GB" sz="1000" dirty="0" smtClean="0">
                          <a:latin typeface="Arial" panose="020B0604020202020204" pitchFamily="34" charset="0"/>
                          <a:cs typeface="Arial" panose="020B0604020202020204" pitchFamily="34" charset="0"/>
                        </a:rPr>
                        <a:t>Employment </a:t>
                      </a:r>
                    </a:p>
                    <a:p>
                      <a:pPr algn="ctr"/>
                      <a:r>
                        <a:rPr lang="en-GB" sz="1000" dirty="0" smtClean="0">
                          <a:latin typeface="Arial" panose="020B0604020202020204" pitchFamily="34" charset="0"/>
                          <a:cs typeface="Arial" panose="020B0604020202020204" pitchFamily="34" charset="0"/>
                        </a:rPr>
                        <a:t>Based*</a:t>
                      </a:r>
                      <a:endParaRPr lang="en-GB" sz="1000" dirty="0">
                        <a:latin typeface="Arial" panose="020B0604020202020204" pitchFamily="34" charset="0"/>
                        <a:cs typeface="Arial" panose="020B0604020202020204" pitchFamily="34" charset="0"/>
                      </a:endParaRPr>
                    </a:p>
                  </a:txBody>
                  <a:tcPr/>
                </a:tc>
                <a:tc>
                  <a:txBody>
                    <a:bodyPr/>
                    <a:lstStyle/>
                    <a:p>
                      <a:r>
                        <a:rPr lang="en-GB" sz="1000" dirty="0">
                          <a:latin typeface="Arial" panose="020B0604020202020204" pitchFamily="34" charset="0"/>
                          <a:cs typeface="Arial" panose="020B0604020202020204" pitchFamily="34" charset="0"/>
                        </a:rPr>
                        <a:t>Strongest sectors</a:t>
                      </a:r>
                    </a:p>
                  </a:txBody>
                  <a:tcPr/>
                </a:tc>
                <a:tc>
                  <a:txBody>
                    <a:bodyPr/>
                    <a:lstStyle/>
                    <a:p>
                      <a:r>
                        <a:rPr lang="en-GB" sz="1000" dirty="0">
                          <a:latin typeface="Arial" panose="020B0604020202020204" pitchFamily="34" charset="0"/>
                          <a:cs typeface="Arial" panose="020B0604020202020204" pitchFamily="34" charset="0"/>
                        </a:rPr>
                        <a:t>Main</a:t>
                      </a:r>
                      <a:r>
                        <a:rPr lang="en-GB" sz="1000" baseline="0" dirty="0">
                          <a:latin typeface="Arial" panose="020B0604020202020204" pitchFamily="34" charset="0"/>
                          <a:cs typeface="Arial" panose="020B0604020202020204" pitchFamily="34" charset="0"/>
                        </a:rPr>
                        <a:t> growth sectors*</a:t>
                      </a:r>
                      <a:endParaRPr lang="en-GB" sz="1000" dirty="0">
                        <a:latin typeface="Arial" panose="020B0604020202020204" pitchFamily="34" charset="0"/>
                        <a:cs typeface="Arial" panose="020B0604020202020204" pitchFamily="34" charset="0"/>
                      </a:endParaRPr>
                    </a:p>
                  </a:txBody>
                  <a:tcPr/>
                </a:tc>
                <a:tc>
                  <a:txBody>
                    <a:bodyPr/>
                    <a:lstStyle/>
                    <a:p>
                      <a:r>
                        <a:rPr lang="en-GB" sz="1000" dirty="0">
                          <a:latin typeface="Arial" panose="020B0604020202020204" pitchFamily="34" charset="0"/>
                          <a:cs typeface="Arial" panose="020B0604020202020204" pitchFamily="34" charset="0"/>
                        </a:rPr>
                        <a:t>Main declining</a:t>
                      </a:r>
                      <a:r>
                        <a:rPr lang="en-GB" sz="1000" baseline="0" dirty="0">
                          <a:latin typeface="Arial" panose="020B0604020202020204" pitchFamily="34" charset="0"/>
                          <a:cs typeface="Arial" panose="020B0604020202020204" pitchFamily="34" charset="0"/>
                        </a:rPr>
                        <a:t> sectors</a:t>
                      </a:r>
                      <a:r>
                        <a:rPr lang="en-GB" sz="1000" baseline="0" dirty="0" smtClean="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183604">
                <a:tc>
                  <a:txBody>
                    <a:bodyPr/>
                    <a:lstStyle/>
                    <a:p>
                      <a:r>
                        <a:rPr lang="en-GB" sz="1000" dirty="0">
                          <a:latin typeface="Arial" panose="020B0604020202020204" pitchFamily="34" charset="0"/>
                          <a:cs typeface="Arial" panose="020B0604020202020204" pitchFamily="34" charset="0"/>
                        </a:rPr>
                        <a:t>Winchester District</a:t>
                      </a:r>
                    </a:p>
                  </a:txBody>
                  <a:tcPr>
                    <a:solidFill>
                      <a:schemeClr val="accent2">
                        <a:lumMod val="40000"/>
                        <a:lumOff val="60000"/>
                      </a:schemeClr>
                    </a:solidFill>
                  </a:tcPr>
                </a:tc>
                <a:tc>
                  <a:txBody>
                    <a:bodyPr/>
                    <a:lstStyle/>
                    <a:p>
                      <a:r>
                        <a:rPr lang="en-GB" sz="1000" dirty="0">
                          <a:latin typeface="Arial" panose="020B0604020202020204" pitchFamily="34" charset="0"/>
                          <a:cs typeface="Arial" panose="020B0604020202020204" pitchFamily="34" charset="0"/>
                        </a:rPr>
                        <a:t>Health </a:t>
                      </a:r>
                    </a:p>
                    <a:p>
                      <a:r>
                        <a:rPr lang="en-GB" sz="1000" dirty="0">
                          <a:latin typeface="Arial" panose="020B0604020202020204" pitchFamily="34" charset="0"/>
                          <a:cs typeface="Arial" panose="020B0604020202020204" pitchFamily="34" charset="0"/>
                        </a:rPr>
                        <a:t>Education</a:t>
                      </a:r>
                    </a:p>
                    <a:p>
                      <a:r>
                        <a:rPr lang="en-GB" sz="1000" dirty="0">
                          <a:latin typeface="Arial" panose="020B0604020202020204" pitchFamily="34" charset="0"/>
                          <a:cs typeface="Arial" panose="020B0604020202020204" pitchFamily="34" charset="0"/>
                        </a:rPr>
                        <a:t>Wholesale/retail</a:t>
                      </a:r>
                    </a:p>
                    <a:p>
                      <a:r>
                        <a:rPr lang="en-GB" sz="1000" baseline="0" dirty="0" smtClean="0">
                          <a:latin typeface="Arial" panose="020B0604020202020204" pitchFamily="34" charset="0"/>
                          <a:cs typeface="Arial" panose="020B0604020202020204" pitchFamily="34" charset="0"/>
                        </a:rPr>
                        <a:t>Business </a:t>
                      </a:r>
                      <a:r>
                        <a:rPr lang="en-GB" sz="1000" baseline="0" dirty="0">
                          <a:latin typeface="Arial" panose="020B0604020202020204" pitchFamily="34" charset="0"/>
                          <a:cs typeface="Arial" panose="020B0604020202020204" pitchFamily="34" charset="0"/>
                        </a:rPr>
                        <a:t>services</a:t>
                      </a:r>
                    </a:p>
                    <a:p>
                      <a:r>
                        <a:rPr lang="en-GB" sz="1000" baseline="0" dirty="0" smtClean="0">
                          <a:latin typeface="Arial" panose="020B0604020202020204" pitchFamily="34" charset="0"/>
                          <a:cs typeface="Arial" panose="020B0604020202020204" pitchFamily="34" charset="0"/>
                        </a:rPr>
                        <a:t>ICT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Tourism</a:t>
                      </a:r>
                      <a:endParaRPr lang="en-GB" sz="1000" baseline="0" dirty="0" smtClean="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Financial &amp; insurance;</a:t>
                      </a:r>
                      <a:r>
                        <a:rPr lang="en-GB" sz="1000" baseline="0" dirty="0" smtClean="0">
                          <a:latin typeface="Arial" panose="020B0604020202020204" pitchFamily="34" charset="0"/>
                          <a:cs typeface="Arial" panose="020B0604020202020204" pitchFamily="34" charset="0"/>
                        </a:rPr>
                        <a:t> ICT; </a:t>
                      </a:r>
                      <a:r>
                        <a:rPr lang="en-GB" sz="1000" dirty="0" smtClean="0">
                          <a:latin typeface="Arial" panose="020B0604020202020204" pitchFamily="34" charset="0"/>
                          <a:cs typeface="Arial" panose="020B0604020202020204" pitchFamily="34" charset="0"/>
                        </a:rPr>
                        <a:t>Wholesale/retail; accommodation &amp; food; Tourism</a:t>
                      </a:r>
                    </a:p>
                  </a:txBody>
                  <a:tcPr>
                    <a:solidFill>
                      <a:schemeClr val="accent2">
                        <a:lumMod val="40000"/>
                        <a:lumOff val="60000"/>
                      </a:schemeClr>
                    </a:solidFill>
                  </a:tcPr>
                </a:tc>
                <a:tc>
                  <a:txBody>
                    <a:bodyPr/>
                    <a:lstStyle/>
                    <a:p>
                      <a:r>
                        <a:rPr lang="en-GB" sz="1000" dirty="0">
                          <a:latin typeface="Arial" panose="020B0604020202020204" pitchFamily="34" charset="0"/>
                          <a:cs typeface="Arial" panose="020B0604020202020204" pitchFamily="34" charset="0"/>
                        </a:rPr>
                        <a:t>Public</a:t>
                      </a:r>
                      <a:r>
                        <a:rPr lang="en-GB" sz="1000" baseline="0" dirty="0">
                          <a:latin typeface="Arial" panose="020B0604020202020204" pitchFamily="34" charset="0"/>
                          <a:cs typeface="Arial" panose="020B0604020202020204" pitchFamily="34" charset="0"/>
                        </a:rPr>
                        <a:t> admin &amp; </a:t>
                      </a:r>
                      <a:r>
                        <a:rPr lang="en-GB" sz="1000" baseline="0" dirty="0" smtClean="0">
                          <a:latin typeface="Arial" panose="020B0604020202020204" pitchFamily="34" charset="0"/>
                          <a:cs typeface="Arial" panose="020B0604020202020204" pitchFamily="34" charset="0"/>
                        </a:rPr>
                        <a:t>defence; real estate</a:t>
                      </a:r>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xmlns="" val="10001"/>
                  </a:ext>
                </a:extLst>
              </a:tr>
              <a:tr h="183604">
                <a:tc>
                  <a:txBody>
                    <a:bodyPr/>
                    <a:lstStyle/>
                    <a:p>
                      <a:r>
                        <a:rPr lang="en-GB" sz="1000" dirty="0">
                          <a:latin typeface="Arial" panose="020B0604020202020204" pitchFamily="34" charset="0"/>
                          <a:cs typeface="Arial" panose="020B0604020202020204" pitchFamily="34" charset="0"/>
                        </a:rPr>
                        <a:t>Winchester Town</a:t>
                      </a:r>
                    </a:p>
                  </a:txBody>
                  <a:tcPr/>
                </a:tc>
                <a:tc>
                  <a:txBody>
                    <a:bodyPr/>
                    <a:lstStyle/>
                    <a:p>
                      <a:r>
                        <a:rPr lang="en-GB" sz="1000" baseline="0" dirty="0">
                          <a:latin typeface="Arial" panose="020B0604020202020204" pitchFamily="34" charset="0"/>
                          <a:cs typeface="Arial" panose="020B0604020202020204" pitchFamily="34" charset="0"/>
                        </a:rPr>
                        <a:t>Public admin &amp; defence</a:t>
                      </a:r>
                    </a:p>
                    <a:p>
                      <a:r>
                        <a:rPr lang="en-GB" sz="1000" baseline="0" dirty="0">
                          <a:latin typeface="Arial" panose="020B0604020202020204" pitchFamily="34" charset="0"/>
                          <a:cs typeface="Arial" panose="020B0604020202020204" pitchFamily="34" charset="0"/>
                        </a:rPr>
                        <a:t>Health</a:t>
                      </a:r>
                    </a:p>
                    <a:p>
                      <a:r>
                        <a:rPr lang="en-GB" sz="1000" baseline="0" dirty="0">
                          <a:latin typeface="Arial" panose="020B0604020202020204" pitchFamily="34" charset="0"/>
                          <a:cs typeface="Arial" panose="020B0604020202020204" pitchFamily="34" charset="0"/>
                        </a:rPr>
                        <a:t>Education</a:t>
                      </a:r>
                    </a:p>
                    <a:p>
                      <a:r>
                        <a:rPr lang="en-GB" sz="1000" baseline="0" dirty="0">
                          <a:latin typeface="Arial" panose="020B0604020202020204" pitchFamily="34" charset="0"/>
                          <a:cs typeface="Arial" panose="020B0604020202020204" pitchFamily="34" charset="0"/>
                        </a:rPr>
                        <a:t>Wholesale/retail</a:t>
                      </a:r>
                    </a:p>
                    <a:p>
                      <a:r>
                        <a:rPr lang="en-GB" sz="1000" baseline="0" dirty="0" smtClean="0">
                          <a:latin typeface="Arial" panose="020B0604020202020204" pitchFamily="34" charset="0"/>
                          <a:cs typeface="Arial" panose="020B0604020202020204" pitchFamily="34" charset="0"/>
                        </a:rPr>
                        <a:t>Business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smtClean="0">
                          <a:latin typeface="Arial" panose="020B0604020202020204" pitchFamily="34" charset="0"/>
                          <a:cs typeface="Arial" panose="020B0604020202020204" pitchFamily="34" charset="0"/>
                        </a:rPr>
                        <a:t>Tourism</a:t>
                      </a:r>
                    </a:p>
                  </a:txBody>
                  <a:tcPr/>
                </a:tc>
                <a:tc>
                  <a:txBody>
                    <a:bodyPr/>
                    <a:lstStyle/>
                    <a:p>
                      <a:r>
                        <a:rPr lang="en-GB" sz="1000" dirty="0" smtClean="0">
                          <a:latin typeface="Arial" panose="020B0604020202020204" pitchFamily="34" charset="0"/>
                          <a:cs typeface="Arial" panose="020B0604020202020204" pitchFamily="34" charset="0"/>
                        </a:rPr>
                        <a:t>Tourism; Accommodation &amp; food; Education</a:t>
                      </a:r>
                      <a:endParaRPr lang="en-GB" sz="1000" dirty="0">
                        <a:latin typeface="Arial" panose="020B0604020202020204" pitchFamily="34" charset="0"/>
                        <a:cs typeface="Arial" panose="020B0604020202020204" pitchFamily="34" charset="0"/>
                      </a:endParaRPr>
                    </a:p>
                    <a:p>
                      <a:r>
                        <a:rPr lang="en-GB" sz="1000" dirty="0" smtClean="0">
                          <a:latin typeface="Arial" panose="020B0604020202020204" pitchFamily="34" charset="0"/>
                          <a:cs typeface="Arial" panose="020B0604020202020204" pitchFamily="34" charset="0"/>
                        </a:rPr>
                        <a:t>Construction; ICT</a:t>
                      </a:r>
                      <a:endParaRPr lang="en-GB" sz="10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smtClean="0">
                          <a:latin typeface="Arial" panose="020B0604020202020204" pitchFamily="34" charset="0"/>
                          <a:cs typeface="Arial" panose="020B0604020202020204" pitchFamily="34" charset="0"/>
                        </a:rPr>
                        <a:t>Real estate; </a:t>
                      </a:r>
                      <a:r>
                        <a:rPr lang="en-GB" sz="1000" dirty="0" smtClean="0">
                          <a:latin typeface="Arial" panose="020B0604020202020204" pitchFamily="34" charset="0"/>
                          <a:cs typeface="Arial" panose="020B0604020202020204" pitchFamily="34" charset="0"/>
                        </a:rPr>
                        <a:t>Public</a:t>
                      </a:r>
                      <a:r>
                        <a:rPr lang="en-GB" sz="1000" baseline="0" dirty="0" smtClean="0">
                          <a:latin typeface="Arial" panose="020B0604020202020204" pitchFamily="34" charset="0"/>
                          <a:cs typeface="Arial" panose="020B0604020202020204" pitchFamily="34" charset="0"/>
                        </a:rPr>
                        <a:t> </a:t>
                      </a:r>
                      <a:r>
                        <a:rPr lang="en-GB" sz="1000" baseline="0" dirty="0">
                          <a:latin typeface="Arial" panose="020B0604020202020204" pitchFamily="34" charset="0"/>
                          <a:cs typeface="Arial" panose="020B0604020202020204" pitchFamily="34" charset="0"/>
                        </a:rPr>
                        <a:t>admin &amp; defence</a:t>
                      </a:r>
                    </a:p>
                    <a:p>
                      <a:endParaRPr lang="en-GB"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183604">
                <a:tc>
                  <a:txBody>
                    <a:bodyPr/>
                    <a:lstStyle/>
                    <a:p>
                      <a:r>
                        <a:rPr lang="en-GB" sz="1000" dirty="0">
                          <a:latin typeface="Arial" panose="020B0604020202020204" pitchFamily="34" charset="0"/>
                          <a:cs typeface="Arial" panose="020B0604020202020204" pitchFamily="34" charset="0"/>
                        </a:rPr>
                        <a:t>Market Towns &amp; Rural</a:t>
                      </a:r>
                    </a:p>
                  </a:txBody>
                  <a:tcPr>
                    <a:solidFill>
                      <a:schemeClr val="accent2">
                        <a:lumMod val="40000"/>
                        <a:lumOff val="60000"/>
                      </a:schemeClr>
                    </a:solidFill>
                  </a:tcPr>
                </a:tc>
                <a:tc>
                  <a:txBody>
                    <a:bodyPr/>
                    <a:lstStyle/>
                    <a:p>
                      <a:r>
                        <a:rPr lang="en-GB" sz="1000" dirty="0">
                          <a:latin typeface="Arial" panose="020B0604020202020204" pitchFamily="34" charset="0"/>
                          <a:cs typeface="Arial" panose="020B0604020202020204" pitchFamily="34" charset="0"/>
                        </a:rPr>
                        <a:t>Health</a:t>
                      </a:r>
                    </a:p>
                    <a:p>
                      <a:r>
                        <a:rPr lang="en-GB" sz="1000" dirty="0">
                          <a:latin typeface="Arial" panose="020B0604020202020204" pitchFamily="34" charset="0"/>
                          <a:cs typeface="Arial" panose="020B0604020202020204" pitchFamily="34" charset="0"/>
                        </a:rPr>
                        <a:t>Education</a:t>
                      </a:r>
                    </a:p>
                    <a:p>
                      <a:r>
                        <a:rPr lang="en-GB" sz="1000" dirty="0" smtClean="0">
                          <a:latin typeface="Arial" panose="020B0604020202020204" pitchFamily="34" charset="0"/>
                          <a:cs typeface="Arial" panose="020B0604020202020204" pitchFamily="34" charset="0"/>
                        </a:rPr>
                        <a:t>ICT</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Wholesale/retail</a:t>
                      </a:r>
                    </a:p>
                    <a:p>
                      <a:r>
                        <a:rPr lang="en-GB" sz="1000" dirty="0">
                          <a:latin typeface="Arial" panose="020B0604020202020204" pitchFamily="34" charset="0"/>
                          <a:cs typeface="Arial" panose="020B0604020202020204" pitchFamily="34" charset="0"/>
                        </a:rPr>
                        <a:t>Tourism</a:t>
                      </a:r>
                      <a:r>
                        <a:rPr lang="en-GB" sz="1000" baseline="30000" dirty="0">
                          <a:latin typeface="Vrinda"/>
                          <a:cs typeface="Vrinda"/>
                        </a:rPr>
                        <a:t>†</a:t>
                      </a:r>
                      <a:endParaRPr lang="en-GB" sz="1000" baseline="30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Land-based</a:t>
                      </a:r>
                      <a:r>
                        <a:rPr lang="en-GB" sz="1000" baseline="30000" dirty="0">
                          <a:latin typeface="Vrinda"/>
                          <a:cs typeface="Vrinda"/>
                        </a:rPr>
                        <a:t>†</a:t>
                      </a:r>
                      <a:endParaRPr lang="en-GB" sz="1000" baseline="30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Business services</a:t>
                      </a:r>
                    </a:p>
                  </a:txBody>
                  <a:tcPr>
                    <a:solidFill>
                      <a:schemeClr val="accent2">
                        <a:lumMod val="40000"/>
                        <a:lumOff val="60000"/>
                      </a:schemeClr>
                    </a:solidFill>
                  </a:tcPr>
                </a:tc>
                <a:tc>
                  <a:txBody>
                    <a:bodyPr/>
                    <a:lstStyle/>
                    <a:p>
                      <a:r>
                        <a:rPr lang="en-GB" sz="1000" dirty="0" smtClean="0">
                          <a:latin typeface="Arial" panose="020B0604020202020204" pitchFamily="34" charset="0"/>
                          <a:cs typeface="Arial" panose="020B0604020202020204" pitchFamily="34" charset="0"/>
                        </a:rPr>
                        <a:t>Health; Tourism; Accommodation &amp; food; Transportation </a:t>
                      </a:r>
                      <a:r>
                        <a:rPr lang="en-GB" sz="1000" dirty="0">
                          <a:latin typeface="Arial" panose="020B0604020202020204" pitchFamily="34" charset="0"/>
                          <a:cs typeface="Arial" panose="020B0604020202020204" pitchFamily="34" charset="0"/>
                        </a:rPr>
                        <a:t>&amp; </a:t>
                      </a:r>
                      <a:r>
                        <a:rPr lang="en-GB" sz="1000" dirty="0" smtClean="0">
                          <a:latin typeface="Arial" panose="020B0604020202020204" pitchFamily="34" charset="0"/>
                          <a:cs typeface="Arial" panose="020B0604020202020204" pitchFamily="34" charset="0"/>
                        </a:rPr>
                        <a:t>storage; Agriculture*</a:t>
                      </a:r>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Public</a:t>
                      </a:r>
                      <a:r>
                        <a:rPr lang="en-GB" sz="1000" baseline="0" dirty="0">
                          <a:latin typeface="Arial" panose="020B0604020202020204" pitchFamily="34" charset="0"/>
                          <a:cs typeface="Arial" panose="020B0604020202020204" pitchFamily="34" charset="0"/>
                        </a:rPr>
                        <a:t> admin &amp; defence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Finance &amp; insurance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Aerospace &amp; </a:t>
                      </a:r>
                      <a:r>
                        <a:rPr lang="en-GB" sz="1000" baseline="0" dirty="0" smtClean="0">
                          <a:latin typeface="Arial" panose="020B0604020202020204" pitchFamily="34" charset="0"/>
                          <a:cs typeface="Arial" panose="020B0604020202020204" pitchFamily="34" charset="0"/>
                        </a:rPr>
                        <a:t>defence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smtClean="0">
                          <a:latin typeface="Arial" panose="020B0604020202020204" pitchFamily="34" charset="0"/>
                          <a:cs typeface="Arial" panose="020B0604020202020204" pitchFamily="34" charset="0"/>
                        </a:rPr>
                        <a:t>Business services</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txBody>
                  <a:tcPr>
                    <a:solidFill>
                      <a:schemeClr val="accent2">
                        <a:lumMod val="40000"/>
                        <a:lumOff val="60000"/>
                      </a:schemeClr>
                    </a:solidFill>
                  </a:tcPr>
                </a:tc>
                <a:extLst>
                  <a:ext uri="{0D108BD9-81ED-4DB2-BD59-A6C34878D82A}">
                    <a16:rowId xmlns:a16="http://schemas.microsoft.com/office/drawing/2014/main" xmlns="" val="10003"/>
                  </a:ext>
                </a:extLst>
              </a:tr>
              <a:tr h="183604">
                <a:tc>
                  <a:txBody>
                    <a:bodyPr/>
                    <a:lstStyle/>
                    <a:p>
                      <a:r>
                        <a:rPr lang="en-GB" sz="1000" dirty="0">
                          <a:latin typeface="Arial" panose="020B0604020202020204" pitchFamily="34" charset="0"/>
                          <a:cs typeface="Arial" panose="020B0604020202020204" pitchFamily="34" charset="0"/>
                        </a:rPr>
                        <a:t>South Winchester</a:t>
                      </a:r>
                    </a:p>
                  </a:txBody>
                  <a:tcPr/>
                </a:tc>
                <a:tc>
                  <a:txBody>
                    <a:bodyPr/>
                    <a:lstStyle/>
                    <a:p>
                      <a:r>
                        <a:rPr lang="en-GB" sz="1000" dirty="0">
                          <a:latin typeface="Arial" panose="020B0604020202020204" pitchFamily="34" charset="0"/>
                          <a:cs typeface="Arial" panose="020B0604020202020204" pitchFamily="34" charset="0"/>
                        </a:rPr>
                        <a:t>Business</a:t>
                      </a:r>
                      <a:r>
                        <a:rPr lang="en-GB" sz="1000" baseline="0" dirty="0">
                          <a:latin typeface="Arial" panose="020B0604020202020204" pitchFamily="34" charset="0"/>
                          <a:cs typeface="Arial" panose="020B0604020202020204" pitchFamily="34" charset="0"/>
                        </a:rPr>
                        <a:t> services</a:t>
                      </a:r>
                    </a:p>
                    <a:p>
                      <a:r>
                        <a:rPr lang="en-GB" sz="1000" baseline="0" dirty="0" smtClean="0">
                          <a:latin typeface="Arial" panose="020B0604020202020204" pitchFamily="34" charset="0"/>
                          <a:cs typeface="Arial" panose="020B0604020202020204" pitchFamily="34" charset="0"/>
                        </a:rPr>
                        <a:t>Finance </a:t>
                      </a:r>
                      <a:r>
                        <a:rPr lang="en-GB" sz="1000" baseline="0" dirty="0">
                          <a:latin typeface="Arial" panose="020B0604020202020204" pitchFamily="34" charset="0"/>
                          <a:cs typeface="Arial" panose="020B0604020202020204" pitchFamily="34" charset="0"/>
                        </a:rPr>
                        <a:t>&amp; insurance</a:t>
                      </a:r>
                    </a:p>
                    <a:p>
                      <a:r>
                        <a:rPr lang="en-GB" sz="1000" baseline="0" dirty="0">
                          <a:latin typeface="Arial" panose="020B0604020202020204" pitchFamily="34" charset="0"/>
                          <a:cs typeface="Arial" panose="020B0604020202020204" pitchFamily="34" charset="0"/>
                        </a:rPr>
                        <a:t>Wholesale/retail</a:t>
                      </a:r>
                    </a:p>
                  </a:txBody>
                  <a:tcPr/>
                </a:tc>
                <a:tc>
                  <a:txBody>
                    <a:bodyPr/>
                    <a:lstStyle/>
                    <a:p>
                      <a:r>
                        <a:rPr lang="en-GB" sz="1000" dirty="0">
                          <a:latin typeface="Arial" panose="020B0604020202020204" pitchFamily="34" charset="0"/>
                          <a:cs typeface="Arial" panose="020B0604020202020204" pitchFamily="34" charset="0"/>
                        </a:rPr>
                        <a:t>ICT </a:t>
                      </a:r>
                    </a:p>
                    <a:p>
                      <a:r>
                        <a:rPr lang="en-GB" sz="1000" dirty="0">
                          <a:latin typeface="Arial" panose="020B0604020202020204" pitchFamily="34" charset="0"/>
                          <a:cs typeface="Arial" panose="020B0604020202020204" pitchFamily="34" charset="0"/>
                        </a:rPr>
                        <a:t>Finance &amp; insurance</a:t>
                      </a:r>
                    </a:p>
                    <a:p>
                      <a:r>
                        <a:rPr lang="en-GB" sz="1000" dirty="0">
                          <a:latin typeface="Arial" panose="020B0604020202020204" pitchFamily="34" charset="0"/>
                          <a:cs typeface="Arial" panose="020B0604020202020204" pitchFamily="34" charset="0"/>
                        </a:rPr>
                        <a:t>Real</a:t>
                      </a:r>
                      <a:r>
                        <a:rPr lang="en-GB" sz="1000" baseline="0" dirty="0">
                          <a:latin typeface="Arial" panose="020B0604020202020204" pitchFamily="34" charset="0"/>
                          <a:cs typeface="Arial" panose="020B0604020202020204" pitchFamily="34" charset="0"/>
                        </a:rPr>
                        <a:t> estate</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Wholesale/retail</a:t>
                      </a:r>
                    </a:p>
                    <a:p>
                      <a:r>
                        <a:rPr lang="en-GB" sz="1000" dirty="0">
                          <a:latin typeface="Arial" panose="020B0604020202020204" pitchFamily="34" charset="0"/>
                          <a:cs typeface="Arial" panose="020B0604020202020204" pitchFamily="34" charset="0"/>
                        </a:rPr>
                        <a:t>Construction</a:t>
                      </a:r>
                    </a:p>
                    <a:p>
                      <a:r>
                        <a:rPr lang="en-GB" sz="1000" dirty="0" smtClean="0">
                          <a:latin typeface="Arial" panose="020B0604020202020204" pitchFamily="34" charset="0"/>
                          <a:cs typeface="Arial" panose="020B0604020202020204" pitchFamily="34" charset="0"/>
                        </a:rPr>
                        <a:t>Tourism</a:t>
                      </a:r>
                    </a:p>
                    <a:p>
                      <a:r>
                        <a:rPr lang="en-GB" sz="1000" baseline="0" dirty="0" smtClean="0">
                          <a:latin typeface="Arial" panose="020B0604020202020204" pitchFamily="34" charset="0"/>
                          <a:cs typeface="Arial" panose="020B0604020202020204" pitchFamily="34" charset="0"/>
                        </a:rPr>
                        <a:t>Business services </a:t>
                      </a:r>
                      <a:endParaRPr lang="en-GB" sz="1000" dirty="0">
                        <a:latin typeface="Arial" panose="020B0604020202020204" pitchFamily="34" charset="0"/>
                        <a:cs typeface="Arial" panose="020B0604020202020204" pitchFamily="34" charset="0"/>
                      </a:endParaRPr>
                    </a:p>
                  </a:txBody>
                  <a:tcPr/>
                </a:tc>
                <a:tc>
                  <a:txBody>
                    <a:bodyPr/>
                    <a:lstStyle/>
                    <a:p>
                      <a:r>
                        <a:rPr lang="en-GB" sz="1000" dirty="0">
                          <a:latin typeface="Arial" panose="020B0604020202020204" pitchFamily="34" charset="0"/>
                          <a:cs typeface="Arial" panose="020B0604020202020204" pitchFamily="34" charset="0"/>
                        </a:rPr>
                        <a:t>None</a:t>
                      </a:r>
                      <a:r>
                        <a:rPr lang="en-GB" sz="1000" baseline="0" dirty="0">
                          <a:latin typeface="Arial" panose="020B0604020202020204" pitchFamily="34" charset="0"/>
                          <a:cs typeface="Arial" panose="020B0604020202020204" pitchFamily="34" charset="0"/>
                        </a:rPr>
                        <a:t> at broad or high value added sector levels</a:t>
                      </a:r>
                      <a:endParaRPr lang="en-GB" sz="1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162883" y="5648310"/>
            <a:ext cx="5756739" cy="707886"/>
          </a:xfrm>
          <a:prstGeom prst="rect">
            <a:avLst/>
          </a:prstGeom>
          <a:noFill/>
        </p:spPr>
        <p:txBody>
          <a:bodyPr wrap="square" rtlCol="0">
            <a:spAutoFit/>
          </a:bodyPr>
          <a:lstStyle/>
          <a:p>
            <a:r>
              <a:rPr lang="en-GB" sz="800" dirty="0">
                <a:latin typeface="Arial" panose="020B0604020202020204" pitchFamily="34" charset="0"/>
                <a:cs typeface="Arial" panose="020B0604020202020204" pitchFamily="34" charset="0"/>
              </a:rPr>
              <a:t>Criteria:</a:t>
            </a:r>
          </a:p>
          <a:p>
            <a:r>
              <a:rPr lang="en-GB" sz="800" dirty="0" smtClean="0">
                <a:latin typeface="Arial" panose="020B0604020202020204" pitchFamily="34" charset="0"/>
                <a:cs typeface="Arial" panose="020B0604020202020204" pitchFamily="34" charset="0"/>
              </a:rPr>
              <a:t>Strongest  sector (sub-sectors): broad/high </a:t>
            </a:r>
            <a:r>
              <a:rPr lang="en-GB" sz="800" dirty="0">
                <a:latin typeface="Arial" panose="020B0604020202020204" pitchFamily="34" charset="0"/>
                <a:cs typeface="Arial" panose="020B0604020202020204" pitchFamily="34" charset="0"/>
              </a:rPr>
              <a:t>v</a:t>
            </a:r>
            <a:r>
              <a:rPr lang="en-GB" sz="800" dirty="0" smtClean="0">
                <a:latin typeface="Arial" panose="020B0604020202020204" pitchFamily="34" charset="0"/>
                <a:cs typeface="Arial" panose="020B0604020202020204" pitchFamily="34" charset="0"/>
              </a:rPr>
              <a:t>alue </a:t>
            </a:r>
            <a:r>
              <a:rPr lang="en-GB" sz="800" dirty="0">
                <a:latin typeface="Arial" panose="020B0604020202020204" pitchFamily="34" charset="0"/>
                <a:cs typeface="Arial" panose="020B0604020202020204" pitchFamily="34" charset="0"/>
              </a:rPr>
              <a:t>a</a:t>
            </a:r>
            <a:r>
              <a:rPr lang="en-GB" sz="800" dirty="0" smtClean="0">
                <a:latin typeface="Arial" panose="020B0604020202020204" pitchFamily="34" charset="0"/>
                <a:cs typeface="Arial" panose="020B0604020202020204" pitchFamily="34" charset="0"/>
              </a:rPr>
              <a:t>dded </a:t>
            </a:r>
            <a:r>
              <a:rPr lang="en-GB" sz="800" dirty="0">
                <a:latin typeface="Arial" panose="020B0604020202020204" pitchFamily="34" charset="0"/>
                <a:cs typeface="Arial" panose="020B0604020202020204" pitchFamily="34" charset="0"/>
              </a:rPr>
              <a:t>with 5,000+ employees at district and 2,500+ employees by sub-area. Where the broad sector is wide ranging the sub-sector has been used e.g. public sector and distribution etc.</a:t>
            </a:r>
          </a:p>
          <a:p>
            <a:r>
              <a:rPr lang="en-GB" sz="800" dirty="0">
                <a:latin typeface="Arial" panose="020B0604020202020204" pitchFamily="34" charset="0"/>
                <a:cs typeface="Arial" panose="020B0604020202020204" pitchFamily="34" charset="0"/>
              </a:rPr>
              <a:t>Main growth sectors:  </a:t>
            </a:r>
            <a:r>
              <a:rPr lang="en-GB" sz="800" dirty="0" smtClean="0">
                <a:latin typeface="Arial" panose="020B0604020202020204" pitchFamily="34" charset="0"/>
                <a:cs typeface="Arial" panose="020B0604020202020204" pitchFamily="34" charset="0"/>
              </a:rPr>
              <a:t>significant employment and growth rate; Main </a:t>
            </a:r>
            <a:r>
              <a:rPr lang="en-GB" sz="800" dirty="0">
                <a:latin typeface="Arial" panose="020B0604020202020204" pitchFamily="34" charset="0"/>
                <a:cs typeface="Arial" panose="020B0604020202020204" pitchFamily="34" charset="0"/>
              </a:rPr>
              <a:t>declining sectors: </a:t>
            </a:r>
            <a:r>
              <a:rPr lang="en-GB" sz="800" dirty="0" smtClean="0">
                <a:latin typeface="Arial" panose="020B0604020202020204" pitchFamily="34" charset="0"/>
                <a:cs typeface="Arial" panose="020B0604020202020204" pitchFamily="34" charset="0"/>
              </a:rPr>
              <a:t>decline in employment</a:t>
            </a:r>
            <a:endParaRPr lang="en-GB" sz="800" dirty="0">
              <a:latin typeface="Arial" panose="020B0604020202020204" pitchFamily="34" charset="0"/>
              <a:cs typeface="Arial" panose="020B0604020202020204" pitchFamily="34" charset="0"/>
            </a:endParaRPr>
          </a:p>
          <a:p>
            <a:r>
              <a:rPr lang="en-GB" sz="800" dirty="0" smtClean="0">
                <a:latin typeface="Vrinda"/>
                <a:cs typeface="Vrinda"/>
              </a:rPr>
              <a:t>† </a:t>
            </a:r>
            <a:r>
              <a:rPr lang="en-GB" sz="800" dirty="0">
                <a:latin typeface="Vrinda"/>
                <a:cs typeface="Vrinda"/>
              </a:rPr>
              <a:t>Overlap of botanical &amp; zoological gardens &amp; nature reserve </a:t>
            </a:r>
            <a:r>
              <a:rPr lang="en-GB" sz="800" dirty="0" smtClean="0">
                <a:latin typeface="Vrinda"/>
                <a:cs typeface="Vrinda"/>
              </a:rPr>
              <a:t>sector; </a:t>
            </a:r>
            <a:r>
              <a:rPr lang="en-GB" sz="800" dirty="0">
                <a:latin typeface="Arial" panose="020B0604020202020204" pitchFamily="34" charset="0"/>
                <a:cs typeface="Arial" panose="020B0604020202020204" pitchFamily="34" charset="0"/>
              </a:rPr>
              <a:t>*small sector but a high growth rate</a:t>
            </a:r>
          </a:p>
        </p:txBody>
      </p:sp>
      <p:sp>
        <p:nvSpPr>
          <p:cNvPr id="16" name="TextBox 15"/>
          <p:cNvSpPr txBox="1"/>
          <p:nvPr/>
        </p:nvSpPr>
        <p:spPr>
          <a:xfrm>
            <a:off x="8513008" y="147687"/>
            <a:ext cx="571690" cy="369332"/>
          </a:xfrm>
          <a:prstGeom prst="rect">
            <a:avLst/>
          </a:prstGeom>
          <a:noFill/>
        </p:spPr>
        <p:txBody>
          <a:bodyPr wrap="square" rtlCol="0">
            <a:spAutoFit/>
          </a:bodyPr>
          <a:lstStyle/>
          <a:p>
            <a:r>
              <a:rPr lang="en-GB"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vii</a:t>
            </a:r>
            <a:endParaRPr lang="en-GB"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5098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8488</TotalTime>
  <Words>20977</Words>
  <Application>Microsoft Office PowerPoint</Application>
  <PresentationFormat>On-screen Show (4:3)</PresentationFormat>
  <Paragraphs>2128</Paragraphs>
  <Slides>60</Slides>
  <Notes>50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envngh</dc:creator>
  <cp:lastModifiedBy>enviip</cp:lastModifiedBy>
  <cp:revision>840</cp:revision>
  <cp:lastPrinted>2017-08-01T09:14:33Z</cp:lastPrinted>
  <dcterms:created xsi:type="dcterms:W3CDTF">2017-04-05T07:00:00Z</dcterms:created>
  <dcterms:modified xsi:type="dcterms:W3CDTF">2017-08-01T15:16:28Z</dcterms:modified>
</cp:coreProperties>
</file>