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6"/>
    <p:sldMasterId id="2147483672" r:id="rId7"/>
  </p:sldMasterIdLst>
  <p:notesMasterIdLst>
    <p:notesMasterId r:id="rId43"/>
  </p:notesMasterIdLst>
  <p:handoutMasterIdLst>
    <p:handoutMasterId r:id="rId44"/>
  </p:handoutMasterIdLst>
  <p:sldIdLst>
    <p:sldId id="256" r:id="rId8"/>
    <p:sldId id="259" r:id="rId9"/>
    <p:sldId id="271" r:id="rId10"/>
    <p:sldId id="257" r:id="rId11"/>
    <p:sldId id="260" r:id="rId12"/>
    <p:sldId id="258" r:id="rId13"/>
    <p:sldId id="272" r:id="rId14"/>
    <p:sldId id="261" r:id="rId15"/>
    <p:sldId id="269" r:id="rId16"/>
    <p:sldId id="262" r:id="rId17"/>
    <p:sldId id="268" r:id="rId18"/>
    <p:sldId id="293" r:id="rId19"/>
    <p:sldId id="294" r:id="rId20"/>
    <p:sldId id="295" r:id="rId21"/>
    <p:sldId id="264" r:id="rId22"/>
    <p:sldId id="292" r:id="rId23"/>
    <p:sldId id="273" r:id="rId24"/>
    <p:sldId id="274" r:id="rId25"/>
    <p:sldId id="279" r:id="rId26"/>
    <p:sldId id="278" r:id="rId27"/>
    <p:sldId id="277" r:id="rId28"/>
    <p:sldId id="276" r:id="rId29"/>
    <p:sldId id="275" r:id="rId30"/>
    <p:sldId id="280" r:id="rId31"/>
    <p:sldId id="286" r:id="rId32"/>
    <p:sldId id="285" r:id="rId33"/>
    <p:sldId id="284" r:id="rId34"/>
    <p:sldId id="283" r:id="rId35"/>
    <p:sldId id="282" r:id="rId36"/>
    <p:sldId id="281" r:id="rId37"/>
    <p:sldId id="291" r:id="rId38"/>
    <p:sldId id="290" r:id="rId39"/>
    <p:sldId id="265" r:id="rId40"/>
    <p:sldId id="270" r:id="rId41"/>
    <p:sldId id="266" r:id="rId42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1" autoAdjust="0"/>
    <p:restoredTop sz="94660"/>
  </p:normalViewPr>
  <p:slideViewPr>
    <p:cSldViewPr>
      <p:cViewPr>
        <p:scale>
          <a:sx n="90" d="100"/>
          <a:sy n="90" d="100"/>
        </p:scale>
        <p:origin x="-2328" y="-5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212669-7612-40D6-8CEE-75BA24BFDC14}" type="datetimeFigureOut">
              <a:rPr lang="en-GB" smtClean="0"/>
              <a:t>26/09/2017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BABD2B-07E1-4A03-BFC1-2A0ADF3766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3317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64C2C-5D99-4C29-A5B9-64B9D8D8D4E3}" type="datetimeFigureOut">
              <a:rPr lang="en-GB" smtClean="0"/>
              <a:t>26/09/2017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B45B4-C423-48C6-A28E-B6CE3FD9E2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735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Photos</a:t>
            </a:r>
            <a:r>
              <a:rPr lang="en-GB" baseline="0" dirty="0" smtClean="0"/>
              <a:t> of bus station and flooding scheme will be added in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B45B4-C423-48C6-A28E-B6CE3FD9E2B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946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Photos</a:t>
            </a:r>
            <a:r>
              <a:rPr lang="en-GB" baseline="0" dirty="0" smtClean="0"/>
              <a:t> of bus station and flooding scheme will be added in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B45B4-C423-48C6-A28E-B6CE3FD9E2B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946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Presentation</a:t>
            </a:r>
            <a:r>
              <a:rPr lang="en-GB" baseline="0" dirty="0" smtClean="0"/>
              <a:t> to add from JTP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B45B4-C423-48C6-A28E-B6CE3FD9E2B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930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Bullets points to add</a:t>
            </a:r>
            <a:r>
              <a:rPr lang="en-GB" baseline="0" dirty="0" smtClean="0"/>
              <a:t> from Ian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B45B4-C423-48C6-A28E-B6CE3FD9E2B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112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Bullets points to add</a:t>
            </a:r>
            <a:r>
              <a:rPr lang="en-GB" baseline="0" dirty="0" smtClean="0"/>
              <a:t> from Ian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B45B4-C423-48C6-A28E-B6CE3FD9E2B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112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868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41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5288" y="1600200"/>
            <a:ext cx="2095500" cy="4525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135688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695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374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586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439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367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116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661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4690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710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219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12105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84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5" y="260350"/>
            <a:ext cx="2058988" cy="5865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60350"/>
            <a:ext cx="6029325" cy="5865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844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0238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725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267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961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368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2819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0989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" y="-1"/>
            <a:ext cx="9144001" cy="6858001"/>
          </a:xfrm>
          <a:prstGeom prst="rect">
            <a:avLst/>
          </a:prstGeom>
        </p:spPr>
      </p:pic>
      <p:sp>
        <p:nvSpPr>
          <p:cNvPr id="1045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565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Presentation Title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pic>
        <p:nvPicPr>
          <p:cNvPr id="49159" name="Picture 7" descr="Line-Paint_panton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8964613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Picture 8" descr="Swish-Panton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88"/>
            <a:ext cx="9144000" cy="126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1" name="Picture 9" descr="WCC500px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6092825"/>
            <a:ext cx="2400300" cy="51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ants.gov.uk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Central Winchester Regeneration </a:t>
            </a:r>
            <a:br>
              <a:rPr lang="en-GB" dirty="0" smtClean="0"/>
            </a:br>
            <a:r>
              <a:rPr lang="en-GB" dirty="0" smtClean="0"/>
              <a:t>Informal Policy Group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sz="4000" dirty="0" smtClean="0"/>
              <a:t>Monday 25 September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200" dirty="0">
                <a:ea typeface="Times New Roman"/>
                <a:cs typeface="Times New Roman"/>
              </a:rPr>
              <a:t>The </a:t>
            </a:r>
            <a:r>
              <a:rPr lang="en-GB" sz="2200" dirty="0" err="1">
                <a:ea typeface="Times New Roman"/>
                <a:cs typeface="Times New Roman"/>
              </a:rPr>
              <a:t>Bapsy</a:t>
            </a:r>
            <a:r>
              <a:rPr lang="en-GB" sz="2200" dirty="0">
                <a:ea typeface="Times New Roman"/>
                <a:cs typeface="Times New Roman"/>
              </a:rPr>
              <a:t> Hall, The Guildhall, Winchester</a:t>
            </a:r>
            <a:r>
              <a:rPr lang="en-GB" sz="3600" dirty="0">
                <a:latin typeface="Calibri"/>
                <a:ea typeface="Calibri"/>
                <a:cs typeface="Times New Roman"/>
              </a:rPr>
              <a:t/>
            </a:r>
            <a:br>
              <a:rPr lang="en-GB" sz="3600" dirty="0">
                <a:latin typeface="Calibri"/>
                <a:ea typeface="Calibri"/>
                <a:cs typeface="Times New Roman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56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en-GB" dirty="0" smtClean="0"/>
              <a:t>Archaeology</a:t>
            </a:r>
            <a:endParaRPr lang="en-GB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043608" y="1412776"/>
            <a:ext cx="6984776" cy="422602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GB" kern="0" dirty="0" smtClean="0"/>
              <a:t>Established an Advisory Panel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kern="0" dirty="0" smtClean="0"/>
              <a:t>Brief to advise on:</a:t>
            </a:r>
            <a:endParaRPr lang="en-GB" kern="0" dirty="0"/>
          </a:p>
          <a:p>
            <a:pPr marL="857250" lvl="1" indent="-457200">
              <a:buFont typeface="Wingdings" panose="05000000000000000000" pitchFamily="2" charset="2"/>
              <a:buChar char="ü"/>
            </a:pPr>
            <a:r>
              <a:rPr lang="en-GB" kern="0" dirty="0" smtClean="0"/>
              <a:t>approach to further assessment</a:t>
            </a:r>
          </a:p>
          <a:p>
            <a:pPr marL="857250" lvl="1" indent="-457200">
              <a:buFont typeface="Wingdings" panose="05000000000000000000" pitchFamily="2" charset="2"/>
              <a:buChar char="ü"/>
            </a:pPr>
            <a:r>
              <a:rPr lang="en-GB" kern="0" dirty="0" smtClean="0"/>
              <a:t>sites to be explored </a:t>
            </a:r>
          </a:p>
          <a:p>
            <a:pPr marL="857250" lvl="1" indent="-457200">
              <a:buFont typeface="Wingdings" panose="05000000000000000000" pitchFamily="2" charset="2"/>
              <a:buChar char="ü"/>
            </a:pPr>
            <a:r>
              <a:rPr lang="en-GB" kern="0" dirty="0" smtClean="0"/>
              <a:t>likely costs and opportunities </a:t>
            </a:r>
          </a:p>
          <a:p>
            <a:pPr marL="857250" lvl="1" indent="-457200">
              <a:buFont typeface="Wingdings" panose="05000000000000000000" pitchFamily="2" charset="2"/>
              <a:buChar char="ü"/>
            </a:pPr>
            <a:r>
              <a:rPr lang="en-GB" kern="0" dirty="0" smtClean="0"/>
              <a:t>within the context of the </a:t>
            </a:r>
            <a:r>
              <a:rPr lang="en-GB" kern="0" smtClean="0"/>
              <a:t>planning </a:t>
            </a:r>
            <a:r>
              <a:rPr lang="en-GB" kern="0" smtClean="0"/>
              <a:t>policy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kern="0" smtClean="0"/>
              <a:t>Completed </a:t>
            </a:r>
            <a:r>
              <a:rPr lang="en-GB" kern="0" dirty="0" smtClean="0"/>
              <a:t>in the Autumn  </a:t>
            </a:r>
          </a:p>
          <a:p>
            <a:pPr marL="400050" lvl="1" indent="0">
              <a:buNone/>
            </a:pPr>
            <a:endParaRPr lang="en-GB" kern="0" dirty="0"/>
          </a:p>
          <a:p>
            <a:pPr marL="857250" lvl="1" indent="-457200">
              <a:buFont typeface="Wingdings" panose="05000000000000000000" pitchFamily="2" charset="2"/>
              <a:buChar char="ü"/>
            </a:pPr>
            <a:endParaRPr lang="en-GB" kern="0" dirty="0" smtClean="0"/>
          </a:p>
          <a:p>
            <a:pPr marL="400050" lvl="1" indent="0">
              <a:buNone/>
            </a:pPr>
            <a:endParaRPr lang="en-GB" kern="0" dirty="0" smtClean="0"/>
          </a:p>
        </p:txBody>
      </p:sp>
    </p:spTree>
    <p:extLst>
      <p:ext uri="{BB962C8B-B14F-4D97-AF65-F5344CB8AC3E}">
        <p14:creationId xmlns:p14="http://schemas.microsoft.com/office/powerpoint/2010/main" val="409488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772400" cy="576064"/>
          </a:xfrm>
        </p:spPr>
        <p:txBody>
          <a:bodyPr/>
          <a:lstStyle/>
          <a:p>
            <a:r>
              <a:rPr lang="en-GB" dirty="0" smtClean="0"/>
              <a:t>Affordable Housing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700808"/>
            <a:ext cx="6400800" cy="3937992"/>
          </a:xfrm>
        </p:spPr>
        <p:txBody>
          <a:bodyPr/>
          <a:lstStyle/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en-GB" sz="3600" dirty="0" smtClean="0"/>
              <a:t>40% affordable incorporated in Local Plan</a:t>
            </a:r>
          </a:p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en-GB" sz="3600" dirty="0" smtClean="0"/>
              <a:t>Viability implications  </a:t>
            </a:r>
          </a:p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en-GB" sz="3600" dirty="0" smtClean="0"/>
              <a:t>Identify innovative </a:t>
            </a:r>
            <a:r>
              <a:rPr lang="en-GB" sz="3600" dirty="0"/>
              <a:t>s</a:t>
            </a:r>
            <a:r>
              <a:rPr lang="en-GB" sz="3600" dirty="0" smtClean="0"/>
              <a:t>olutions</a:t>
            </a:r>
          </a:p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en-GB" sz="3600" dirty="0" smtClean="0"/>
              <a:t>Getting the mix right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47049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B165532B-AFF1-4EA6-9A56-D1D8EF1C8BF1-L0-001.jpeg" descr="B165532B-AFF1-4EA6-9A56-D1D8EF1C8BF1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577" y="5207683"/>
            <a:ext cx="4945661" cy="1305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96CEB99F-754C-486D-8B44-E165E7E48BDD-L0-001.jpeg" descr="96CEB99F-754C-486D-8B44-E165E7E48BDD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721" y="2715895"/>
            <a:ext cx="3835372" cy="2337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E0386508-3B4D-4D94-953D-80B2E3B2209A-L0-001.jpeg" descr="E0386508-3B4D-4D94-953D-80B2E3B2209A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07380" y="4042371"/>
            <a:ext cx="3264244" cy="655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3C3723D1-2D3E-49E7-8309-8C9788528BCC-L0-001.jpeg" descr="3C3723D1-2D3E-49E7-8309-8C9788528BCC-L0-00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00029" y="5472437"/>
            <a:ext cx="3269468" cy="684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7D1941B7-2DE0-48D0-B84C-9D3229B02D29-L0-001.jpeg" descr="7D1941B7-2DE0-48D0-B84C-9D3229B02D29-L0-00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09653" y="4733774"/>
            <a:ext cx="3272465" cy="651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6E84FAEC-EB51-4594-ACCA-86EB30DF4E6F-L0-001.jpeg" descr="6E84FAEC-EB51-4594-ACCA-86EB30DF4E6F-L0-001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58865" y="656887"/>
            <a:ext cx="3453040" cy="2020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6492CB4F-F6FA-417D-BAC9-9E03B2C4EB1E-L0-001.jpeg" descr="6492CB4F-F6FA-417D-BAC9-9E03B2C4EB1E-L0-001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168216" y="961009"/>
            <a:ext cx="3095151" cy="2902480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Re-Defining a ‘Nice Home’"/>
          <p:cNvSpPr txBox="1">
            <a:spLocks noGrp="1"/>
          </p:cNvSpPr>
          <p:nvPr>
            <p:ph type="ctrTitle"/>
          </p:nvPr>
        </p:nvSpPr>
        <p:spPr>
          <a:xfrm>
            <a:off x="3229809" y="434190"/>
            <a:ext cx="5764897" cy="1232869"/>
          </a:xfrm>
          <a:prstGeom prst="rect">
            <a:avLst/>
          </a:prstGeom>
        </p:spPr>
        <p:txBody>
          <a:bodyPr/>
          <a:lstStyle/>
          <a:p>
            <a:pPr defTabSz="246451">
              <a:defRPr sz="4680" b="1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 smtClean="0"/>
              <a:t>Re</a:t>
            </a:r>
            <a:r>
              <a:rPr lang="en-GB" dirty="0" smtClean="0"/>
              <a:t>d</a:t>
            </a:r>
            <a:r>
              <a:rPr dirty="0" err="1" smtClean="0"/>
              <a:t>efining</a:t>
            </a:r>
            <a:r>
              <a:rPr dirty="0" smtClean="0"/>
              <a:t> </a:t>
            </a:r>
            <a:r>
              <a:rPr dirty="0"/>
              <a:t>a ‘Nice Home’</a:t>
            </a:r>
          </a:p>
          <a:p>
            <a:pPr defTabSz="246451">
              <a:defRPr sz="4680" b="1"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</p:txBody>
      </p:sp>
      <p:pic>
        <p:nvPicPr>
          <p:cNvPr id="128" name="C450BB39-B664-4E4B-91E3-C3E414942955-L0-001.jpeg" descr="C450BB39-B664-4E4B-91E3-C3E414942955-L0-001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736782" y="1339872"/>
            <a:ext cx="2236884" cy="14965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2132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le"/>
          <p:cNvSpPr txBox="1">
            <a:spLocks noGrp="1"/>
          </p:cNvSpPr>
          <p:nvPr>
            <p:ph type="ctrTitle"/>
          </p:nvPr>
        </p:nvSpPr>
        <p:spPr>
          <a:xfrm>
            <a:off x="-13061" y="-2946777"/>
            <a:ext cx="7358063" cy="2321719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 lIns="64291" tIns="32146" rIns="64291" bIns="32146"/>
          <a:lstStyle/>
          <a:p>
            <a:endParaRPr/>
          </a:p>
        </p:txBody>
      </p:sp>
      <p:pic>
        <p:nvPicPr>
          <p:cNvPr id="132" name="E56AF85E-C990-40C4-83EE-60043AAA1BC2-L0-001.jpeg" descr="E56AF85E-C990-40C4-83EE-60043AAA1BC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0652" y="1469821"/>
            <a:ext cx="4159173" cy="3099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739F6A83-1F4D-445D-B738-388DDBA5F33C-L0-001.jpeg" descr="739F6A83-1F4D-445D-B738-388DDBA5F33C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78729" y="89076"/>
            <a:ext cx="3475595" cy="2667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EF219D71-AB4B-4539-B22E-CB629823BE48-L0-001.jpeg" descr="EF219D71-AB4B-4539-B22E-CB629823BE48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4722" y="-408615"/>
            <a:ext cx="4037778" cy="7167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FF3D9279-005C-4120-B145-CC6F05E6B8F0-L0-001.jpeg" descr="FF3D9279-005C-4120-B145-CC6F05E6B8F0-L0-00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59732" y="4356511"/>
            <a:ext cx="3553635" cy="23958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3147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 lIns="64291" tIns="32146" rIns="64291" bIns="32146"/>
          <a:lstStyle/>
          <a:p>
            <a:endParaRPr/>
          </a:p>
        </p:txBody>
      </p:sp>
      <p:pic>
        <p:nvPicPr>
          <p:cNvPr id="139" name="96A5960C-837B-41B8-9613-87CCF7F94935-L0-001.jpeg" descr="96A5960C-837B-41B8-9613-87CCF7F94935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8465" y="4044539"/>
            <a:ext cx="3602770" cy="23251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627FF497-FD04-438F-8BB4-80F1C76967C7-L0-001.jpeg" descr="627FF497-FD04-438F-8BB4-80F1C76967C7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16102" y="2815056"/>
            <a:ext cx="2142359" cy="38026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33E7E6C8-97A1-4238-8A6F-DBEA623FC6AE-L0-001.jpeg" descr="33E7E6C8-97A1-4238-8A6F-DBEA623FC6AE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3533" y="149137"/>
            <a:ext cx="3414160" cy="606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189548D3-C583-4794-BB66-C0EB17CBB88C-L0-001.jpeg" descr="189548D3-C583-4794-BB66-C0EB17CBB88C-L0-00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11514" y="65719"/>
            <a:ext cx="4998447" cy="38543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6046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Emerging Supplementary Planning Document (SPD) and Vision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94687" y="4055355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Presentation by JTP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59857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282"/>
            <a:ext cx="9144000" cy="666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58685" cy="647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540"/>
            <a:ext cx="9144000" cy="646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1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" y="391914"/>
            <a:ext cx="9144000" cy="646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8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511" y="1412776"/>
            <a:ext cx="4042792" cy="1296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 smtClean="0"/>
              <a:t>Bus Station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en-GB" dirty="0" smtClean="0"/>
              <a:t>Announcements</a:t>
            </a:r>
            <a:endParaRPr lang="en-GB" dirty="0"/>
          </a:p>
        </p:txBody>
      </p:sp>
      <p:pic>
        <p:nvPicPr>
          <p:cNvPr id="1026" name="Picture 2" descr="\\win-fp1\home\rrobinson\outlook\OutlookSecureTempFolder\Ribbon_Cll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079" y="2204864"/>
            <a:ext cx="4968552" cy="340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63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0" y="392000"/>
            <a:ext cx="9144000" cy="64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000"/>
            <a:ext cx="9144000" cy="64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1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066"/>
            <a:ext cx="9144000" cy="64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0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4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3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46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8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79" y="392896"/>
            <a:ext cx="9144000" cy="64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2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896"/>
            <a:ext cx="9144000" cy="64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0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000"/>
            <a:ext cx="9144000" cy="64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2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4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8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245"/>
            <a:ext cx="9144000" cy="64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9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en-GB" dirty="0" smtClean="0"/>
              <a:t>Announcements</a:t>
            </a:r>
            <a:endParaRPr lang="en-GB" dirty="0"/>
          </a:p>
        </p:txBody>
      </p:sp>
      <p:pic>
        <p:nvPicPr>
          <p:cNvPr id="1027" name="Picture 3" descr="\\win-fp1\home\rrobinson\outlook\OutlookSecureTempFolder\AB4J86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169346"/>
            <a:ext cx="5040560" cy="336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4249" y="1434308"/>
            <a:ext cx="4042792" cy="12961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3600" kern="0" dirty="0" smtClean="0"/>
              <a:t>Flooding scheme</a:t>
            </a:r>
          </a:p>
          <a:p>
            <a:endParaRPr lang="en-GB" sz="3600" kern="0" dirty="0" smtClean="0"/>
          </a:p>
          <a:p>
            <a:endParaRPr lang="en-GB" sz="3600" kern="0" dirty="0"/>
          </a:p>
        </p:txBody>
      </p:sp>
    </p:spTree>
    <p:extLst>
      <p:ext uri="{BB962C8B-B14F-4D97-AF65-F5344CB8AC3E}">
        <p14:creationId xmlns:p14="http://schemas.microsoft.com/office/powerpoint/2010/main" val="388908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665"/>
            <a:ext cx="9144000" cy="646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" y="332656"/>
            <a:ext cx="9144000" cy="64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2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4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5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GB" dirty="0"/>
          </a:p>
          <a:p>
            <a:pPr>
              <a:buFont typeface="Wingdings" panose="05000000000000000000" pitchFamily="2" charset="2"/>
              <a:buChar char="ü"/>
            </a:pPr>
            <a:r>
              <a:rPr lang="en-GB" dirty="0" smtClean="0"/>
              <a:t>Testing viability of SPD to ensure that it is deliverable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 smtClean="0"/>
              <a:t>Identifying </a:t>
            </a:r>
            <a:r>
              <a:rPr lang="en-GB" dirty="0"/>
              <a:t>potential delivery </a:t>
            </a:r>
            <a:r>
              <a:rPr lang="en-GB" dirty="0" smtClean="0"/>
              <a:t>models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Being clear about levels of risks and pros and cons of approaches 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/>
          <a:lstStyle/>
          <a:p>
            <a:r>
              <a:rPr lang="en-GB" dirty="0" smtClean="0"/>
              <a:t>Making the SPD a reality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529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/>
          <a:lstStyle/>
          <a:p>
            <a:r>
              <a:rPr lang="en-GB" dirty="0" smtClean="0"/>
              <a:t>Making the SPD a reality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55576" y="1484784"/>
            <a:ext cx="7571184" cy="43204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GB" dirty="0" smtClean="0">
                <a:solidFill>
                  <a:sysClr val="windowText" lastClr="000000"/>
                </a:solidFill>
                <a:latin typeface="Calibri"/>
              </a:rPr>
              <a:t>W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ork</a:t>
            </a:r>
            <a:r>
              <a:rPr lang="en-GB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progress: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Commercial Viability: Deloitte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CWR Scheme Costs: Mace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Delivery Options: both Commercial and Legal perspectives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Future Developer Workshop in October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en-GB" dirty="0">
              <a:solidFill>
                <a:sysClr val="windowText" lastClr="000000"/>
              </a:solidFill>
              <a:latin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work</a:t>
            </a:r>
            <a:r>
              <a:rPr kumimoji="0" lang="en-GB" sz="26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will be reflected in the draft SPD presented on 30 October</a:t>
            </a:r>
            <a:endParaRPr kumimoji="0" lang="en-GB" sz="26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69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276872"/>
            <a:ext cx="7772400" cy="1470025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dirty="0" smtClean="0"/>
              <a:t/>
            </a:r>
            <a:br>
              <a:rPr lang="en-GB" dirty="0" smtClean="0"/>
            </a:br>
            <a:r>
              <a:rPr lang="en-GB" sz="4900" dirty="0" smtClean="0"/>
              <a:t>Public Participation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851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605" y="332656"/>
            <a:ext cx="8229600" cy="1143000"/>
          </a:xfrm>
        </p:spPr>
        <p:txBody>
          <a:bodyPr/>
          <a:lstStyle/>
          <a:p>
            <a:r>
              <a:rPr lang="en-GB" sz="4000" dirty="0" smtClean="0"/>
              <a:t>Timetable for Adoption of SPD</a:t>
            </a:r>
            <a:endParaRPr lang="en-GB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5" t="56158" r="58720" b="15991"/>
          <a:stretch/>
        </p:blipFill>
        <p:spPr bwMode="auto">
          <a:xfrm>
            <a:off x="539552" y="2276872"/>
            <a:ext cx="8138283" cy="271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68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1470025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Progressing the SPD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18245" y="1988840"/>
            <a:ext cx="77768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GB" sz="3600" dirty="0" smtClean="0"/>
              <a:t>Technical Issues</a:t>
            </a:r>
          </a:p>
          <a:p>
            <a:pPr marL="1028700" lvl="1" indent="-571500">
              <a:buFont typeface="Wingdings" panose="05000000000000000000" pitchFamily="2" charset="2"/>
              <a:buChar char="ü"/>
            </a:pPr>
            <a:r>
              <a:rPr lang="en-GB" sz="3600" dirty="0" smtClean="0"/>
              <a:t>Movement Strategy</a:t>
            </a:r>
          </a:p>
          <a:p>
            <a:pPr marL="1028700" lvl="1" indent="-571500">
              <a:buFont typeface="Wingdings" panose="05000000000000000000" pitchFamily="2" charset="2"/>
              <a:buChar char="ü"/>
            </a:pPr>
            <a:r>
              <a:rPr lang="en-GB" sz="3600" dirty="0" smtClean="0"/>
              <a:t>Parking</a:t>
            </a:r>
            <a:endParaRPr lang="en-GB" sz="3600" dirty="0"/>
          </a:p>
          <a:p>
            <a:pPr marL="1028700" lvl="1" indent="-571500">
              <a:buFont typeface="Wingdings" panose="05000000000000000000" pitchFamily="2" charset="2"/>
              <a:buChar char="ü"/>
            </a:pPr>
            <a:r>
              <a:rPr lang="en-GB" sz="3600" dirty="0" smtClean="0"/>
              <a:t>Archaeology</a:t>
            </a:r>
            <a:endParaRPr lang="en-GB" sz="3600" dirty="0"/>
          </a:p>
          <a:p>
            <a:pPr marL="1028700" lvl="1" indent="-571500">
              <a:buFont typeface="Wingdings" panose="05000000000000000000" pitchFamily="2" charset="2"/>
              <a:buChar char="ü"/>
            </a:pPr>
            <a:r>
              <a:rPr lang="en-GB" sz="3600" dirty="0" smtClean="0"/>
              <a:t>Housing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62769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16099"/>
            <a:ext cx="8229600" cy="1143000"/>
          </a:xfrm>
        </p:spPr>
        <p:txBody>
          <a:bodyPr/>
          <a:lstStyle/>
          <a:p>
            <a:r>
              <a:rPr lang="en-GB" dirty="0" smtClean="0"/>
              <a:t>Movement Strategy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8" t="52856" r="68777" b="6289"/>
          <a:stretch/>
        </p:blipFill>
        <p:spPr bwMode="auto">
          <a:xfrm>
            <a:off x="1691680" y="1340768"/>
            <a:ext cx="6248400" cy="3984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358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16099"/>
            <a:ext cx="8229600" cy="1143000"/>
          </a:xfrm>
        </p:spPr>
        <p:txBody>
          <a:bodyPr/>
          <a:lstStyle/>
          <a:p>
            <a:r>
              <a:rPr lang="en-GB" dirty="0" smtClean="0"/>
              <a:t>Movement Strategy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971600" y="1340768"/>
            <a:ext cx="72008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Public Involvement</a:t>
            </a:r>
          </a:p>
          <a:p>
            <a:endParaRPr lang="en-GB" dirty="0"/>
          </a:p>
          <a:p>
            <a:r>
              <a:rPr lang="en-GB" dirty="0" smtClean="0"/>
              <a:t>In the coming months, there will be three way local people can their on say on transport issues as part of the Movement Strategy:</a:t>
            </a:r>
          </a:p>
          <a:p>
            <a:endParaRPr lang="en-GB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 smtClean="0"/>
              <a:t>An online survey at </a:t>
            </a:r>
            <a:r>
              <a:rPr lang="en-GB" dirty="0" smtClean="0">
                <a:hlinkClick r:id="rId2"/>
              </a:rPr>
              <a:t>www.hants.gov.uk</a:t>
            </a:r>
            <a:r>
              <a:rPr lang="en-GB" dirty="0" smtClean="0"/>
              <a:t>, open to all, will run for six weeks. Details of how to take part will be promoted by both councils through websites and social media channels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 smtClean="0"/>
              <a:t>A telephone survey, managed by an independent provider, aims to gather detailed, qualitative responses from a representative sample of local people. If you receive a call, we would be grateful for your full participation in order to derive maximum value from the exercise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 smtClean="0"/>
              <a:t>Targeted workshop-based engagement with a range of local interest groups and delivery partners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374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/>
          <a:lstStyle/>
          <a:p>
            <a:r>
              <a:rPr lang="en-GB" dirty="0" smtClean="0"/>
              <a:t>Parking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5" t="24024" r="51250" b="14453"/>
          <a:stretch/>
        </p:blipFill>
        <p:spPr bwMode="auto">
          <a:xfrm>
            <a:off x="611560" y="1400513"/>
            <a:ext cx="4127544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04048" y="1373455"/>
            <a:ext cx="351013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/>
              <a:t>THREE-RING </a:t>
            </a:r>
            <a:r>
              <a:rPr lang="en-GB" sz="1600" dirty="0"/>
              <a:t>APPROACH TO PARKING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b="1" dirty="0" smtClean="0"/>
              <a:t>‘</a:t>
            </a:r>
            <a:r>
              <a:rPr lang="en-GB" sz="1600" b="1" dirty="0"/>
              <a:t>Centre’ Ring Car Parks </a:t>
            </a:r>
            <a:r>
              <a:rPr lang="en-GB" sz="1600" dirty="0"/>
              <a:t>- The Brooks, Middle Brook Street, Colebrook Street, Cossack Lane, Upper Brook Street, </a:t>
            </a:r>
            <a:r>
              <a:rPr lang="en-GB" sz="1600" dirty="0" err="1"/>
              <a:t>Friarsgate</a:t>
            </a:r>
            <a:r>
              <a:rPr lang="en-GB" sz="1600" dirty="0"/>
              <a:t> (which re-opened in May), St Peter’s, Jewry Street, Tower Street and Gladstone Street.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b="1" dirty="0" smtClean="0"/>
              <a:t>‘</a:t>
            </a:r>
            <a:r>
              <a:rPr lang="en-GB" sz="1600" b="1" dirty="0"/>
              <a:t>Inner’ Ring Car Parks </a:t>
            </a:r>
            <a:r>
              <a:rPr lang="en-GB" sz="1600" dirty="0"/>
              <a:t>- Chesil multi-storey, </a:t>
            </a:r>
            <a:r>
              <a:rPr lang="en-GB" sz="1600" dirty="0" err="1"/>
              <a:t>Durngate</a:t>
            </a:r>
            <a:r>
              <a:rPr lang="en-GB" sz="1600" dirty="0"/>
              <a:t>, Worthy Lane, Coach Park and Cattle Market.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b="1" dirty="0" smtClean="0"/>
              <a:t>‘</a:t>
            </a:r>
            <a:r>
              <a:rPr lang="en-GB" sz="1600" b="1" dirty="0"/>
              <a:t>Outer’ Ring Car Parks </a:t>
            </a:r>
            <a:r>
              <a:rPr lang="en-GB" sz="1600" dirty="0"/>
              <a:t>- Park &amp; Ride: Barfield, St Catherine’s, Pitt and South.</a:t>
            </a:r>
          </a:p>
        </p:txBody>
      </p:sp>
    </p:spTree>
    <p:extLst>
      <p:ext uri="{BB962C8B-B14F-4D97-AF65-F5344CB8AC3E}">
        <p14:creationId xmlns:p14="http://schemas.microsoft.com/office/powerpoint/2010/main" val="208826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32871"/>
            <a:ext cx="8229600" cy="1143000"/>
          </a:xfrm>
        </p:spPr>
        <p:txBody>
          <a:bodyPr/>
          <a:lstStyle/>
          <a:p>
            <a:r>
              <a:rPr lang="en-GB" dirty="0" smtClean="0"/>
              <a:t>Parking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115616" y="1399063"/>
            <a:ext cx="69665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3200" dirty="0" smtClean="0"/>
              <a:t>Recent changes – capacity and charges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3200" dirty="0"/>
              <a:t>Car parking strategy review / </a:t>
            </a:r>
            <a:r>
              <a:rPr lang="en-GB" sz="3200" dirty="0" smtClean="0"/>
              <a:t>surveys completed in the Autumn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3200" dirty="0" smtClean="0"/>
              <a:t>Consider city centre parking integrated with residential and retail parking</a:t>
            </a:r>
          </a:p>
        </p:txBody>
      </p:sp>
    </p:spTree>
    <p:extLst>
      <p:ext uri="{BB962C8B-B14F-4D97-AF65-F5344CB8AC3E}">
        <p14:creationId xmlns:p14="http://schemas.microsoft.com/office/powerpoint/2010/main" val="138959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Powerpoi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SharedContentType xmlns="Microsoft.SharePoint.Taxonomy.ContentTypeSync" SourceId="d2a3a6c9-dff4-4fc8-bcde-a84e5a3dc5b4" ContentTypeId="0x010100BD20F0AA2B8D8A4D944BDFBEDAC77B88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MS Standard" ma:contentTypeID="0x010100BD20F0AA2B8D8A4D944BDFBEDAC77B88006916E55A54572C4F919928C707C1588F" ma:contentTypeVersion="29" ma:contentTypeDescription="" ma:contentTypeScope="" ma:versionID="e96e3df870406efa90713bf36497fb40">
  <xsd:schema xmlns:xsd="http://www.w3.org/2001/XMLSchema" xmlns:xs="http://www.w3.org/2001/XMLSchema" xmlns:p="http://schemas.microsoft.com/office/2006/metadata/properties" xmlns:ns2="26c861a3-8d7c-418b-9849-fd9ae0ee5d77" xmlns:ns3="d9d47bb6-4f0c-4a73-9c52-42ce93c6974d" targetNamespace="http://schemas.microsoft.com/office/2006/metadata/properties" ma:root="true" ma:fieldsID="cfe5c4573c97eebcf1644b440bb448fa" ns2:_="" ns3:_="">
    <xsd:import namespace="26c861a3-8d7c-418b-9849-fd9ae0ee5d77"/>
    <xsd:import namespace="d9d47bb6-4f0c-4a73-9c52-42ce93c6974d"/>
    <xsd:element name="properties">
      <xsd:complexType>
        <xsd:sequence>
          <xsd:element name="documentManagement">
            <xsd:complexType>
              <xsd:all>
                <xsd:element ref="ns2:Original_x0020_Document_x0020_Date" minOccurs="0"/>
                <xsd:element ref="ns2:TaxCatchAllLabel" minOccurs="0"/>
                <xsd:element ref="ns2:TaxKeywordTaxHTField" minOccurs="0"/>
                <xsd:element ref="ns3:_dlc_DocId" minOccurs="0"/>
                <xsd:element ref="ns3:_dlc_DocIdUrl" minOccurs="0"/>
                <xsd:element ref="ns3:_dlc_DocIdPersistId" minOccurs="0"/>
                <xsd:element ref="ns3:Project_x0020_ID" minOccurs="0"/>
                <xsd:element ref="ns3:Project_x0020_Manager" minOccurs="0"/>
                <xsd:element ref="ns3:Project_x0020_Sponsor" minOccurs="0"/>
                <xsd:element ref="ns2:c0157b99c92b481aa19619b6b9d734a7" minOccurs="0"/>
                <xsd:element ref="ns2:TaxCatchAll" minOccurs="0"/>
                <xsd:element ref="ns3:Meeting_x0020_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c861a3-8d7c-418b-9849-fd9ae0ee5d77" elementFormDefault="qualified">
    <xsd:import namespace="http://schemas.microsoft.com/office/2006/documentManagement/types"/>
    <xsd:import namespace="http://schemas.microsoft.com/office/infopath/2007/PartnerControls"/>
    <xsd:element name="Original_x0020_Document_x0020_Date" ma:index="3" nillable="true" ma:displayName="Original Document Date" ma:default="[today]" ma:format="DateOnly" ma:internalName="Original_x0020_Document_x0020_Date">
      <xsd:simpleType>
        <xsd:restriction base="dms:DateTime"/>
      </xsd:simpleType>
    </xsd:element>
    <xsd:element name="TaxCatchAllLabel" ma:index="11" nillable="true" ma:displayName="Taxonomy Catch All Column1" ma:hidden="true" ma:list="{72818aeb-61c4-45f4-b2f6-64b6f76cb561}" ma:internalName="TaxCatchAllLabel" ma:readOnly="true" ma:showField="CatchAllDataLabel" ma:web="d9d47bb6-4f0c-4a73-9c52-42ce93c697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2" nillable="true" ma:taxonomy="true" ma:internalName="TaxKeywordTaxHTField" ma:taxonomyFieldName="TaxKeyword" ma:displayName="Reference" ma:fieldId="{23f27201-bee3-471e-b2e7-b64fd8b7ca38}" ma:taxonomyMulti="true" ma:sspId="d2a3a6c9-dff4-4fc8-bcde-a84e5a3dc5b4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c0157b99c92b481aa19619b6b9d734a7" ma:index="19" ma:taxonomy="true" ma:internalName="c0157b99c92b481aa19619b6b9d734a7" ma:taxonomyFieldName="Project_x0020_Category" ma:displayName="Project Category" ma:readOnly="false" ma:default="" ma:fieldId="{c0157b99-c92b-481a-a196-19b6b9d734a7}" ma:sspId="d2a3a6c9-dff4-4fc8-bcde-a84e5a3dc5b4" ma:termSetId="8451bcc3-e84e-43c4-99e5-6b62528a9a54" ma:anchorId="fabb398a-a199-4482-87ab-54de0ce6fee0" ma:open="false" ma:isKeyword="false">
      <xsd:complexType>
        <xsd:sequence>
          <xsd:element ref="pc:Terms" minOccurs="0" maxOccurs="1"/>
        </xsd:sequence>
      </xsd:complexType>
    </xsd:element>
    <xsd:element name="TaxCatchAll" ma:index="20" nillable="true" ma:displayName="Taxonomy Catch All Column" ma:hidden="true" ma:list="{72818aeb-61c4-45f4-b2f6-64b6f76cb561}" ma:internalName="TaxCatchAll" ma:showField="CatchAllData" ma:web="d9d47bb6-4f0c-4a73-9c52-42ce93c697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d47bb6-4f0c-4a73-9c52-42ce93c6974d" elementFormDefault="qualified">
    <xsd:import namespace="http://schemas.microsoft.com/office/2006/documentManagement/types"/>
    <xsd:import namespace="http://schemas.microsoft.com/office/infopath/2007/PartnerControls"/>
    <xsd:element name="_dlc_DocId" ma:index="13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5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Project_x0020_ID" ma:index="16" nillable="true" ma:displayName="Project ID" ma:hidden="true" ma:internalName="Project_x0020_ID" ma:readOnly="false">
      <xsd:simpleType>
        <xsd:restriction base="dms:Text">
          <xsd:maxLength value="255"/>
        </xsd:restriction>
      </xsd:simpleType>
    </xsd:element>
    <xsd:element name="Project_x0020_Manager" ma:index="17" nillable="true" ma:displayName="Project Manager" ma:hidden="true" ma:list="UserInfo" ma:SharePointGroup="0" ma:internalName="Project_x0020_Manage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roject_x0020_Sponsor" ma:index="18" nillable="true" ma:displayName="Project Sponsor" ma:hidden="true" ma:list="UserInfo" ma:SharePointGroup="0" ma:internalName="Project_x0020_Spons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eting_x0020_Date" ma:index="21" nillable="true" ma:displayName="Meeting Date" ma:format="DateOnly" ma:internalName="Meeting_x0020_Date" ma:readOnly="fals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6c861a3-8d7c-418b-9849-fd9ae0ee5d77">
      <Value>15</Value>
    </TaxCatchAll>
    <Meeting_x0020_Date xmlns="d9d47bb6-4f0c-4a73-9c52-42ce93c6974d">2017-04-03T23:00:00+00:00</Meeting_x0020_Date>
    <Project_x0020_ID xmlns="d9d47bb6-4f0c-4a73-9c52-42ce93c6974d">PROJ/025</Project_x0020_ID>
    <c0157b99c92b481aa19619b6b9d734a7 xmlns="26c861a3-8d7c-418b-9849-fd9ae0ee5d77">
      <Terms xmlns="http://schemas.microsoft.com/office/infopath/2007/PartnerControls">
        <TermInfo xmlns="http://schemas.microsoft.com/office/infopath/2007/PartnerControls">
          <TermName>Communications</TermName>
          <TermId>5e3453bc-454b-4902-8c3c-b9801ca3aa59</TermId>
        </TermInfo>
      </Terms>
    </c0157b99c92b481aa19619b6b9d734a7>
    <Project_x0020_Sponsor xmlns="d9d47bb6-4f0c-4a73-9c52-42ce93c6974d">
      <UserInfo>
        <DisplayName/>
        <AccountId>21</AccountId>
        <AccountType/>
      </UserInfo>
    </Project_x0020_Sponsor>
    <Project_x0020_Manager xmlns="d9d47bb6-4f0c-4a73-9c52-42ce93c6974d">
      <UserInfo>
        <DisplayName/>
        <AccountId>29</AccountId>
        <AccountType/>
      </UserInfo>
    </Project_x0020_Manager>
    <Original_x0020_Document_x0020_Date xmlns="26c861a3-8d7c-418b-9849-fd9ae0ee5d77">2017-04-04T08:24:01+00:00</Original_x0020_Document_x0020_Date>
    <TaxKeywordTaxHTField xmlns="26c861a3-8d7c-418b-9849-fd9ae0ee5d77">
      <Terms xmlns="http://schemas.microsoft.com/office/infopath/2007/PartnerControls"/>
    </TaxKeywordTaxHTField>
    <_dlc_DocId xmlns="d9d47bb6-4f0c-4a73-9c52-42ce93c6974d">TSQKMFYWJW5T-5-12265</_dlc_DocId>
    <_dlc_DocIdUrl xmlns="d9d47bb6-4f0c-4a73-9c52-42ce93c6974d">
      <Url>http://sharepoint/sites/PolicyProjects/_layouts/DocIdRedir.aspx?ID=TSQKMFYWJW5T-5-12265</Url>
      <Description>TSQKMFYWJW5T-5-12265</Description>
    </_dlc_DocIdUrl>
  </documentManagement>
</p:propertie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3F6018E-F4B3-4353-B735-8588F637157B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43E5496B-6469-4940-8BD5-AF854DC6AA72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2CA77F24-4CBC-476F-8752-8B843C94E5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c861a3-8d7c-418b-9849-fd9ae0ee5d77"/>
    <ds:schemaRef ds:uri="d9d47bb6-4f0c-4a73-9c52-42ce93c697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857D7A86-B088-4E84-9A80-A66A565D9806}">
  <ds:schemaRefs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infopath/2007/PartnerControls"/>
    <ds:schemaRef ds:uri="d9d47bb6-4f0c-4a73-9c52-42ce93c6974d"/>
    <ds:schemaRef ds:uri="http://schemas.microsoft.com/office/2006/documentManagement/types"/>
    <ds:schemaRef ds:uri="26c861a3-8d7c-418b-9849-fd9ae0ee5d77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5.xml><?xml version="1.0" encoding="utf-8"?>
<ds:datastoreItem xmlns:ds="http://schemas.openxmlformats.org/officeDocument/2006/customXml" ds:itemID="{F6DD30E9-FFEF-4FA3-9BB3-20ADA9F7FA4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979</TotalTime>
  <Words>442</Words>
  <Application>Microsoft Office PowerPoint</Application>
  <PresentationFormat>On-screen Show (4:3)</PresentationFormat>
  <Paragraphs>95</Paragraphs>
  <Slides>35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Theme1</vt:lpstr>
      <vt:lpstr>Custom Design</vt:lpstr>
      <vt:lpstr>  Central Winchester Regeneration  Informal Policy Group  Monday 25 September  The Bapsy Hall, The Guildhall, Winchester </vt:lpstr>
      <vt:lpstr>Announcements</vt:lpstr>
      <vt:lpstr>Announcements</vt:lpstr>
      <vt:lpstr>Timetable for Adoption of SPD</vt:lpstr>
      <vt:lpstr> Progressing the SPD </vt:lpstr>
      <vt:lpstr>Movement Strategy</vt:lpstr>
      <vt:lpstr>Movement Strategy</vt:lpstr>
      <vt:lpstr>Parking</vt:lpstr>
      <vt:lpstr>Parking</vt:lpstr>
      <vt:lpstr>Archaeology</vt:lpstr>
      <vt:lpstr>Affordable Housing </vt:lpstr>
      <vt:lpstr>Redefining a ‘Nice Home’ </vt:lpstr>
      <vt:lpstr>PowerPoint Presentation</vt:lpstr>
      <vt:lpstr>PowerPoint Presentation</vt:lpstr>
      <vt:lpstr> Emerging Supplementary Planning Document (SPD) and Vision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Making the SPD a reality</vt:lpstr>
      <vt:lpstr>Making the SPD a reality</vt:lpstr>
      <vt:lpstr> Public Participation </vt:lpstr>
    </vt:vector>
  </TitlesOfParts>
  <Company>Winchester City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Central Winchester Regeneration Next Stages</dc:title>
  <dc:creator>ahickman</dc:creator>
  <cp:lastModifiedBy>Cllr Caroline Horrill</cp:lastModifiedBy>
  <cp:revision>36</cp:revision>
  <cp:lastPrinted>2017-09-25T11:53:21Z</cp:lastPrinted>
  <dcterms:created xsi:type="dcterms:W3CDTF">2017-04-03T16:19:54Z</dcterms:created>
  <dcterms:modified xsi:type="dcterms:W3CDTF">2017-09-26T11:10:28Z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0x010100BD20F0AA2B8D8A4D944BDFBEDAC77B88006916E55A54572C4F919928C707C1588F</vt:lpwstr>
  </property>
  <property fmtid="{D5CDD505-2E9C-101B-9397-08002B2CF9AE}" pid="3" name="TaxKeyword">
    <vt:lpwstr/>
  </property>
  <property fmtid="{D5CDD505-2E9C-101B-9397-08002B2CF9AE}" pid="4" name="Project_x0020_Category">
    <vt:lpwstr>15;#Communications|5e3453bc-454b-4902-8c3c-b9801ca3aa59</vt:lpwstr>
  </property>
  <property fmtid="{D5CDD505-2E9C-101B-9397-08002B2CF9AE}" pid="5" name="Project Category">
    <vt:lpwstr>15;#Communications|5e3453bc-454b-4902-8c3c-b9801ca3aa59</vt:lpwstr>
  </property>
  <property fmtid="{D5CDD505-2E9C-101B-9397-08002B2CF9AE}" pid="6" name="_dlc_DocIdItemGuid">
    <vt:lpwstr>bdf4cf4c-a66e-4660-af6e-80f5e3b0bcce</vt:lpwstr>
  </property>
</Properties>
</file>