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1" r:id="rId3"/>
    <p:sldId id="287" r:id="rId4"/>
    <p:sldId id="289" r:id="rId5"/>
    <p:sldId id="294" r:id="rId6"/>
    <p:sldId id="288" r:id="rId7"/>
    <p:sldId id="291" r:id="rId8"/>
    <p:sldId id="265" r:id="rId9"/>
    <p:sldId id="295" r:id="rId10"/>
    <p:sldId id="297" r:id="rId11"/>
    <p:sldId id="293" r:id="rId12"/>
    <p:sldId id="290" r:id="rId13"/>
    <p:sldId id="28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B37"/>
    <a:srgbClr val="F29400"/>
    <a:srgbClr val="FF3399"/>
    <a:srgbClr val="E75094"/>
    <a:srgbClr val="0D6BB8"/>
    <a:srgbClr val="6F003D"/>
    <a:srgbClr val="0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40" autoAdjust="0"/>
  </p:normalViewPr>
  <p:slideViewPr>
    <p:cSldViewPr>
      <p:cViewPr>
        <p:scale>
          <a:sx n="75" d="100"/>
          <a:sy n="75" d="100"/>
        </p:scale>
        <p:origin x="-1020" y="-3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85731A-875F-46E4-B1D8-73A6FC883916}" type="datetimeFigureOut">
              <a:rPr lang="en-GB" smtClean="0"/>
              <a:t>26/07/2016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E4F64-E61B-4E1A-8E80-7DAE71EE90C3}" type="slidenum">
              <a:rPr lang="en-GB" smtClean="0"/>
              <a:t>‹#›</a:t>
            </a:fld>
            <a:endParaRPr lang="en-GB"/>
          </a:p>
        </p:txBody>
      </p:sp>
    </p:spTree>
    <p:extLst>
      <p:ext uri="{BB962C8B-B14F-4D97-AF65-F5344CB8AC3E}">
        <p14:creationId xmlns:p14="http://schemas.microsoft.com/office/powerpoint/2010/main" val="3317492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6E4F64-E61B-4E1A-8E80-7DAE71EE90C3}" type="slidenum">
              <a:rPr lang="en-GB" smtClean="0"/>
              <a:t>1</a:t>
            </a:fld>
            <a:endParaRPr lang="en-GB"/>
          </a:p>
        </p:txBody>
      </p:sp>
    </p:spTree>
    <p:extLst>
      <p:ext uri="{BB962C8B-B14F-4D97-AF65-F5344CB8AC3E}">
        <p14:creationId xmlns:p14="http://schemas.microsoft.com/office/powerpoint/2010/main" val="361472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6E4F64-E61B-4E1A-8E80-7DAE71EE90C3}" type="slidenum">
              <a:rPr lang="en-GB" smtClean="0"/>
              <a:t>12</a:t>
            </a:fld>
            <a:endParaRPr lang="en-GB"/>
          </a:p>
        </p:txBody>
      </p:sp>
    </p:spTree>
    <p:extLst>
      <p:ext uri="{BB962C8B-B14F-4D97-AF65-F5344CB8AC3E}">
        <p14:creationId xmlns:p14="http://schemas.microsoft.com/office/powerpoint/2010/main" val="1695490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6E4F64-E61B-4E1A-8E80-7DAE71EE90C3}" type="slidenum">
              <a:rPr lang="en-GB" smtClean="0"/>
              <a:t>13</a:t>
            </a:fld>
            <a:endParaRPr lang="en-GB"/>
          </a:p>
        </p:txBody>
      </p:sp>
    </p:spTree>
    <p:extLst>
      <p:ext uri="{BB962C8B-B14F-4D97-AF65-F5344CB8AC3E}">
        <p14:creationId xmlns:p14="http://schemas.microsoft.com/office/powerpoint/2010/main" val="361472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Not about organisations, about our shared objectives.  Those being (1) Better Local Care (2) A financially and operationally sustainable health system (3) Sustainable general practice</a:t>
            </a:r>
            <a:endParaRPr lang="en-GB" dirty="0" smtClean="0"/>
          </a:p>
        </p:txBody>
      </p:sp>
      <p:sp>
        <p:nvSpPr>
          <p:cNvPr id="4" name="Slide Number Placeholder 3"/>
          <p:cNvSpPr>
            <a:spLocks noGrp="1"/>
          </p:cNvSpPr>
          <p:nvPr>
            <p:ph type="sldNum" sz="quarter" idx="10"/>
          </p:nvPr>
        </p:nvSpPr>
        <p:spPr/>
        <p:txBody>
          <a:bodyPr/>
          <a:lstStyle/>
          <a:p>
            <a:fld id="{BC6E4F64-E61B-4E1A-8E80-7DAE71EE90C3}" type="slidenum">
              <a:rPr lang="en-GB" smtClean="0"/>
              <a:t>2</a:t>
            </a:fld>
            <a:endParaRPr lang="en-GB"/>
          </a:p>
        </p:txBody>
      </p:sp>
    </p:spTree>
    <p:extLst>
      <p:ext uri="{BB962C8B-B14F-4D97-AF65-F5344CB8AC3E}">
        <p14:creationId xmlns:p14="http://schemas.microsoft.com/office/powerpoint/2010/main" val="1201159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Not about organisations, about our shared objectives.  Those being (1) Better Local Care (2) A financially and operationally sustainable health system (3) Sustainable general practice</a:t>
            </a:r>
            <a:endParaRPr lang="en-GB" dirty="0" smtClean="0"/>
          </a:p>
        </p:txBody>
      </p:sp>
      <p:sp>
        <p:nvSpPr>
          <p:cNvPr id="4" name="Slide Number Placeholder 3"/>
          <p:cNvSpPr>
            <a:spLocks noGrp="1"/>
          </p:cNvSpPr>
          <p:nvPr>
            <p:ph type="sldNum" sz="quarter" idx="10"/>
          </p:nvPr>
        </p:nvSpPr>
        <p:spPr/>
        <p:txBody>
          <a:bodyPr/>
          <a:lstStyle/>
          <a:p>
            <a:fld id="{BC6E4F64-E61B-4E1A-8E80-7DAE71EE90C3}" type="slidenum">
              <a:rPr lang="en-GB" smtClean="0"/>
              <a:t>4</a:t>
            </a:fld>
            <a:endParaRPr lang="en-GB"/>
          </a:p>
        </p:txBody>
      </p:sp>
    </p:spTree>
    <p:extLst>
      <p:ext uri="{BB962C8B-B14F-4D97-AF65-F5344CB8AC3E}">
        <p14:creationId xmlns:p14="http://schemas.microsoft.com/office/powerpoint/2010/main" val="1201159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altLang="en-US" smtClean="0"/>
          </a:p>
        </p:txBody>
      </p:sp>
      <p:sp>
        <p:nvSpPr>
          <p:cNvPr id="65540" name="Slide Number Placeholder 3"/>
          <p:cNvSpPr>
            <a:spLocks noGrp="1"/>
          </p:cNvSpPr>
          <p:nvPr>
            <p:ph type="sldNum" sz="quarter" idx="5"/>
          </p:nvPr>
        </p:nvSpPr>
        <p:spPr>
          <a:noFill/>
        </p:spPr>
        <p:txBody>
          <a:bodyPr/>
          <a:lstStyle>
            <a:lvl1pPr defTabSz="933450">
              <a:defRPr sz="4400">
                <a:solidFill>
                  <a:schemeClr val="tx1"/>
                </a:solidFill>
                <a:latin typeface="Gill Sans MT" pitchFamily="34" charset="0"/>
                <a:ea typeface="ＭＳ Ｐゴシック" pitchFamily="34" charset="-128"/>
              </a:defRPr>
            </a:lvl1pPr>
            <a:lvl2pPr marL="742950" indent="-285750" defTabSz="933450">
              <a:defRPr sz="4400">
                <a:solidFill>
                  <a:schemeClr val="tx1"/>
                </a:solidFill>
                <a:latin typeface="Gill Sans MT" pitchFamily="34" charset="0"/>
                <a:ea typeface="ＭＳ Ｐゴシック" pitchFamily="34" charset="-128"/>
              </a:defRPr>
            </a:lvl2pPr>
            <a:lvl3pPr marL="1143000" indent="-228600" defTabSz="933450">
              <a:defRPr sz="4400">
                <a:solidFill>
                  <a:schemeClr val="tx1"/>
                </a:solidFill>
                <a:latin typeface="Gill Sans MT" pitchFamily="34" charset="0"/>
                <a:ea typeface="ＭＳ Ｐゴシック" pitchFamily="34" charset="-128"/>
              </a:defRPr>
            </a:lvl3pPr>
            <a:lvl4pPr marL="1600200" indent="-228600" defTabSz="933450">
              <a:defRPr sz="4400">
                <a:solidFill>
                  <a:schemeClr val="tx1"/>
                </a:solidFill>
                <a:latin typeface="Gill Sans MT" pitchFamily="34" charset="0"/>
                <a:ea typeface="ＭＳ Ｐゴシック" pitchFamily="34" charset="-128"/>
              </a:defRPr>
            </a:lvl4pPr>
            <a:lvl5pPr marL="2057400" indent="-228600" defTabSz="933450">
              <a:defRPr sz="4400">
                <a:solidFill>
                  <a:schemeClr val="tx1"/>
                </a:solidFill>
                <a:latin typeface="Gill Sans MT" pitchFamily="34" charset="0"/>
                <a:ea typeface="ＭＳ Ｐゴシック" pitchFamily="34" charset="-128"/>
              </a:defRPr>
            </a:lvl5pPr>
            <a:lvl6pPr marL="2514600" indent="-228600" defTabSz="933450" eaLnBrk="0" fontAlgn="base" hangingPunct="0">
              <a:spcBef>
                <a:spcPct val="0"/>
              </a:spcBef>
              <a:spcAft>
                <a:spcPct val="0"/>
              </a:spcAft>
              <a:defRPr sz="4400">
                <a:solidFill>
                  <a:schemeClr val="tx1"/>
                </a:solidFill>
                <a:latin typeface="Gill Sans MT" pitchFamily="34" charset="0"/>
                <a:ea typeface="ＭＳ Ｐゴシック" pitchFamily="34" charset="-128"/>
              </a:defRPr>
            </a:lvl6pPr>
            <a:lvl7pPr marL="2971800" indent="-228600" defTabSz="933450" eaLnBrk="0" fontAlgn="base" hangingPunct="0">
              <a:spcBef>
                <a:spcPct val="0"/>
              </a:spcBef>
              <a:spcAft>
                <a:spcPct val="0"/>
              </a:spcAft>
              <a:defRPr sz="4400">
                <a:solidFill>
                  <a:schemeClr val="tx1"/>
                </a:solidFill>
                <a:latin typeface="Gill Sans MT" pitchFamily="34" charset="0"/>
                <a:ea typeface="ＭＳ Ｐゴシック" pitchFamily="34" charset="-128"/>
              </a:defRPr>
            </a:lvl7pPr>
            <a:lvl8pPr marL="3429000" indent="-228600" defTabSz="933450" eaLnBrk="0" fontAlgn="base" hangingPunct="0">
              <a:spcBef>
                <a:spcPct val="0"/>
              </a:spcBef>
              <a:spcAft>
                <a:spcPct val="0"/>
              </a:spcAft>
              <a:defRPr sz="4400">
                <a:solidFill>
                  <a:schemeClr val="tx1"/>
                </a:solidFill>
                <a:latin typeface="Gill Sans MT" pitchFamily="34" charset="0"/>
                <a:ea typeface="ＭＳ Ｐゴシック" pitchFamily="34" charset="-128"/>
              </a:defRPr>
            </a:lvl8pPr>
            <a:lvl9pPr marL="3886200" indent="-228600" defTabSz="933450" eaLnBrk="0" fontAlgn="base" hangingPunct="0">
              <a:spcBef>
                <a:spcPct val="0"/>
              </a:spcBef>
              <a:spcAft>
                <a:spcPct val="0"/>
              </a:spcAft>
              <a:defRPr sz="4400">
                <a:solidFill>
                  <a:schemeClr val="tx1"/>
                </a:solidFill>
                <a:latin typeface="Gill Sans MT" pitchFamily="34" charset="0"/>
                <a:ea typeface="ＭＳ Ｐゴシック" pitchFamily="34" charset="-128"/>
              </a:defRPr>
            </a:lvl9pPr>
          </a:lstStyle>
          <a:p>
            <a:fld id="{BB6F9A9A-50F8-45DA-A32B-E211D6A43451}" type="slidenum">
              <a:rPr lang="en-GB" altLang="en-US" sz="1200"/>
              <a:pPr/>
              <a:t>5</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Redesigning access – this is about wider primary care operating at scale.  Building on the work of local federations to help practices take advantage of their collective capacity to deliver clinical services, and initially those within their contract, in a better way</a:t>
            </a:r>
          </a:p>
          <a:p>
            <a:r>
              <a:rPr lang="en-GB" dirty="0" smtClean="0"/>
              <a:t>Extended primary care team – for us, this is about undoing the artificial split that has arisen in this country in our primary care workforce.  My Chief Exec Katrina Percy has long espoused the view that there will be massive limitations to what standalone community trusts can achieve in the modern NHS environment, for us we believe the most effective way to solve the problems we face is to bring GPs and the integrated community services back together. </a:t>
            </a:r>
          </a:p>
          <a:p>
            <a:r>
              <a:rPr lang="en-GB" dirty="0" smtClean="0"/>
              <a:t>De-layering specialist support – term coined by one of our local acute trust CEOs, but well describes what we’re seeking to achieve.  Once you have the bedrock of an extended primary care team, the potential to radically reconceive of specialism is significant.</a:t>
            </a:r>
          </a:p>
          <a:p>
            <a:r>
              <a:rPr lang="en-GB" dirty="0" smtClean="0"/>
              <a:t>And throughout, we have a theme relating to prevention and self management, the de-</a:t>
            </a:r>
            <a:r>
              <a:rPr lang="en-GB" dirty="0" err="1" smtClean="0"/>
              <a:t>medicalisation</a:t>
            </a:r>
            <a:r>
              <a:rPr lang="en-GB" dirty="0" smtClean="0"/>
              <a:t> of our health system, the embracing of social innovation, and the use of technologies to help people take control of their own health and wellbeing.</a:t>
            </a:r>
          </a:p>
          <a:p>
            <a:r>
              <a:rPr lang="en-GB" dirty="0" smtClean="0"/>
              <a:t>So, to look in just a little more detail at the first three.</a:t>
            </a:r>
          </a:p>
        </p:txBody>
      </p:sp>
      <p:sp>
        <p:nvSpPr>
          <p:cNvPr id="4" name="Slide Number Placeholder 3"/>
          <p:cNvSpPr>
            <a:spLocks noGrp="1"/>
          </p:cNvSpPr>
          <p:nvPr>
            <p:ph type="sldNum" sz="quarter" idx="10"/>
          </p:nvPr>
        </p:nvSpPr>
        <p:spPr/>
        <p:txBody>
          <a:bodyPr/>
          <a:lstStyle/>
          <a:p>
            <a:fld id="{BC6E4F64-E61B-4E1A-8E80-7DAE71EE90C3}" type="slidenum">
              <a:rPr lang="en-GB" smtClean="0"/>
              <a:t>7</a:t>
            </a:fld>
            <a:endParaRPr lang="en-GB"/>
          </a:p>
        </p:txBody>
      </p:sp>
    </p:spTree>
    <p:extLst>
      <p:ext uri="{BB962C8B-B14F-4D97-AF65-F5344CB8AC3E}">
        <p14:creationId xmlns:p14="http://schemas.microsoft.com/office/powerpoint/2010/main" val="1695490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smtClean="0"/>
          </a:p>
        </p:txBody>
      </p:sp>
      <p:sp>
        <p:nvSpPr>
          <p:cNvPr id="4" name="Slide Number Placeholder 3"/>
          <p:cNvSpPr>
            <a:spLocks noGrp="1"/>
          </p:cNvSpPr>
          <p:nvPr>
            <p:ph type="sldNum" sz="quarter" idx="10"/>
          </p:nvPr>
        </p:nvSpPr>
        <p:spPr/>
        <p:txBody>
          <a:bodyPr/>
          <a:lstStyle/>
          <a:p>
            <a:fld id="{BC6E4F64-E61B-4E1A-8E80-7DAE71EE90C3}" type="slidenum">
              <a:rPr lang="en-GB" smtClean="0"/>
              <a:t>8</a:t>
            </a:fld>
            <a:endParaRPr lang="en-GB"/>
          </a:p>
        </p:txBody>
      </p:sp>
    </p:spTree>
    <p:extLst>
      <p:ext uri="{BB962C8B-B14F-4D97-AF65-F5344CB8AC3E}">
        <p14:creationId xmlns:p14="http://schemas.microsoft.com/office/powerpoint/2010/main" val="1695490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GB" altLang="en-US" smtClean="0"/>
              <a:t>Winchester City’s population profile is relatively similar to the  England profile. However it has a higher proportion of children and young people, older people, including the ‘oldest old’.</a:t>
            </a:r>
            <a:endParaRPr lang="en-GB" altLang="en-US" smtClean="0">
              <a:solidFill>
                <a:srgbClr val="FF0000"/>
              </a:solidFill>
            </a:endParaRPr>
          </a:p>
        </p:txBody>
      </p:sp>
      <p:sp>
        <p:nvSpPr>
          <p:cNvPr id="67588" name="Slide Number Placeholder 3"/>
          <p:cNvSpPr>
            <a:spLocks noGrp="1"/>
          </p:cNvSpPr>
          <p:nvPr>
            <p:ph type="sldNum" sz="quarter" idx="5"/>
          </p:nvPr>
        </p:nvSpPr>
        <p:spPr>
          <a:noFill/>
        </p:spPr>
        <p:txBody>
          <a:bodyPr/>
          <a:lstStyle>
            <a:lvl1pPr defTabSz="933450">
              <a:defRPr sz="4400">
                <a:solidFill>
                  <a:schemeClr val="tx1"/>
                </a:solidFill>
                <a:latin typeface="Gill Sans MT" pitchFamily="34" charset="0"/>
                <a:ea typeface="ＭＳ Ｐゴシック" pitchFamily="34" charset="-128"/>
              </a:defRPr>
            </a:lvl1pPr>
            <a:lvl2pPr marL="742950" indent="-285750" defTabSz="933450">
              <a:defRPr sz="4400">
                <a:solidFill>
                  <a:schemeClr val="tx1"/>
                </a:solidFill>
                <a:latin typeface="Gill Sans MT" pitchFamily="34" charset="0"/>
                <a:ea typeface="ＭＳ Ｐゴシック" pitchFamily="34" charset="-128"/>
              </a:defRPr>
            </a:lvl2pPr>
            <a:lvl3pPr marL="1143000" indent="-228600" defTabSz="933450">
              <a:defRPr sz="4400">
                <a:solidFill>
                  <a:schemeClr val="tx1"/>
                </a:solidFill>
                <a:latin typeface="Gill Sans MT" pitchFamily="34" charset="0"/>
                <a:ea typeface="ＭＳ Ｐゴシック" pitchFamily="34" charset="-128"/>
              </a:defRPr>
            </a:lvl3pPr>
            <a:lvl4pPr marL="1600200" indent="-228600" defTabSz="933450">
              <a:defRPr sz="4400">
                <a:solidFill>
                  <a:schemeClr val="tx1"/>
                </a:solidFill>
                <a:latin typeface="Gill Sans MT" pitchFamily="34" charset="0"/>
                <a:ea typeface="ＭＳ Ｐゴシック" pitchFamily="34" charset="-128"/>
              </a:defRPr>
            </a:lvl4pPr>
            <a:lvl5pPr marL="2057400" indent="-228600" defTabSz="933450">
              <a:defRPr sz="4400">
                <a:solidFill>
                  <a:schemeClr val="tx1"/>
                </a:solidFill>
                <a:latin typeface="Gill Sans MT" pitchFamily="34" charset="0"/>
                <a:ea typeface="ＭＳ Ｐゴシック" pitchFamily="34" charset="-128"/>
              </a:defRPr>
            </a:lvl5pPr>
            <a:lvl6pPr marL="2514600" indent="-228600" defTabSz="933450" eaLnBrk="0" fontAlgn="base" hangingPunct="0">
              <a:spcBef>
                <a:spcPct val="0"/>
              </a:spcBef>
              <a:spcAft>
                <a:spcPct val="0"/>
              </a:spcAft>
              <a:defRPr sz="4400">
                <a:solidFill>
                  <a:schemeClr val="tx1"/>
                </a:solidFill>
                <a:latin typeface="Gill Sans MT" pitchFamily="34" charset="0"/>
                <a:ea typeface="ＭＳ Ｐゴシック" pitchFamily="34" charset="-128"/>
              </a:defRPr>
            </a:lvl6pPr>
            <a:lvl7pPr marL="2971800" indent="-228600" defTabSz="933450" eaLnBrk="0" fontAlgn="base" hangingPunct="0">
              <a:spcBef>
                <a:spcPct val="0"/>
              </a:spcBef>
              <a:spcAft>
                <a:spcPct val="0"/>
              </a:spcAft>
              <a:defRPr sz="4400">
                <a:solidFill>
                  <a:schemeClr val="tx1"/>
                </a:solidFill>
                <a:latin typeface="Gill Sans MT" pitchFamily="34" charset="0"/>
                <a:ea typeface="ＭＳ Ｐゴシック" pitchFamily="34" charset="-128"/>
              </a:defRPr>
            </a:lvl7pPr>
            <a:lvl8pPr marL="3429000" indent="-228600" defTabSz="933450" eaLnBrk="0" fontAlgn="base" hangingPunct="0">
              <a:spcBef>
                <a:spcPct val="0"/>
              </a:spcBef>
              <a:spcAft>
                <a:spcPct val="0"/>
              </a:spcAft>
              <a:defRPr sz="4400">
                <a:solidFill>
                  <a:schemeClr val="tx1"/>
                </a:solidFill>
                <a:latin typeface="Gill Sans MT" pitchFamily="34" charset="0"/>
                <a:ea typeface="ＭＳ Ｐゴシック" pitchFamily="34" charset="-128"/>
              </a:defRPr>
            </a:lvl8pPr>
            <a:lvl9pPr marL="3886200" indent="-228600" defTabSz="933450" eaLnBrk="0" fontAlgn="base" hangingPunct="0">
              <a:spcBef>
                <a:spcPct val="0"/>
              </a:spcBef>
              <a:spcAft>
                <a:spcPct val="0"/>
              </a:spcAft>
              <a:defRPr sz="4400">
                <a:solidFill>
                  <a:schemeClr val="tx1"/>
                </a:solidFill>
                <a:latin typeface="Gill Sans MT" pitchFamily="34" charset="0"/>
                <a:ea typeface="ＭＳ Ｐゴシック" pitchFamily="34" charset="-128"/>
              </a:defRPr>
            </a:lvl9pPr>
          </a:lstStyle>
          <a:p>
            <a:fld id="{D6F42ECE-E0D1-4631-98F1-456F0F690F3C}" type="slidenum">
              <a:rPr lang="en-GB" altLang="en-US" sz="1200"/>
              <a:pPr/>
              <a:t>9</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endParaRPr lang="en-US" altLang="en-US" smtClean="0"/>
          </a:p>
        </p:txBody>
      </p:sp>
      <p:sp>
        <p:nvSpPr>
          <p:cNvPr id="90116" name="Slide Number Placeholder 3"/>
          <p:cNvSpPr>
            <a:spLocks noGrp="1"/>
          </p:cNvSpPr>
          <p:nvPr>
            <p:ph type="sldNum" sz="quarter" idx="5"/>
          </p:nvPr>
        </p:nvSpPr>
        <p:spPr>
          <a:noFill/>
        </p:spPr>
        <p:txBody>
          <a:bodyPr/>
          <a:lstStyle>
            <a:lvl1pPr defTabSz="933450">
              <a:defRPr sz="4400">
                <a:solidFill>
                  <a:schemeClr val="tx1"/>
                </a:solidFill>
                <a:latin typeface="Gill Sans MT" pitchFamily="34" charset="0"/>
                <a:ea typeface="ＭＳ Ｐゴシック" pitchFamily="34" charset="-128"/>
              </a:defRPr>
            </a:lvl1pPr>
            <a:lvl2pPr marL="742950" indent="-285750" defTabSz="933450">
              <a:defRPr sz="4400">
                <a:solidFill>
                  <a:schemeClr val="tx1"/>
                </a:solidFill>
                <a:latin typeface="Gill Sans MT" pitchFamily="34" charset="0"/>
                <a:ea typeface="ＭＳ Ｐゴシック" pitchFamily="34" charset="-128"/>
              </a:defRPr>
            </a:lvl2pPr>
            <a:lvl3pPr marL="1143000" indent="-228600" defTabSz="933450">
              <a:defRPr sz="4400">
                <a:solidFill>
                  <a:schemeClr val="tx1"/>
                </a:solidFill>
                <a:latin typeface="Gill Sans MT" pitchFamily="34" charset="0"/>
                <a:ea typeface="ＭＳ Ｐゴシック" pitchFamily="34" charset="-128"/>
              </a:defRPr>
            </a:lvl3pPr>
            <a:lvl4pPr marL="1600200" indent="-228600" defTabSz="933450">
              <a:defRPr sz="4400">
                <a:solidFill>
                  <a:schemeClr val="tx1"/>
                </a:solidFill>
                <a:latin typeface="Gill Sans MT" pitchFamily="34" charset="0"/>
                <a:ea typeface="ＭＳ Ｐゴシック" pitchFamily="34" charset="-128"/>
              </a:defRPr>
            </a:lvl4pPr>
            <a:lvl5pPr marL="2057400" indent="-228600" defTabSz="933450">
              <a:defRPr sz="4400">
                <a:solidFill>
                  <a:schemeClr val="tx1"/>
                </a:solidFill>
                <a:latin typeface="Gill Sans MT" pitchFamily="34" charset="0"/>
                <a:ea typeface="ＭＳ Ｐゴシック" pitchFamily="34" charset="-128"/>
              </a:defRPr>
            </a:lvl5pPr>
            <a:lvl6pPr marL="2514600" indent="-228600" defTabSz="933450" eaLnBrk="0" fontAlgn="base" hangingPunct="0">
              <a:spcBef>
                <a:spcPct val="0"/>
              </a:spcBef>
              <a:spcAft>
                <a:spcPct val="0"/>
              </a:spcAft>
              <a:defRPr sz="4400">
                <a:solidFill>
                  <a:schemeClr val="tx1"/>
                </a:solidFill>
                <a:latin typeface="Gill Sans MT" pitchFamily="34" charset="0"/>
                <a:ea typeface="ＭＳ Ｐゴシック" pitchFamily="34" charset="-128"/>
              </a:defRPr>
            </a:lvl6pPr>
            <a:lvl7pPr marL="2971800" indent="-228600" defTabSz="933450" eaLnBrk="0" fontAlgn="base" hangingPunct="0">
              <a:spcBef>
                <a:spcPct val="0"/>
              </a:spcBef>
              <a:spcAft>
                <a:spcPct val="0"/>
              </a:spcAft>
              <a:defRPr sz="4400">
                <a:solidFill>
                  <a:schemeClr val="tx1"/>
                </a:solidFill>
                <a:latin typeface="Gill Sans MT" pitchFamily="34" charset="0"/>
                <a:ea typeface="ＭＳ Ｐゴシック" pitchFamily="34" charset="-128"/>
              </a:defRPr>
            </a:lvl7pPr>
            <a:lvl8pPr marL="3429000" indent="-228600" defTabSz="933450" eaLnBrk="0" fontAlgn="base" hangingPunct="0">
              <a:spcBef>
                <a:spcPct val="0"/>
              </a:spcBef>
              <a:spcAft>
                <a:spcPct val="0"/>
              </a:spcAft>
              <a:defRPr sz="4400">
                <a:solidFill>
                  <a:schemeClr val="tx1"/>
                </a:solidFill>
                <a:latin typeface="Gill Sans MT" pitchFamily="34" charset="0"/>
                <a:ea typeface="ＭＳ Ｐゴシック" pitchFamily="34" charset="-128"/>
              </a:defRPr>
            </a:lvl8pPr>
            <a:lvl9pPr marL="3886200" indent="-228600" defTabSz="933450" eaLnBrk="0" fontAlgn="base" hangingPunct="0">
              <a:spcBef>
                <a:spcPct val="0"/>
              </a:spcBef>
              <a:spcAft>
                <a:spcPct val="0"/>
              </a:spcAft>
              <a:defRPr sz="4400">
                <a:solidFill>
                  <a:schemeClr val="tx1"/>
                </a:solidFill>
                <a:latin typeface="Gill Sans MT" pitchFamily="34" charset="0"/>
                <a:ea typeface="ＭＳ Ｐゴシック" pitchFamily="34" charset="-128"/>
              </a:defRPr>
            </a:lvl9pPr>
          </a:lstStyle>
          <a:p>
            <a:fld id="{BE160D3B-4950-4587-9D26-34F8F1362D8C}" type="slidenum">
              <a:rPr lang="en-GB" altLang="en-US" sz="1200"/>
              <a:pPr/>
              <a:t>10</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p:spPr>
        <p:txBody>
          <a:bodyPr/>
          <a:lstStyle/>
          <a:p>
            <a:endParaRPr lang="en-US" altLang="en-US" smtClean="0"/>
          </a:p>
        </p:txBody>
      </p:sp>
      <p:sp>
        <p:nvSpPr>
          <p:cNvPr id="122884" name="Slide Number Placeholder 3"/>
          <p:cNvSpPr>
            <a:spLocks noGrp="1"/>
          </p:cNvSpPr>
          <p:nvPr>
            <p:ph type="sldNum" sz="quarter" idx="5"/>
          </p:nvPr>
        </p:nvSpPr>
        <p:spPr>
          <a:noFill/>
        </p:spPr>
        <p:txBody>
          <a:bodyPr/>
          <a:lstStyle>
            <a:lvl1pPr defTabSz="933450">
              <a:defRPr sz="4400">
                <a:solidFill>
                  <a:schemeClr val="tx1"/>
                </a:solidFill>
                <a:latin typeface="Gill Sans MT" pitchFamily="34" charset="0"/>
                <a:ea typeface="ＭＳ Ｐゴシック" pitchFamily="34" charset="-128"/>
              </a:defRPr>
            </a:lvl1pPr>
            <a:lvl2pPr marL="742950" indent="-285750" defTabSz="933450">
              <a:defRPr sz="4400">
                <a:solidFill>
                  <a:schemeClr val="tx1"/>
                </a:solidFill>
                <a:latin typeface="Gill Sans MT" pitchFamily="34" charset="0"/>
                <a:ea typeface="ＭＳ Ｐゴシック" pitchFamily="34" charset="-128"/>
              </a:defRPr>
            </a:lvl2pPr>
            <a:lvl3pPr marL="1143000" indent="-228600" defTabSz="933450">
              <a:defRPr sz="4400">
                <a:solidFill>
                  <a:schemeClr val="tx1"/>
                </a:solidFill>
                <a:latin typeface="Gill Sans MT" pitchFamily="34" charset="0"/>
                <a:ea typeface="ＭＳ Ｐゴシック" pitchFamily="34" charset="-128"/>
              </a:defRPr>
            </a:lvl3pPr>
            <a:lvl4pPr marL="1600200" indent="-228600" defTabSz="933450">
              <a:defRPr sz="4400">
                <a:solidFill>
                  <a:schemeClr val="tx1"/>
                </a:solidFill>
                <a:latin typeface="Gill Sans MT" pitchFamily="34" charset="0"/>
                <a:ea typeface="ＭＳ Ｐゴシック" pitchFamily="34" charset="-128"/>
              </a:defRPr>
            </a:lvl4pPr>
            <a:lvl5pPr marL="2057400" indent="-228600" defTabSz="933450">
              <a:defRPr sz="4400">
                <a:solidFill>
                  <a:schemeClr val="tx1"/>
                </a:solidFill>
                <a:latin typeface="Gill Sans MT" pitchFamily="34" charset="0"/>
                <a:ea typeface="ＭＳ Ｐゴシック" pitchFamily="34" charset="-128"/>
              </a:defRPr>
            </a:lvl5pPr>
            <a:lvl6pPr marL="2514600" indent="-228600" defTabSz="933450" eaLnBrk="0" fontAlgn="base" hangingPunct="0">
              <a:spcBef>
                <a:spcPct val="0"/>
              </a:spcBef>
              <a:spcAft>
                <a:spcPct val="0"/>
              </a:spcAft>
              <a:defRPr sz="4400">
                <a:solidFill>
                  <a:schemeClr val="tx1"/>
                </a:solidFill>
                <a:latin typeface="Gill Sans MT" pitchFamily="34" charset="0"/>
                <a:ea typeface="ＭＳ Ｐゴシック" pitchFamily="34" charset="-128"/>
              </a:defRPr>
            </a:lvl6pPr>
            <a:lvl7pPr marL="2971800" indent="-228600" defTabSz="933450" eaLnBrk="0" fontAlgn="base" hangingPunct="0">
              <a:spcBef>
                <a:spcPct val="0"/>
              </a:spcBef>
              <a:spcAft>
                <a:spcPct val="0"/>
              </a:spcAft>
              <a:defRPr sz="4400">
                <a:solidFill>
                  <a:schemeClr val="tx1"/>
                </a:solidFill>
                <a:latin typeface="Gill Sans MT" pitchFamily="34" charset="0"/>
                <a:ea typeface="ＭＳ Ｐゴシック" pitchFamily="34" charset="-128"/>
              </a:defRPr>
            </a:lvl7pPr>
            <a:lvl8pPr marL="3429000" indent="-228600" defTabSz="933450" eaLnBrk="0" fontAlgn="base" hangingPunct="0">
              <a:spcBef>
                <a:spcPct val="0"/>
              </a:spcBef>
              <a:spcAft>
                <a:spcPct val="0"/>
              </a:spcAft>
              <a:defRPr sz="4400">
                <a:solidFill>
                  <a:schemeClr val="tx1"/>
                </a:solidFill>
                <a:latin typeface="Gill Sans MT" pitchFamily="34" charset="0"/>
                <a:ea typeface="ＭＳ Ｐゴシック" pitchFamily="34" charset="-128"/>
              </a:defRPr>
            </a:lvl8pPr>
            <a:lvl9pPr marL="3886200" indent="-228600" defTabSz="933450" eaLnBrk="0" fontAlgn="base" hangingPunct="0">
              <a:spcBef>
                <a:spcPct val="0"/>
              </a:spcBef>
              <a:spcAft>
                <a:spcPct val="0"/>
              </a:spcAft>
              <a:defRPr sz="4400">
                <a:solidFill>
                  <a:schemeClr val="tx1"/>
                </a:solidFill>
                <a:latin typeface="Gill Sans MT" pitchFamily="34" charset="0"/>
                <a:ea typeface="ＭＳ Ｐゴシック" pitchFamily="34" charset="-128"/>
              </a:defRPr>
            </a:lvl9pPr>
          </a:lstStyle>
          <a:p>
            <a:fld id="{A4425AC0-53C3-4170-B7BA-2F0227887446}" type="slidenum">
              <a:rPr lang="en-GB" altLang="en-US" sz="1200"/>
              <a:pPr/>
              <a:t>11</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0FDCFD-A0E3-4F7A-B738-B732D5BF0F7F}" type="datetimeFigureOut">
              <a:rPr lang="en-GB" smtClean="0"/>
              <a:pPr/>
              <a:t>26/07/2016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826176-B36A-4B81-955D-2B7AAD3393FD}" type="slidenum">
              <a:rPr lang="en-GB" smtClean="0"/>
              <a:pPr/>
              <a:t>‹#›</a:t>
            </a:fld>
            <a:endParaRPr lang="en-GB"/>
          </a:p>
        </p:txBody>
      </p:sp>
    </p:spTree>
    <p:extLst>
      <p:ext uri="{BB962C8B-B14F-4D97-AF65-F5344CB8AC3E}">
        <p14:creationId xmlns:p14="http://schemas.microsoft.com/office/powerpoint/2010/main" val="28567917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0FDCFD-A0E3-4F7A-B738-B732D5BF0F7F}" type="datetimeFigureOut">
              <a:rPr lang="en-GB" smtClean="0"/>
              <a:pPr/>
              <a:t>26/07/2016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826176-B36A-4B81-955D-2B7AAD3393FD}" type="slidenum">
              <a:rPr lang="en-GB" smtClean="0"/>
              <a:pPr/>
              <a:t>‹#›</a:t>
            </a:fld>
            <a:endParaRPr lang="en-GB"/>
          </a:p>
        </p:txBody>
      </p:sp>
    </p:spTree>
    <p:extLst>
      <p:ext uri="{BB962C8B-B14F-4D97-AF65-F5344CB8AC3E}">
        <p14:creationId xmlns:p14="http://schemas.microsoft.com/office/powerpoint/2010/main" val="80241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0FDCFD-A0E3-4F7A-B738-B732D5BF0F7F}" type="datetimeFigureOut">
              <a:rPr lang="en-GB" smtClean="0"/>
              <a:pPr/>
              <a:t>26/07/2016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826176-B36A-4B81-955D-2B7AAD3393FD}" type="slidenum">
              <a:rPr lang="en-GB" smtClean="0"/>
              <a:pPr/>
              <a:t>‹#›</a:t>
            </a:fld>
            <a:endParaRPr lang="en-GB"/>
          </a:p>
        </p:txBody>
      </p:sp>
    </p:spTree>
    <p:extLst>
      <p:ext uri="{BB962C8B-B14F-4D97-AF65-F5344CB8AC3E}">
        <p14:creationId xmlns:p14="http://schemas.microsoft.com/office/powerpoint/2010/main" val="71120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0FDCFD-A0E3-4F7A-B738-B732D5BF0F7F}" type="datetimeFigureOut">
              <a:rPr lang="en-GB" smtClean="0"/>
              <a:pPr/>
              <a:t>26/07/2016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826176-B36A-4B81-955D-2B7AAD3393FD}" type="slidenum">
              <a:rPr lang="en-GB" smtClean="0"/>
              <a:pPr/>
              <a:t>‹#›</a:t>
            </a:fld>
            <a:endParaRPr lang="en-GB"/>
          </a:p>
        </p:txBody>
      </p:sp>
    </p:spTree>
    <p:extLst>
      <p:ext uri="{BB962C8B-B14F-4D97-AF65-F5344CB8AC3E}">
        <p14:creationId xmlns:p14="http://schemas.microsoft.com/office/powerpoint/2010/main" val="108365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0FDCFD-A0E3-4F7A-B738-B732D5BF0F7F}" type="datetimeFigureOut">
              <a:rPr lang="en-GB" smtClean="0"/>
              <a:pPr/>
              <a:t>26/07/2016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826176-B36A-4B81-955D-2B7AAD3393FD}" type="slidenum">
              <a:rPr lang="en-GB" smtClean="0"/>
              <a:pPr/>
              <a:t>‹#›</a:t>
            </a:fld>
            <a:endParaRPr lang="en-GB"/>
          </a:p>
        </p:txBody>
      </p:sp>
    </p:spTree>
    <p:extLst>
      <p:ext uri="{BB962C8B-B14F-4D97-AF65-F5344CB8AC3E}">
        <p14:creationId xmlns:p14="http://schemas.microsoft.com/office/powerpoint/2010/main" val="165805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0FDCFD-A0E3-4F7A-B738-B732D5BF0F7F}" type="datetimeFigureOut">
              <a:rPr lang="en-GB" smtClean="0"/>
              <a:pPr/>
              <a:t>26/07/2016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826176-B36A-4B81-955D-2B7AAD3393FD}" type="slidenum">
              <a:rPr lang="en-GB" smtClean="0"/>
              <a:pPr/>
              <a:t>‹#›</a:t>
            </a:fld>
            <a:endParaRPr lang="en-GB"/>
          </a:p>
        </p:txBody>
      </p:sp>
    </p:spTree>
    <p:extLst>
      <p:ext uri="{BB962C8B-B14F-4D97-AF65-F5344CB8AC3E}">
        <p14:creationId xmlns:p14="http://schemas.microsoft.com/office/powerpoint/2010/main" val="274905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0FDCFD-A0E3-4F7A-B738-B732D5BF0F7F}" type="datetimeFigureOut">
              <a:rPr lang="en-GB" smtClean="0"/>
              <a:pPr/>
              <a:t>26/07/2016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826176-B36A-4B81-955D-2B7AAD3393FD}" type="slidenum">
              <a:rPr lang="en-GB" smtClean="0"/>
              <a:pPr/>
              <a:t>‹#›</a:t>
            </a:fld>
            <a:endParaRPr lang="en-GB"/>
          </a:p>
        </p:txBody>
      </p:sp>
    </p:spTree>
    <p:extLst>
      <p:ext uri="{BB962C8B-B14F-4D97-AF65-F5344CB8AC3E}">
        <p14:creationId xmlns:p14="http://schemas.microsoft.com/office/powerpoint/2010/main" val="343854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0FDCFD-A0E3-4F7A-B738-B732D5BF0F7F}" type="datetimeFigureOut">
              <a:rPr lang="en-GB" smtClean="0"/>
              <a:pPr/>
              <a:t>26/07/2016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826176-B36A-4B81-955D-2B7AAD3393FD}" type="slidenum">
              <a:rPr lang="en-GB" smtClean="0"/>
              <a:pPr/>
              <a:t>‹#›</a:t>
            </a:fld>
            <a:endParaRPr lang="en-GB"/>
          </a:p>
        </p:txBody>
      </p:sp>
    </p:spTree>
    <p:extLst>
      <p:ext uri="{BB962C8B-B14F-4D97-AF65-F5344CB8AC3E}">
        <p14:creationId xmlns:p14="http://schemas.microsoft.com/office/powerpoint/2010/main" val="2129744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FDCFD-A0E3-4F7A-B738-B732D5BF0F7F}" type="datetimeFigureOut">
              <a:rPr lang="en-GB" smtClean="0"/>
              <a:pPr/>
              <a:t>26/07/2016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826176-B36A-4B81-955D-2B7AAD3393FD}" type="slidenum">
              <a:rPr lang="en-GB" smtClean="0"/>
              <a:pPr/>
              <a:t>‹#›</a:t>
            </a:fld>
            <a:endParaRPr lang="en-GB"/>
          </a:p>
        </p:txBody>
      </p:sp>
    </p:spTree>
    <p:extLst>
      <p:ext uri="{BB962C8B-B14F-4D97-AF65-F5344CB8AC3E}">
        <p14:creationId xmlns:p14="http://schemas.microsoft.com/office/powerpoint/2010/main" val="237789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FDCFD-A0E3-4F7A-B738-B732D5BF0F7F}" type="datetimeFigureOut">
              <a:rPr lang="en-GB" smtClean="0"/>
              <a:pPr/>
              <a:t>26/07/2016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826176-B36A-4B81-955D-2B7AAD3393FD}" type="slidenum">
              <a:rPr lang="en-GB" smtClean="0"/>
              <a:pPr/>
              <a:t>‹#›</a:t>
            </a:fld>
            <a:endParaRPr lang="en-GB"/>
          </a:p>
        </p:txBody>
      </p:sp>
    </p:spTree>
    <p:extLst>
      <p:ext uri="{BB962C8B-B14F-4D97-AF65-F5344CB8AC3E}">
        <p14:creationId xmlns:p14="http://schemas.microsoft.com/office/powerpoint/2010/main" val="1365264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FDCFD-A0E3-4F7A-B738-B732D5BF0F7F}" type="datetimeFigureOut">
              <a:rPr lang="en-GB" smtClean="0"/>
              <a:pPr/>
              <a:t>26/07/2016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826176-B36A-4B81-955D-2B7AAD3393FD}" type="slidenum">
              <a:rPr lang="en-GB" smtClean="0"/>
              <a:pPr/>
              <a:t>‹#›</a:t>
            </a:fld>
            <a:endParaRPr lang="en-GB"/>
          </a:p>
        </p:txBody>
      </p:sp>
    </p:spTree>
    <p:extLst>
      <p:ext uri="{BB962C8B-B14F-4D97-AF65-F5344CB8AC3E}">
        <p14:creationId xmlns:p14="http://schemas.microsoft.com/office/powerpoint/2010/main" val="388535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306896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FDCFD-A0E3-4F7A-B738-B732D5BF0F7F}" type="datetimeFigureOut">
              <a:rPr lang="en-GB" smtClean="0"/>
              <a:pPr/>
              <a:t>26/07/2016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26176-B36A-4B81-955D-2B7AAD3393FD}" type="slidenum">
              <a:rPr lang="en-GB" smtClean="0"/>
              <a:pPr/>
              <a:t>‹#›</a:t>
            </a:fld>
            <a:endParaRPr lang="en-GB"/>
          </a:p>
        </p:txBody>
      </p:sp>
    </p:spTree>
    <p:extLst>
      <p:ext uri="{BB962C8B-B14F-4D97-AF65-F5344CB8AC3E}">
        <p14:creationId xmlns:p14="http://schemas.microsoft.com/office/powerpoint/2010/main" val="233123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rgbClr val="8EBB37"/>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arah.england@southerhealth.nhs.uk"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EBB3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0"/>
            <a:ext cx="8443664" cy="1995041"/>
          </a:xfrm>
        </p:spPr>
        <p:txBody>
          <a:bodyPr anchor="t">
            <a:noAutofit/>
          </a:bodyPr>
          <a:lstStyle/>
          <a:p>
            <a:r>
              <a:rPr lang="en-GB" sz="6000" dirty="0" smtClean="0">
                <a:solidFill>
                  <a:schemeClr val="bg1"/>
                </a:solidFill>
              </a:rPr>
              <a:t>Transforming care in Hampshire</a:t>
            </a:r>
            <a:endParaRPr lang="en-GB" sz="6000" dirty="0">
              <a:solidFill>
                <a:schemeClr val="bg1"/>
              </a:solidFill>
            </a:endParaRPr>
          </a:p>
        </p:txBody>
      </p:sp>
      <p:sp>
        <p:nvSpPr>
          <p:cNvPr id="3" name="Subtitle 2"/>
          <p:cNvSpPr>
            <a:spLocks noGrp="1"/>
          </p:cNvSpPr>
          <p:nvPr>
            <p:ph type="subTitle" idx="1"/>
          </p:nvPr>
        </p:nvSpPr>
        <p:spPr>
          <a:xfrm>
            <a:off x="381000" y="5334000"/>
            <a:ext cx="7855991" cy="913656"/>
          </a:xfrm>
        </p:spPr>
        <p:txBody>
          <a:bodyPr/>
          <a:lstStyle/>
          <a:p>
            <a:pPr algn="l"/>
            <a:r>
              <a:rPr lang="en-GB" dirty="0" smtClean="0">
                <a:solidFill>
                  <a:schemeClr val="bg1"/>
                </a:solidFill>
                <a:latin typeface="Arial" panose="020B0604020202020204" pitchFamily="34" charset="0"/>
                <a:cs typeface="Arial" panose="020B0604020202020204" pitchFamily="34" charset="0"/>
              </a:rPr>
              <a:t>Our Multi-specialty </a:t>
            </a:r>
            <a:r>
              <a:rPr lang="en-GB" dirty="0">
                <a:solidFill>
                  <a:schemeClr val="bg1"/>
                </a:solidFill>
                <a:latin typeface="Arial" panose="020B0604020202020204" pitchFamily="34" charset="0"/>
                <a:cs typeface="Arial" panose="020B0604020202020204" pitchFamily="34" charset="0"/>
              </a:rPr>
              <a:t>C</a:t>
            </a:r>
            <a:r>
              <a:rPr lang="en-GB" dirty="0" smtClean="0">
                <a:solidFill>
                  <a:schemeClr val="bg1"/>
                </a:solidFill>
                <a:latin typeface="Arial" panose="020B0604020202020204" pitchFamily="34" charset="0"/>
                <a:cs typeface="Arial" panose="020B0604020202020204" pitchFamily="34" charset="0"/>
              </a:rPr>
              <a:t>ommunity </a:t>
            </a:r>
            <a:r>
              <a:rPr lang="en-GB" dirty="0">
                <a:solidFill>
                  <a:schemeClr val="bg1"/>
                </a:solidFill>
                <a:latin typeface="Arial" panose="020B0604020202020204" pitchFamily="34" charset="0"/>
                <a:cs typeface="Arial" panose="020B0604020202020204" pitchFamily="34" charset="0"/>
              </a:rPr>
              <a:t>P</a:t>
            </a:r>
            <a:r>
              <a:rPr lang="en-GB" dirty="0" smtClean="0">
                <a:solidFill>
                  <a:schemeClr val="bg1"/>
                </a:solidFill>
                <a:latin typeface="Arial" panose="020B0604020202020204" pitchFamily="34" charset="0"/>
                <a:cs typeface="Arial" panose="020B0604020202020204" pitchFamily="34" charset="0"/>
              </a:rPr>
              <a:t>rovider</a:t>
            </a:r>
            <a:endParaRPr lang="en-GB" dirty="0">
              <a:solidFill>
                <a:schemeClr val="bg1"/>
              </a:solidFill>
              <a:latin typeface="Arial" panose="020B0604020202020204" pitchFamily="34" charset="0"/>
              <a:cs typeface="Arial" panose="020B0604020202020204" pitchFamily="34" charset="0"/>
            </a:endParaRPr>
          </a:p>
        </p:txBody>
      </p:sp>
      <p:pic>
        <p:nvPicPr>
          <p:cNvPr id="2050" name="Picture 2" descr="C:\Users\westburyt\Dropbox\MCP\BLC logotype reversed-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1944216" cy="161665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381000" y="5105400"/>
            <a:ext cx="8153400" cy="1588"/>
          </a:xfrm>
          <a:prstGeom prst="line">
            <a:avLst/>
          </a:prstGeom>
          <a:ln w="984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81000" y="2924944"/>
            <a:ext cx="8153400" cy="1588"/>
          </a:xfrm>
          <a:prstGeom prst="line">
            <a:avLst/>
          </a:prstGeom>
          <a:ln w="9842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349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79388" y="188913"/>
            <a:ext cx="7772400" cy="1143000"/>
          </a:xfrm>
        </p:spPr>
        <p:txBody>
          <a:bodyPr/>
          <a:lstStyle/>
          <a:p>
            <a:r>
              <a:rPr lang="en-GB" altLang="en-US" sz="2800" smtClean="0"/>
              <a:t>Implications of social determinants of health</a:t>
            </a:r>
          </a:p>
        </p:txBody>
      </p:sp>
      <p:sp>
        <p:nvSpPr>
          <p:cNvPr id="3" name="Content Placeholder 2"/>
          <p:cNvSpPr>
            <a:spLocks noGrp="1"/>
          </p:cNvSpPr>
          <p:nvPr>
            <p:ph idx="1"/>
          </p:nvPr>
        </p:nvSpPr>
        <p:spPr>
          <a:xfrm>
            <a:off x="179388" y="1412875"/>
            <a:ext cx="8856662" cy="4114800"/>
          </a:xfrm>
        </p:spPr>
        <p:txBody>
          <a:bodyPr>
            <a:normAutofit lnSpcReduction="10000"/>
          </a:bodyPr>
          <a:lstStyle/>
          <a:p>
            <a:pPr marL="0" indent="0">
              <a:buFontTx/>
              <a:buNone/>
              <a:defRPr/>
            </a:pPr>
            <a:r>
              <a:rPr lang="en-GB" sz="2600" dirty="0" smtClean="0"/>
              <a:t>Some variation between practices, but largely, similar observations:</a:t>
            </a:r>
          </a:p>
          <a:p>
            <a:pPr lvl="1">
              <a:defRPr/>
            </a:pPr>
            <a:r>
              <a:rPr lang="en-GB" sz="2600" dirty="0"/>
              <a:t>Predominantly </a:t>
            </a:r>
            <a:r>
              <a:rPr lang="en-GB" sz="2600" dirty="0" smtClean="0"/>
              <a:t>White population; higher Asian ethnicity</a:t>
            </a:r>
          </a:p>
          <a:p>
            <a:pPr lvl="1">
              <a:defRPr/>
            </a:pPr>
            <a:r>
              <a:rPr lang="en-GB" sz="2600" dirty="0" smtClean="0"/>
              <a:t>More working age; higher proportions in education/work</a:t>
            </a:r>
          </a:p>
          <a:p>
            <a:pPr lvl="1">
              <a:defRPr/>
            </a:pPr>
            <a:r>
              <a:rPr lang="en-GB" sz="2600" dirty="0"/>
              <a:t>Relative affluence</a:t>
            </a:r>
          </a:p>
          <a:p>
            <a:pPr lvl="1">
              <a:defRPr/>
            </a:pPr>
            <a:r>
              <a:rPr lang="en-GB" altLang="en-US" sz="2600" dirty="0" smtClean="0"/>
              <a:t>Higher levels </a:t>
            </a:r>
            <a:r>
              <a:rPr lang="en-GB" altLang="en-US" sz="2600" dirty="0"/>
              <a:t>of deprivation affecting older </a:t>
            </a:r>
            <a:r>
              <a:rPr lang="en-GB" altLang="en-US" sz="2600" dirty="0" smtClean="0"/>
              <a:t>people compared to CCG average;  </a:t>
            </a:r>
            <a:r>
              <a:rPr lang="en-GB" altLang="en-US" sz="2600" dirty="0"/>
              <a:t>burden of disease falls disproportionately resulting in greater </a:t>
            </a:r>
            <a:r>
              <a:rPr lang="en-GB" altLang="en-US" sz="2600" dirty="0" smtClean="0"/>
              <a:t>need</a:t>
            </a:r>
            <a:endParaRPr lang="en-GB" altLang="en-US" sz="2600" dirty="0"/>
          </a:p>
          <a:p>
            <a:pPr lvl="1">
              <a:defRPr/>
            </a:pPr>
            <a:r>
              <a:rPr lang="en-GB" sz="2600" dirty="0" smtClean="0"/>
              <a:t>Some pockets of social isolation – the ageing phenomenon and rurality may be contributory</a:t>
            </a:r>
          </a:p>
          <a:p>
            <a:pPr>
              <a:defRPr/>
            </a:pPr>
            <a:endParaRPr lang="en-GB" dirty="0"/>
          </a:p>
        </p:txBody>
      </p:sp>
    </p:spTree>
    <p:extLst>
      <p:ext uri="{BB962C8B-B14F-4D97-AF65-F5344CB8AC3E}">
        <p14:creationId xmlns:p14="http://schemas.microsoft.com/office/powerpoint/2010/main" val="183302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07950" y="115888"/>
            <a:ext cx="7772400" cy="1143000"/>
          </a:xfrm>
        </p:spPr>
        <p:txBody>
          <a:bodyPr anchor="t"/>
          <a:lstStyle/>
          <a:p>
            <a:r>
              <a:rPr lang="en-US" altLang="en-US" sz="2800" b="1" smtClean="0"/>
              <a:t>Conclusion and key messages</a:t>
            </a:r>
          </a:p>
        </p:txBody>
      </p:sp>
      <p:sp>
        <p:nvSpPr>
          <p:cNvPr id="46083" name="Content Placeholder 2"/>
          <p:cNvSpPr>
            <a:spLocks noGrp="1"/>
          </p:cNvSpPr>
          <p:nvPr>
            <p:ph idx="1"/>
          </p:nvPr>
        </p:nvSpPr>
        <p:spPr>
          <a:xfrm>
            <a:off x="250825" y="620713"/>
            <a:ext cx="8424863" cy="5903912"/>
          </a:xfrm>
        </p:spPr>
        <p:txBody>
          <a:bodyPr/>
          <a:lstStyle/>
          <a:p>
            <a:pPr marL="0" indent="0">
              <a:buFontTx/>
              <a:buNone/>
              <a:defRPr/>
            </a:pPr>
            <a:r>
              <a:rPr lang="en-GB" altLang="en-US" sz="2000" dirty="0" smtClean="0"/>
              <a:t>In summary issues that need addressing: For Winchester City Citizens</a:t>
            </a:r>
          </a:p>
          <a:p>
            <a:pPr>
              <a:defRPr/>
            </a:pPr>
            <a:r>
              <a:rPr lang="en-GB" sz="2000" dirty="0"/>
              <a:t>Promoting </a:t>
            </a:r>
            <a:r>
              <a:rPr lang="en-GB" sz="2000" b="1" dirty="0" smtClean="0"/>
              <a:t>Healthy Lifestyles </a:t>
            </a:r>
            <a:r>
              <a:rPr lang="en-GB" sz="2000" dirty="0" smtClean="0"/>
              <a:t>across </a:t>
            </a:r>
            <a:r>
              <a:rPr lang="en-GB" sz="2000" dirty="0"/>
              <a:t>all ages ensures people have, and continue to have, good health outcomes and remain </a:t>
            </a:r>
            <a:r>
              <a:rPr lang="en-GB" sz="2000" dirty="0" smtClean="0"/>
              <a:t>independent</a:t>
            </a:r>
          </a:p>
          <a:p>
            <a:pPr>
              <a:defRPr/>
            </a:pPr>
            <a:r>
              <a:rPr lang="en-GB" altLang="en-US" sz="2000" dirty="0" smtClean="0"/>
              <a:t>Target areas of deprivation to </a:t>
            </a:r>
            <a:r>
              <a:rPr lang="en-GB" altLang="en-US" sz="2000" b="1" dirty="0" smtClean="0"/>
              <a:t>Address Health Inequalities </a:t>
            </a:r>
            <a:endParaRPr lang="en-GB" altLang="en-US" sz="2000" b="1" dirty="0"/>
          </a:p>
          <a:p>
            <a:pPr>
              <a:defRPr/>
            </a:pPr>
            <a:r>
              <a:rPr lang="en-GB" altLang="en-US" sz="2000" dirty="0" smtClean="0"/>
              <a:t>Ensure healthy ageing demographic - </a:t>
            </a:r>
            <a:r>
              <a:rPr lang="en-GB" sz="2000" b="1" dirty="0" smtClean="0"/>
              <a:t>Promote Healthy Ageing</a:t>
            </a:r>
            <a:r>
              <a:rPr lang="en-GB" sz="2000" dirty="0" smtClean="0"/>
              <a:t>, help retain independence for longer working with social care</a:t>
            </a:r>
            <a:endParaRPr lang="en-GB" altLang="en-US" sz="2000" dirty="0" smtClean="0"/>
          </a:p>
          <a:p>
            <a:pPr>
              <a:defRPr/>
            </a:pPr>
            <a:r>
              <a:rPr lang="en-GB" altLang="en-US" sz="2000" dirty="0" smtClean="0"/>
              <a:t>High prevalence of chronic diseases, especially Mental Health and Depression– focus on </a:t>
            </a:r>
            <a:r>
              <a:rPr lang="en-GB" altLang="en-US" sz="2000" b="1" dirty="0" smtClean="0"/>
              <a:t>Prevention</a:t>
            </a:r>
            <a:r>
              <a:rPr lang="en-GB" altLang="en-US" sz="2000" dirty="0" smtClean="0"/>
              <a:t>, improving mental health and wellbeing, </a:t>
            </a:r>
            <a:r>
              <a:rPr lang="en-GB" sz="2000" dirty="0" smtClean="0"/>
              <a:t>support active management of ill health </a:t>
            </a:r>
            <a:r>
              <a:rPr lang="en-GB" sz="2000" smtClean="0"/>
              <a:t>through </a:t>
            </a:r>
            <a:r>
              <a:rPr lang="en-GB" sz="2000" b="1" smtClean="0"/>
              <a:t>Self-care</a:t>
            </a:r>
            <a:endParaRPr lang="en-GB" sz="2000" b="1" dirty="0" smtClean="0"/>
          </a:p>
          <a:p>
            <a:pPr marL="342900" lvl="1" indent="-342900">
              <a:buFontTx/>
              <a:buChar char="•"/>
              <a:defRPr/>
            </a:pPr>
            <a:r>
              <a:rPr lang="en-GB" sz="2000" dirty="0" smtClean="0"/>
              <a:t>Rural geography – consider alternative community, domiciliary or peripatetic </a:t>
            </a:r>
            <a:r>
              <a:rPr lang="en-GB" sz="2000" b="1" dirty="0" smtClean="0"/>
              <a:t>Innovative Service Delivery</a:t>
            </a:r>
            <a:r>
              <a:rPr lang="en-GB" sz="2000" dirty="0" smtClean="0"/>
              <a:t>, </a:t>
            </a:r>
          </a:p>
          <a:p>
            <a:pPr marL="342900" lvl="1" indent="-342900">
              <a:buFontTx/>
              <a:buChar char="•"/>
              <a:defRPr/>
            </a:pPr>
            <a:r>
              <a:rPr lang="en-GB" sz="2000" dirty="0" smtClean="0"/>
              <a:t>District partnership </a:t>
            </a:r>
            <a:r>
              <a:rPr lang="en-GB" sz="2000" dirty="0"/>
              <a:t>working - with </a:t>
            </a:r>
            <a:r>
              <a:rPr lang="en-GB" sz="2000" dirty="0" smtClean="0"/>
              <a:t>Winchester City Council to align priorities within the </a:t>
            </a:r>
            <a:r>
              <a:rPr lang="en-US" sz="2000" b="1" dirty="0"/>
              <a:t>Winchester District Health and Wellbeing </a:t>
            </a:r>
            <a:r>
              <a:rPr lang="en-US" sz="2000" b="1" dirty="0" smtClean="0"/>
              <a:t>Partnership</a:t>
            </a:r>
            <a:r>
              <a:rPr lang="en-GB" sz="2000" dirty="0" smtClean="0"/>
              <a:t>; </a:t>
            </a:r>
            <a:r>
              <a:rPr lang="en-GB" sz="2000" dirty="0"/>
              <a:t>involve people and communities in prioritising and address health; social prescribing; </a:t>
            </a:r>
            <a:endParaRPr lang="en-GB" sz="2000" dirty="0" smtClean="0"/>
          </a:p>
          <a:p>
            <a:pPr marL="342900" lvl="1" indent="-342900">
              <a:buFontTx/>
              <a:buChar char="•"/>
              <a:defRPr/>
            </a:pPr>
            <a:r>
              <a:rPr lang="en-GB" sz="2000" dirty="0" smtClean="0"/>
              <a:t>Adopting a </a:t>
            </a:r>
            <a:r>
              <a:rPr lang="en-GB" sz="2000" b="1" dirty="0" smtClean="0"/>
              <a:t>Life Course Approach </a:t>
            </a:r>
            <a:r>
              <a:rPr lang="en-GB" sz="2000" dirty="0" smtClean="0"/>
              <a:t>-focus on children and young people, adults and ageing </a:t>
            </a:r>
            <a:r>
              <a:rPr lang="en-GB" sz="2000" dirty="0"/>
              <a:t>population </a:t>
            </a:r>
            <a:r>
              <a:rPr lang="en-GB" sz="2000" dirty="0" smtClean="0"/>
              <a:t>to reduce </a:t>
            </a:r>
            <a:r>
              <a:rPr lang="en-GB" sz="2000" dirty="0"/>
              <a:t>high healthcare </a:t>
            </a:r>
            <a:r>
              <a:rPr lang="en-GB" sz="2000" dirty="0" smtClean="0"/>
              <a:t>needs </a:t>
            </a:r>
          </a:p>
          <a:p>
            <a:pPr>
              <a:defRPr/>
            </a:pPr>
            <a:endParaRPr lang="en-GB" altLang="en-US" sz="2400" dirty="0" smtClean="0"/>
          </a:p>
          <a:p>
            <a:pPr>
              <a:defRPr/>
            </a:pPr>
            <a:endParaRPr lang="en-US" altLang="en-US" dirty="0" smtClean="0"/>
          </a:p>
        </p:txBody>
      </p:sp>
    </p:spTree>
    <p:extLst>
      <p:ext uri="{BB962C8B-B14F-4D97-AF65-F5344CB8AC3E}">
        <p14:creationId xmlns:p14="http://schemas.microsoft.com/office/powerpoint/2010/main" val="1739205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4964" y="752872"/>
            <a:ext cx="8363272" cy="1143000"/>
          </a:xfrm>
        </p:spPr>
        <p:txBody>
          <a:bodyPr anchor="t">
            <a:normAutofit fontScale="90000"/>
          </a:bodyPr>
          <a:lstStyle/>
          <a:p>
            <a:r>
              <a:rPr lang="en-GB" sz="3200" dirty="0" smtClean="0"/>
              <a:t>Question, comments, ideas?</a:t>
            </a:r>
            <a:br>
              <a:rPr lang="en-GB" sz="3200" dirty="0" smtClean="0"/>
            </a:br>
            <a:r>
              <a:rPr lang="en-GB" sz="3200" dirty="0"/>
              <a:t/>
            </a:r>
            <a:br>
              <a:rPr lang="en-GB" sz="3200" dirty="0"/>
            </a:br>
            <a:r>
              <a:rPr lang="en-GB" sz="3200" dirty="0" smtClean="0"/>
              <a:t/>
            </a:r>
            <a:br>
              <a:rPr lang="en-GB" sz="3200" dirty="0" smtClean="0"/>
            </a:br>
            <a:r>
              <a:rPr lang="en-GB" sz="3200" dirty="0" smtClean="0"/>
              <a:t/>
            </a:r>
            <a:br>
              <a:rPr lang="en-GB" sz="3200" dirty="0" smtClean="0"/>
            </a:br>
            <a:r>
              <a:rPr lang="en-GB" sz="3200" dirty="0"/>
              <a:t/>
            </a:r>
            <a:br>
              <a:rPr lang="en-GB" sz="3200" dirty="0"/>
            </a:br>
            <a:r>
              <a:rPr lang="en-GB" sz="3200" dirty="0" smtClean="0"/>
              <a:t>Sarah England</a:t>
            </a:r>
            <a:br>
              <a:rPr lang="en-GB" sz="3200" dirty="0" smtClean="0"/>
            </a:br>
            <a:r>
              <a:rPr lang="en-GB" sz="3200" dirty="0" smtClean="0"/>
              <a:t>MCP General Manager </a:t>
            </a:r>
            <a:br>
              <a:rPr lang="en-GB" sz="3200" dirty="0" smtClean="0"/>
            </a:br>
            <a:r>
              <a:rPr lang="en-GB" sz="3200" dirty="0" smtClean="0"/>
              <a:t>Winchester and Surrounding Area.</a:t>
            </a:r>
            <a:br>
              <a:rPr lang="en-GB" sz="3200" dirty="0" smtClean="0"/>
            </a:br>
            <a:r>
              <a:rPr lang="en-GB" sz="3200" dirty="0" smtClean="0">
                <a:hlinkClick r:id="rId3"/>
              </a:rPr>
              <a:t>sarah.england@southerhealth.nhs.uk</a:t>
            </a:r>
            <a:r>
              <a:rPr lang="en-GB" sz="3200" dirty="0" smtClean="0"/>
              <a:t/>
            </a:r>
            <a:br>
              <a:rPr lang="en-GB" sz="3200" dirty="0" smtClean="0"/>
            </a:br>
            <a:endParaRPr lang="en-GB" sz="3200" dirty="0"/>
          </a:p>
        </p:txBody>
      </p:sp>
      <p:pic>
        <p:nvPicPr>
          <p:cNvPr id="4" name="Picture 3" descr="BLC logotypegreen-01.png"/>
          <p:cNvPicPr>
            <a:picLocks noChangeAspect="1"/>
          </p:cNvPicPr>
          <p:nvPr/>
        </p:nvPicPr>
        <p:blipFill>
          <a:blip r:embed="rId4"/>
          <a:stretch>
            <a:fillRect/>
          </a:stretch>
        </p:blipFill>
        <p:spPr>
          <a:xfrm>
            <a:off x="304800" y="5791200"/>
            <a:ext cx="914878" cy="762000"/>
          </a:xfrm>
          <a:prstGeom prst="rect">
            <a:avLst/>
          </a:prstGeom>
        </p:spPr>
      </p:pic>
      <p:cxnSp>
        <p:nvCxnSpPr>
          <p:cNvPr id="6" name="Straight Connector 5"/>
          <p:cNvCxnSpPr/>
          <p:nvPr/>
        </p:nvCxnSpPr>
        <p:spPr>
          <a:xfrm>
            <a:off x="304800" y="5715000"/>
            <a:ext cx="8458200" cy="1588"/>
          </a:xfrm>
          <a:prstGeom prst="line">
            <a:avLst/>
          </a:prstGeom>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3276600" y="6248400"/>
            <a:ext cx="5562600" cy="369332"/>
          </a:xfrm>
          <a:prstGeom prst="rect">
            <a:avLst/>
          </a:prstGeom>
          <a:noFill/>
        </p:spPr>
        <p:txBody>
          <a:bodyPr wrap="square" rtlCol="0">
            <a:spAutoFit/>
          </a:bodyPr>
          <a:lstStyle/>
          <a:p>
            <a:pPr algn="r"/>
            <a:r>
              <a:rPr lang="en-US" dirty="0" smtClean="0">
                <a:solidFill>
                  <a:srgbClr val="8EBB37"/>
                </a:solidFill>
                <a:latin typeface="Arial Black"/>
                <a:cs typeface="Arial Black"/>
              </a:rPr>
              <a:t>Your health, in your hands, with our help.</a:t>
            </a:r>
            <a:endParaRPr lang="en-US" dirty="0">
              <a:solidFill>
                <a:srgbClr val="8EBB37"/>
              </a:solidFill>
              <a:latin typeface="Arial Black"/>
              <a:cs typeface="Arial Black"/>
            </a:endParaRPr>
          </a:p>
        </p:txBody>
      </p:sp>
      <p:sp>
        <p:nvSpPr>
          <p:cNvPr id="10" name="Subtitle 2"/>
          <p:cNvSpPr txBox="1">
            <a:spLocks/>
          </p:cNvSpPr>
          <p:nvPr/>
        </p:nvSpPr>
        <p:spPr>
          <a:xfrm>
            <a:off x="367308" y="4797152"/>
            <a:ext cx="8305800" cy="72008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GB" sz="1800" b="1" dirty="0" smtClean="0">
                <a:solidFill>
                  <a:schemeClr val="tx1">
                    <a:lumMod val="50000"/>
                    <a:lumOff val="50000"/>
                  </a:schemeClr>
                </a:solidFill>
                <a:latin typeface="Arial" panose="020B0604020202020204" pitchFamily="34" charset="0"/>
                <a:cs typeface="Arial" panose="020B0604020202020204" pitchFamily="34" charset="0"/>
              </a:rPr>
              <a:t>For the latest news follow us on twitter (@</a:t>
            </a:r>
            <a:r>
              <a:rPr lang="en-GB" sz="1800" b="1" dirty="0" err="1" smtClean="0">
                <a:solidFill>
                  <a:schemeClr val="tx1">
                    <a:lumMod val="50000"/>
                    <a:lumOff val="50000"/>
                  </a:schemeClr>
                </a:solidFill>
                <a:latin typeface="Arial" panose="020B0604020202020204" pitchFamily="34" charset="0"/>
                <a:cs typeface="Arial" panose="020B0604020202020204" pitchFamily="34" charset="0"/>
              </a:rPr>
              <a:t>betterlocalcare</a:t>
            </a:r>
            <a:r>
              <a:rPr lang="en-GB" sz="1800" b="1" dirty="0" smtClean="0">
                <a:solidFill>
                  <a:schemeClr val="tx1">
                    <a:lumMod val="50000"/>
                    <a:lumOff val="50000"/>
                  </a:schemeClr>
                </a:solidFill>
                <a:latin typeface="Arial" panose="020B0604020202020204" pitchFamily="34" charset="0"/>
                <a:cs typeface="Arial" panose="020B0604020202020204" pitchFamily="34" charset="0"/>
              </a:rPr>
              <a:t>) </a:t>
            </a:r>
            <a:br>
              <a:rPr lang="en-GB" sz="1800" b="1" dirty="0" smtClean="0">
                <a:solidFill>
                  <a:schemeClr val="tx1">
                    <a:lumMod val="50000"/>
                    <a:lumOff val="50000"/>
                  </a:schemeClr>
                </a:solidFill>
                <a:latin typeface="Arial" panose="020B0604020202020204" pitchFamily="34" charset="0"/>
                <a:cs typeface="Arial" panose="020B0604020202020204" pitchFamily="34" charset="0"/>
              </a:rPr>
            </a:br>
            <a:r>
              <a:rPr lang="en-GB" sz="1800" b="1" dirty="0" smtClean="0">
                <a:solidFill>
                  <a:schemeClr val="tx1">
                    <a:lumMod val="50000"/>
                    <a:lumOff val="50000"/>
                  </a:schemeClr>
                </a:solidFill>
                <a:latin typeface="Arial" panose="020B0604020202020204" pitchFamily="34" charset="0"/>
                <a:cs typeface="Arial" panose="020B0604020202020204" pitchFamily="34" charset="0"/>
              </a:rPr>
              <a:t>or visit www.betterlocalcare.org.uk </a:t>
            </a:r>
          </a:p>
          <a:p>
            <a:pPr algn="l">
              <a:defRPr/>
            </a:pPr>
            <a:endParaRPr lang="en-GB" sz="2400" dirty="0" smtClean="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066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EBB3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3528" y="3429000"/>
            <a:ext cx="8443664" cy="864096"/>
          </a:xfrm>
        </p:spPr>
        <p:txBody>
          <a:bodyPr anchor="t">
            <a:noAutofit/>
          </a:bodyPr>
          <a:lstStyle/>
          <a:p>
            <a:r>
              <a:rPr lang="en-GB" sz="4200" dirty="0" smtClean="0">
                <a:solidFill>
                  <a:schemeClr val="bg1"/>
                </a:solidFill>
              </a:rPr>
              <a:t>www.betterlocalcare.org.uk</a:t>
            </a:r>
            <a:br>
              <a:rPr lang="en-GB" sz="4200" dirty="0" smtClean="0">
                <a:solidFill>
                  <a:schemeClr val="bg1"/>
                </a:solidFill>
              </a:rPr>
            </a:br>
            <a:r>
              <a:rPr lang="en-GB" sz="4200" dirty="0" smtClean="0">
                <a:solidFill>
                  <a:schemeClr val="bg1"/>
                </a:solidFill>
              </a:rPr>
              <a:t>@</a:t>
            </a:r>
            <a:r>
              <a:rPr lang="en-GB" sz="4200" dirty="0" err="1" smtClean="0">
                <a:solidFill>
                  <a:schemeClr val="bg1"/>
                </a:solidFill>
              </a:rPr>
              <a:t>betterlocalcare</a:t>
            </a:r>
            <a:endParaRPr lang="en-GB" sz="4200" dirty="0">
              <a:solidFill>
                <a:schemeClr val="bg1"/>
              </a:solidFill>
            </a:endParaRPr>
          </a:p>
        </p:txBody>
      </p:sp>
      <p:sp>
        <p:nvSpPr>
          <p:cNvPr id="3" name="Subtitle 2"/>
          <p:cNvSpPr>
            <a:spLocks noGrp="1"/>
          </p:cNvSpPr>
          <p:nvPr>
            <p:ph type="subTitle" idx="1"/>
          </p:nvPr>
        </p:nvSpPr>
        <p:spPr>
          <a:xfrm>
            <a:off x="381000" y="5334000"/>
            <a:ext cx="7855991" cy="913656"/>
          </a:xfrm>
        </p:spPr>
        <p:txBody>
          <a:bodyPr/>
          <a:lstStyle/>
          <a:p>
            <a:pPr algn="l"/>
            <a:r>
              <a:rPr lang="en-GB" dirty="0" smtClean="0">
                <a:solidFill>
                  <a:schemeClr val="bg1"/>
                </a:solidFill>
                <a:latin typeface="Arial" panose="020B0604020202020204" pitchFamily="34" charset="0"/>
                <a:cs typeface="Arial" panose="020B0604020202020204" pitchFamily="34" charset="0"/>
              </a:rPr>
              <a:t>Our Multi-specialty </a:t>
            </a:r>
            <a:r>
              <a:rPr lang="en-GB" dirty="0">
                <a:solidFill>
                  <a:schemeClr val="bg1"/>
                </a:solidFill>
                <a:latin typeface="Arial" panose="020B0604020202020204" pitchFamily="34" charset="0"/>
                <a:cs typeface="Arial" panose="020B0604020202020204" pitchFamily="34" charset="0"/>
              </a:rPr>
              <a:t>C</a:t>
            </a:r>
            <a:r>
              <a:rPr lang="en-GB" dirty="0" smtClean="0">
                <a:solidFill>
                  <a:schemeClr val="bg1"/>
                </a:solidFill>
                <a:latin typeface="Arial" panose="020B0604020202020204" pitchFamily="34" charset="0"/>
                <a:cs typeface="Arial" panose="020B0604020202020204" pitchFamily="34" charset="0"/>
              </a:rPr>
              <a:t>ommunity </a:t>
            </a:r>
            <a:r>
              <a:rPr lang="en-GB" dirty="0">
                <a:solidFill>
                  <a:schemeClr val="bg1"/>
                </a:solidFill>
                <a:latin typeface="Arial" panose="020B0604020202020204" pitchFamily="34" charset="0"/>
                <a:cs typeface="Arial" panose="020B0604020202020204" pitchFamily="34" charset="0"/>
              </a:rPr>
              <a:t>P</a:t>
            </a:r>
            <a:r>
              <a:rPr lang="en-GB" dirty="0" smtClean="0">
                <a:solidFill>
                  <a:schemeClr val="bg1"/>
                </a:solidFill>
                <a:latin typeface="Arial" panose="020B0604020202020204" pitchFamily="34" charset="0"/>
                <a:cs typeface="Arial" panose="020B0604020202020204" pitchFamily="34" charset="0"/>
              </a:rPr>
              <a:t>rovider</a:t>
            </a:r>
            <a:endParaRPr lang="en-GB" dirty="0">
              <a:solidFill>
                <a:schemeClr val="bg1"/>
              </a:solidFill>
              <a:latin typeface="Arial" panose="020B0604020202020204" pitchFamily="34" charset="0"/>
              <a:cs typeface="Arial" panose="020B0604020202020204" pitchFamily="34" charset="0"/>
            </a:endParaRPr>
          </a:p>
        </p:txBody>
      </p:sp>
      <p:pic>
        <p:nvPicPr>
          <p:cNvPr id="2050" name="Picture 2" descr="C:\Users\westburyt\Dropbox\MCP\BLC logotype reversed-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1944216" cy="161665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381000" y="5105400"/>
            <a:ext cx="8153400" cy="1588"/>
          </a:xfrm>
          <a:prstGeom prst="line">
            <a:avLst/>
          </a:prstGeom>
          <a:ln w="984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81000" y="2924944"/>
            <a:ext cx="8153400" cy="1588"/>
          </a:xfrm>
          <a:prstGeom prst="line">
            <a:avLst/>
          </a:prstGeom>
          <a:ln w="9842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9487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1"/>
            <a:ext cx="8363272" cy="1143000"/>
          </a:xfrm>
        </p:spPr>
        <p:txBody>
          <a:bodyPr anchor="t">
            <a:normAutofit/>
          </a:bodyPr>
          <a:lstStyle/>
          <a:p>
            <a:r>
              <a:rPr lang="en-GB" sz="3200" dirty="0" smtClean="0"/>
              <a:t>Vision</a:t>
            </a:r>
            <a:endParaRPr lang="en-GB" sz="3200" dirty="0"/>
          </a:p>
        </p:txBody>
      </p:sp>
      <p:sp>
        <p:nvSpPr>
          <p:cNvPr id="3" name="Subtitle 2"/>
          <p:cNvSpPr>
            <a:spLocks noGrp="1"/>
          </p:cNvSpPr>
          <p:nvPr>
            <p:ph type="subTitle" idx="1"/>
          </p:nvPr>
        </p:nvSpPr>
        <p:spPr>
          <a:xfrm>
            <a:off x="457200" y="1371600"/>
            <a:ext cx="8305800" cy="4114800"/>
          </a:xfrm>
        </p:spPr>
        <p:txBody>
          <a:bodyPr/>
          <a:lstStyle/>
          <a:p>
            <a:pPr lvl="0" algn="l">
              <a:defRPr/>
            </a:pPr>
            <a:r>
              <a:rPr lang="en-GB" sz="2400" dirty="0" smtClean="0">
                <a:solidFill>
                  <a:schemeClr val="tx1">
                    <a:lumMod val="50000"/>
                    <a:lumOff val="50000"/>
                  </a:schemeClr>
                </a:solidFill>
                <a:latin typeface="Arial" panose="020B0604020202020204" pitchFamily="34" charset="0"/>
                <a:cs typeface="Arial" panose="020B0604020202020204" pitchFamily="34" charset="0"/>
              </a:rPr>
              <a:t>“To </a:t>
            </a:r>
            <a:r>
              <a:rPr lang="en-GB" sz="2400" dirty="0">
                <a:solidFill>
                  <a:schemeClr val="tx1">
                    <a:lumMod val="50000"/>
                    <a:lumOff val="50000"/>
                  </a:schemeClr>
                </a:solidFill>
                <a:latin typeface="Arial" panose="020B0604020202020204" pitchFamily="34" charset="0"/>
                <a:cs typeface="Arial" panose="020B0604020202020204" pitchFamily="34" charset="0"/>
              </a:rPr>
              <a:t>improve the </a:t>
            </a:r>
            <a:r>
              <a:rPr lang="en-GB" sz="2400" b="1" dirty="0">
                <a:solidFill>
                  <a:schemeClr val="tx1">
                    <a:lumMod val="50000"/>
                    <a:lumOff val="50000"/>
                  </a:schemeClr>
                </a:solidFill>
                <a:latin typeface="Arial" panose="020B0604020202020204" pitchFamily="34" charset="0"/>
                <a:cs typeface="Arial" panose="020B0604020202020204" pitchFamily="34" charset="0"/>
              </a:rPr>
              <a:t>health</a:t>
            </a:r>
            <a:r>
              <a:rPr lang="en-GB" sz="2400" dirty="0">
                <a:solidFill>
                  <a:schemeClr val="tx1">
                    <a:lumMod val="50000"/>
                    <a:lumOff val="50000"/>
                  </a:schemeClr>
                </a:solidFill>
                <a:latin typeface="Arial" panose="020B0604020202020204" pitchFamily="34" charset="0"/>
                <a:cs typeface="Arial" panose="020B0604020202020204" pitchFamily="34" charset="0"/>
              </a:rPr>
              <a:t>, </a:t>
            </a:r>
            <a:r>
              <a:rPr lang="en-GB" sz="2400" b="1" dirty="0">
                <a:solidFill>
                  <a:schemeClr val="tx1">
                    <a:lumMod val="50000"/>
                    <a:lumOff val="50000"/>
                  </a:schemeClr>
                </a:solidFill>
                <a:latin typeface="Arial" panose="020B0604020202020204" pitchFamily="34" charset="0"/>
                <a:cs typeface="Arial" panose="020B0604020202020204" pitchFamily="34" charset="0"/>
              </a:rPr>
              <a:t>wellbeing</a:t>
            </a:r>
            <a:r>
              <a:rPr lang="en-GB" sz="2400" dirty="0">
                <a:solidFill>
                  <a:schemeClr val="tx1">
                    <a:lumMod val="50000"/>
                    <a:lumOff val="50000"/>
                  </a:schemeClr>
                </a:solidFill>
                <a:latin typeface="Arial" panose="020B0604020202020204" pitchFamily="34" charset="0"/>
                <a:cs typeface="Arial" panose="020B0604020202020204" pitchFamily="34" charset="0"/>
              </a:rPr>
              <a:t> and </a:t>
            </a:r>
            <a:r>
              <a:rPr lang="en-GB" sz="2400" b="1" dirty="0">
                <a:solidFill>
                  <a:schemeClr val="tx1">
                    <a:lumMod val="50000"/>
                    <a:lumOff val="50000"/>
                  </a:schemeClr>
                </a:solidFill>
                <a:latin typeface="Arial" panose="020B0604020202020204" pitchFamily="34" charset="0"/>
                <a:cs typeface="Arial" panose="020B0604020202020204" pitchFamily="34" charset="0"/>
              </a:rPr>
              <a:t>independence</a:t>
            </a:r>
            <a:r>
              <a:rPr lang="en-GB" sz="2400" dirty="0">
                <a:solidFill>
                  <a:schemeClr val="tx1">
                    <a:lumMod val="50000"/>
                    <a:lumOff val="50000"/>
                  </a:schemeClr>
                </a:solidFill>
                <a:latin typeface="Arial" panose="020B0604020202020204" pitchFamily="34" charset="0"/>
                <a:cs typeface="Arial" panose="020B0604020202020204" pitchFamily="34" charset="0"/>
              </a:rPr>
              <a:t> of our population</a:t>
            </a:r>
            <a:r>
              <a:rPr lang="en-GB" sz="2400" dirty="0" smtClean="0">
                <a:solidFill>
                  <a:schemeClr val="tx1">
                    <a:lumMod val="50000"/>
                    <a:lumOff val="50000"/>
                  </a:schemeClr>
                </a:solidFill>
                <a:latin typeface="Arial" panose="020B0604020202020204" pitchFamily="34" charset="0"/>
                <a:cs typeface="Arial" panose="020B0604020202020204" pitchFamily="34" charset="0"/>
              </a:rPr>
              <a:t>.”</a:t>
            </a:r>
          </a:p>
          <a:p>
            <a:pPr lvl="0" algn="l">
              <a:defRPr/>
            </a:pPr>
            <a:endParaRPr lang="en-GB" sz="2400" dirty="0">
              <a:solidFill>
                <a:schemeClr val="tx1">
                  <a:lumMod val="50000"/>
                  <a:lumOff val="50000"/>
                </a:schemeClr>
              </a:solidFill>
              <a:latin typeface="Arial" panose="020B0604020202020204" pitchFamily="34" charset="0"/>
              <a:cs typeface="Arial" panose="020B0604020202020204" pitchFamily="34" charset="0"/>
            </a:endParaRPr>
          </a:p>
          <a:p>
            <a:pPr lvl="0" algn="l">
              <a:defRPr/>
            </a:pPr>
            <a:r>
              <a:rPr lang="en-GB" sz="2400" dirty="0">
                <a:solidFill>
                  <a:schemeClr val="tx1">
                    <a:lumMod val="50000"/>
                    <a:lumOff val="50000"/>
                  </a:schemeClr>
                </a:solidFill>
                <a:latin typeface="Arial" panose="020B0604020202020204" pitchFamily="34" charset="0"/>
                <a:cs typeface="Arial" panose="020B0604020202020204" pitchFamily="34" charset="0"/>
              </a:rPr>
              <a:t>We </a:t>
            </a:r>
            <a:r>
              <a:rPr lang="en-GB" sz="2400" dirty="0" smtClean="0">
                <a:solidFill>
                  <a:schemeClr val="tx1">
                    <a:lumMod val="50000"/>
                    <a:lumOff val="50000"/>
                  </a:schemeClr>
                </a:solidFill>
                <a:latin typeface="Arial" panose="020B0604020202020204" pitchFamily="34" charset="0"/>
                <a:cs typeface="Arial" panose="020B0604020202020204" pitchFamily="34" charset="0"/>
              </a:rPr>
              <a:t>are doing this by: </a:t>
            </a:r>
          </a:p>
          <a:p>
            <a:pPr marL="342900" lvl="0" indent="-342900" algn="l">
              <a:buFont typeface="Arial" panose="020B0604020202020204" pitchFamily="34" charset="0"/>
              <a:buChar char="•"/>
              <a:defRPr/>
            </a:pPr>
            <a:r>
              <a:rPr lang="en-GB" sz="2400" dirty="0" smtClean="0">
                <a:solidFill>
                  <a:schemeClr val="tx1">
                    <a:lumMod val="50000"/>
                    <a:lumOff val="50000"/>
                  </a:schemeClr>
                </a:solidFill>
                <a:latin typeface="Arial" panose="020B0604020202020204" pitchFamily="34" charset="0"/>
                <a:cs typeface="Arial" panose="020B0604020202020204" pitchFamily="34" charset="0"/>
              </a:rPr>
              <a:t>Improving access to care,</a:t>
            </a:r>
          </a:p>
          <a:p>
            <a:pPr marL="342900" lvl="0" indent="-342900" algn="l">
              <a:buFont typeface="Arial" panose="020B0604020202020204" pitchFamily="34" charset="0"/>
              <a:buChar char="•"/>
              <a:defRPr/>
            </a:pPr>
            <a:r>
              <a:rPr lang="en-GB" sz="2400" dirty="0" smtClean="0">
                <a:solidFill>
                  <a:schemeClr val="tx1">
                    <a:lumMod val="50000"/>
                    <a:lumOff val="50000"/>
                  </a:schemeClr>
                </a:solidFill>
                <a:latin typeface="Arial" panose="020B0604020202020204" pitchFamily="34" charset="0"/>
                <a:cs typeface="Arial" panose="020B0604020202020204" pitchFamily="34" charset="0"/>
              </a:rPr>
              <a:t>Joining up the professionals that support </a:t>
            </a:r>
            <a:br>
              <a:rPr lang="en-GB" sz="2400" dirty="0" smtClean="0">
                <a:solidFill>
                  <a:schemeClr val="tx1">
                    <a:lumMod val="50000"/>
                    <a:lumOff val="50000"/>
                  </a:schemeClr>
                </a:solidFill>
                <a:latin typeface="Arial" panose="020B0604020202020204" pitchFamily="34" charset="0"/>
                <a:cs typeface="Arial" panose="020B0604020202020204" pitchFamily="34" charset="0"/>
              </a:rPr>
            </a:br>
            <a:r>
              <a:rPr lang="en-GB" sz="2400" dirty="0" smtClean="0">
                <a:solidFill>
                  <a:schemeClr val="tx1">
                    <a:lumMod val="50000"/>
                    <a:lumOff val="50000"/>
                  </a:schemeClr>
                </a:solidFill>
                <a:latin typeface="Arial" panose="020B0604020202020204" pitchFamily="34" charset="0"/>
                <a:cs typeface="Arial" panose="020B0604020202020204" pitchFamily="34" charset="0"/>
              </a:rPr>
              <a:t>the same people</a:t>
            </a:r>
          </a:p>
          <a:p>
            <a:pPr marL="342900" lvl="0" indent="-342900" algn="l">
              <a:buFont typeface="Arial" panose="020B0604020202020204" pitchFamily="34" charset="0"/>
              <a:buChar char="•"/>
              <a:defRPr/>
            </a:pPr>
            <a:r>
              <a:rPr lang="en-GB" sz="2400" dirty="0" smtClean="0">
                <a:solidFill>
                  <a:schemeClr val="tx1">
                    <a:lumMod val="50000"/>
                    <a:lumOff val="50000"/>
                  </a:schemeClr>
                </a:solidFill>
                <a:latin typeface="Arial" panose="020B0604020202020204" pitchFamily="34" charset="0"/>
                <a:cs typeface="Arial" panose="020B0604020202020204" pitchFamily="34" charset="0"/>
              </a:rPr>
              <a:t>reducing the steps to </a:t>
            </a:r>
            <a:r>
              <a:rPr lang="en-GB" sz="2400" dirty="0">
                <a:solidFill>
                  <a:schemeClr val="tx1">
                    <a:lumMod val="50000"/>
                    <a:lumOff val="50000"/>
                  </a:schemeClr>
                </a:solidFill>
                <a:latin typeface="Arial" panose="020B0604020202020204" pitchFamily="34" charset="0"/>
                <a:cs typeface="Arial" panose="020B0604020202020204" pitchFamily="34" charset="0"/>
              </a:rPr>
              <a:t>specialist support,  </a:t>
            </a:r>
            <a:endParaRPr lang="en-GB" sz="2400" dirty="0" smtClean="0">
              <a:solidFill>
                <a:schemeClr val="tx1">
                  <a:lumMod val="50000"/>
                  <a:lumOff val="50000"/>
                </a:schemeClr>
              </a:solidFill>
              <a:latin typeface="Arial" panose="020B0604020202020204" pitchFamily="34" charset="0"/>
              <a:cs typeface="Arial" panose="020B0604020202020204" pitchFamily="34" charset="0"/>
            </a:endParaRPr>
          </a:p>
          <a:p>
            <a:pPr marL="342900" lvl="0" indent="-342900" algn="l">
              <a:buFont typeface="Arial" panose="020B0604020202020204" pitchFamily="34" charset="0"/>
              <a:buChar char="•"/>
              <a:defRPr/>
            </a:pPr>
            <a:r>
              <a:rPr lang="en-GB" sz="2400" dirty="0" smtClean="0">
                <a:solidFill>
                  <a:schemeClr val="tx1">
                    <a:lumMod val="50000"/>
                    <a:lumOff val="50000"/>
                  </a:schemeClr>
                </a:solidFill>
                <a:latin typeface="Arial" panose="020B0604020202020204" pitchFamily="34" charset="0"/>
                <a:cs typeface="Arial" panose="020B0604020202020204" pitchFamily="34" charset="0"/>
              </a:rPr>
              <a:t>promoting </a:t>
            </a:r>
            <a:r>
              <a:rPr lang="en-GB" sz="2400" dirty="0">
                <a:solidFill>
                  <a:schemeClr val="tx1">
                    <a:lumMod val="50000"/>
                    <a:lumOff val="50000"/>
                  </a:schemeClr>
                </a:solidFill>
                <a:latin typeface="Arial" panose="020B0604020202020204" pitchFamily="34" charset="0"/>
                <a:cs typeface="Arial" panose="020B0604020202020204" pitchFamily="34" charset="0"/>
              </a:rPr>
              <a:t>prevention and </a:t>
            </a:r>
            <a:r>
              <a:rPr lang="en-GB" sz="2400" dirty="0" smtClean="0">
                <a:solidFill>
                  <a:schemeClr val="tx1">
                    <a:lumMod val="50000"/>
                    <a:lumOff val="50000"/>
                  </a:schemeClr>
                </a:solidFill>
                <a:latin typeface="Arial" panose="020B0604020202020204" pitchFamily="34" charset="0"/>
                <a:cs typeface="Arial" panose="020B0604020202020204" pitchFamily="34" charset="0"/>
              </a:rPr>
              <a:t>self-care, and the use of alternative sources of community support</a:t>
            </a:r>
          </a:p>
          <a:p>
            <a:pPr marL="457200" indent="-457200" algn="l"/>
            <a:endParaRPr lang="en-GB" sz="28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4" name="Picture 3" descr="BLC logotypegreen-01.png"/>
          <p:cNvPicPr>
            <a:picLocks noChangeAspect="1"/>
          </p:cNvPicPr>
          <p:nvPr/>
        </p:nvPicPr>
        <p:blipFill>
          <a:blip r:embed="rId3"/>
          <a:stretch>
            <a:fillRect/>
          </a:stretch>
        </p:blipFill>
        <p:spPr>
          <a:xfrm>
            <a:off x="304800" y="5791200"/>
            <a:ext cx="914878" cy="762000"/>
          </a:xfrm>
          <a:prstGeom prst="rect">
            <a:avLst/>
          </a:prstGeom>
        </p:spPr>
      </p:pic>
      <p:cxnSp>
        <p:nvCxnSpPr>
          <p:cNvPr id="6" name="Straight Connector 5"/>
          <p:cNvCxnSpPr/>
          <p:nvPr/>
        </p:nvCxnSpPr>
        <p:spPr>
          <a:xfrm>
            <a:off x="304800" y="5715000"/>
            <a:ext cx="8458200" cy="1588"/>
          </a:xfrm>
          <a:prstGeom prst="line">
            <a:avLst/>
          </a:prstGeom>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3276600" y="6248400"/>
            <a:ext cx="5562600" cy="369332"/>
          </a:xfrm>
          <a:prstGeom prst="rect">
            <a:avLst/>
          </a:prstGeom>
          <a:noFill/>
        </p:spPr>
        <p:txBody>
          <a:bodyPr wrap="square" rtlCol="0">
            <a:spAutoFit/>
          </a:bodyPr>
          <a:lstStyle/>
          <a:p>
            <a:pPr algn="r"/>
            <a:r>
              <a:rPr lang="en-US" dirty="0" smtClean="0">
                <a:solidFill>
                  <a:srgbClr val="8EBB37"/>
                </a:solidFill>
                <a:latin typeface="Arial Black"/>
                <a:cs typeface="Arial Black"/>
              </a:rPr>
              <a:t>Your health, in your hands, with our help.</a:t>
            </a:r>
            <a:endParaRPr lang="en-US" dirty="0">
              <a:solidFill>
                <a:srgbClr val="8EBB37"/>
              </a:solidFill>
              <a:latin typeface="Arial Black"/>
              <a:cs typeface="Arial Black"/>
            </a:endParaRPr>
          </a:p>
        </p:txBody>
      </p:sp>
    </p:spTree>
    <p:extLst>
      <p:ext uri="{BB962C8B-B14F-4D97-AF65-F5344CB8AC3E}">
        <p14:creationId xmlns:p14="http://schemas.microsoft.com/office/powerpoint/2010/main" val="3735385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1"/>
            <a:ext cx="8363272" cy="1143000"/>
          </a:xfrm>
        </p:spPr>
        <p:txBody>
          <a:bodyPr anchor="t">
            <a:normAutofit/>
          </a:bodyPr>
          <a:lstStyle/>
          <a:p>
            <a:r>
              <a:rPr lang="en-GB" sz="3200" dirty="0" smtClean="0"/>
              <a:t>Why are we doing this now?</a:t>
            </a:r>
            <a:endParaRPr lang="en-GB" sz="3200" dirty="0"/>
          </a:p>
        </p:txBody>
      </p:sp>
      <p:pic>
        <p:nvPicPr>
          <p:cNvPr id="4" name="Picture 3" descr="BLC logotypegreen-01.png"/>
          <p:cNvPicPr>
            <a:picLocks noChangeAspect="1"/>
          </p:cNvPicPr>
          <p:nvPr/>
        </p:nvPicPr>
        <p:blipFill>
          <a:blip r:embed="rId2"/>
          <a:stretch>
            <a:fillRect/>
          </a:stretch>
        </p:blipFill>
        <p:spPr>
          <a:xfrm>
            <a:off x="304800" y="5791200"/>
            <a:ext cx="914878" cy="762000"/>
          </a:xfrm>
          <a:prstGeom prst="rect">
            <a:avLst/>
          </a:prstGeom>
        </p:spPr>
      </p:pic>
      <p:cxnSp>
        <p:nvCxnSpPr>
          <p:cNvPr id="6" name="Straight Connector 5"/>
          <p:cNvCxnSpPr/>
          <p:nvPr/>
        </p:nvCxnSpPr>
        <p:spPr>
          <a:xfrm>
            <a:off x="304800" y="5715000"/>
            <a:ext cx="8458200" cy="1588"/>
          </a:xfrm>
          <a:prstGeom prst="line">
            <a:avLst/>
          </a:prstGeom>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3276600" y="6248400"/>
            <a:ext cx="5562600" cy="369332"/>
          </a:xfrm>
          <a:prstGeom prst="rect">
            <a:avLst/>
          </a:prstGeom>
          <a:noFill/>
        </p:spPr>
        <p:txBody>
          <a:bodyPr wrap="square" rtlCol="0">
            <a:spAutoFit/>
          </a:bodyPr>
          <a:lstStyle/>
          <a:p>
            <a:pPr algn="r"/>
            <a:r>
              <a:rPr lang="en-US" dirty="0" smtClean="0">
                <a:solidFill>
                  <a:srgbClr val="8EBB37"/>
                </a:solidFill>
                <a:latin typeface="Arial Black"/>
                <a:cs typeface="Arial Black"/>
              </a:rPr>
              <a:t>Your health, in your hands, with our help.</a:t>
            </a:r>
            <a:endParaRPr lang="en-US" dirty="0">
              <a:solidFill>
                <a:srgbClr val="8EBB37"/>
              </a:solidFill>
              <a:latin typeface="Arial Black"/>
              <a:cs typeface="Arial Black"/>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53" t="17240" r="51778" b="18451"/>
          <a:stretch/>
        </p:blipFill>
        <p:spPr bwMode="auto">
          <a:xfrm>
            <a:off x="107504" y="980728"/>
            <a:ext cx="8388424" cy="4745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207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1"/>
            <a:ext cx="8363272" cy="1143000"/>
          </a:xfrm>
        </p:spPr>
        <p:txBody>
          <a:bodyPr anchor="t">
            <a:normAutofit/>
          </a:bodyPr>
          <a:lstStyle/>
          <a:p>
            <a:r>
              <a:rPr lang="en-GB" sz="3200" dirty="0" smtClean="0"/>
              <a:t>Who are we?</a:t>
            </a:r>
            <a:endParaRPr lang="en-GB" sz="3200" dirty="0"/>
          </a:p>
        </p:txBody>
      </p:sp>
      <p:sp>
        <p:nvSpPr>
          <p:cNvPr id="3" name="Subtitle 2"/>
          <p:cNvSpPr>
            <a:spLocks noGrp="1"/>
          </p:cNvSpPr>
          <p:nvPr>
            <p:ph type="subTitle" idx="1"/>
          </p:nvPr>
        </p:nvSpPr>
        <p:spPr>
          <a:xfrm>
            <a:off x="457200" y="1371600"/>
            <a:ext cx="8305800" cy="4114800"/>
          </a:xfrm>
        </p:spPr>
        <p:txBody>
          <a:bodyPr/>
          <a:lstStyle/>
          <a:p>
            <a:pPr lvl="0" algn="l">
              <a:defRPr/>
            </a:pPr>
            <a:r>
              <a:rPr lang="en-GB" sz="2400" dirty="0" smtClean="0">
                <a:solidFill>
                  <a:schemeClr val="tx1">
                    <a:lumMod val="50000"/>
                    <a:lumOff val="50000"/>
                  </a:schemeClr>
                </a:solidFill>
                <a:latin typeface="Arial" panose="020B0604020202020204" pitchFamily="34" charset="0"/>
                <a:cs typeface="Arial" panose="020B0604020202020204" pitchFamily="34" charset="0"/>
              </a:rPr>
              <a:t>Better Local Care is a partnership of:</a:t>
            </a:r>
          </a:p>
          <a:p>
            <a:pPr lvl="0" algn="l">
              <a:defRPr/>
            </a:pPr>
            <a:endParaRPr lang="en-GB" sz="2400" dirty="0" smtClean="0">
              <a:solidFill>
                <a:schemeClr val="tx1">
                  <a:lumMod val="50000"/>
                  <a:lumOff val="50000"/>
                </a:schemeClr>
              </a:solidFill>
              <a:latin typeface="Arial" panose="020B0604020202020204" pitchFamily="34" charset="0"/>
              <a:cs typeface="Arial" panose="020B0604020202020204" pitchFamily="34" charset="0"/>
            </a:endParaRPr>
          </a:p>
          <a:p>
            <a:pPr marL="342900" lvl="0" indent="-342900" algn="l">
              <a:buFont typeface="Arial" panose="020B0604020202020204" pitchFamily="34" charset="0"/>
              <a:buChar char="•"/>
              <a:defRPr/>
            </a:pPr>
            <a:r>
              <a:rPr lang="en-GB" sz="2400" dirty="0" smtClean="0">
                <a:solidFill>
                  <a:schemeClr val="tx1">
                    <a:lumMod val="50000"/>
                    <a:lumOff val="50000"/>
                  </a:schemeClr>
                </a:solidFill>
                <a:latin typeface="Arial" panose="020B0604020202020204" pitchFamily="34" charset="0"/>
                <a:cs typeface="Arial" panose="020B0604020202020204" pitchFamily="34" charset="0"/>
              </a:rPr>
              <a:t>GPs and NHS Trusts</a:t>
            </a:r>
          </a:p>
          <a:p>
            <a:pPr marL="342900" lvl="0" indent="-342900" algn="l">
              <a:buFont typeface="Arial" panose="020B0604020202020204" pitchFamily="34" charset="0"/>
              <a:buChar char="•"/>
              <a:defRPr/>
            </a:pPr>
            <a:r>
              <a:rPr lang="en-GB" sz="2400" dirty="0" smtClean="0">
                <a:solidFill>
                  <a:schemeClr val="tx1">
                    <a:lumMod val="50000"/>
                    <a:lumOff val="50000"/>
                  </a:schemeClr>
                </a:solidFill>
                <a:latin typeface="Arial" panose="020B0604020202020204" pitchFamily="34" charset="0"/>
                <a:cs typeface="Arial" panose="020B0604020202020204" pitchFamily="34" charset="0"/>
              </a:rPr>
              <a:t>NHS Commissioners</a:t>
            </a:r>
          </a:p>
          <a:p>
            <a:pPr marL="342900" lvl="0" indent="-342900" algn="l">
              <a:buFont typeface="Arial" panose="020B0604020202020204" pitchFamily="34" charset="0"/>
              <a:buChar char="•"/>
              <a:defRPr/>
            </a:pPr>
            <a:r>
              <a:rPr lang="en-GB" sz="2400" dirty="0" smtClean="0">
                <a:solidFill>
                  <a:schemeClr val="tx1">
                    <a:lumMod val="50000"/>
                    <a:lumOff val="50000"/>
                  </a:schemeClr>
                </a:solidFill>
                <a:latin typeface="Arial" panose="020B0604020202020204" pitchFamily="34" charset="0"/>
                <a:cs typeface="Arial" panose="020B0604020202020204" pitchFamily="34" charset="0"/>
              </a:rPr>
              <a:t>Hampshire County Council</a:t>
            </a:r>
          </a:p>
          <a:p>
            <a:pPr marL="342900" lvl="0" indent="-342900" algn="l">
              <a:buFont typeface="Arial" panose="020B0604020202020204" pitchFamily="34" charset="0"/>
              <a:buChar char="•"/>
              <a:defRPr/>
            </a:pPr>
            <a:r>
              <a:rPr lang="en-GB" sz="2400" dirty="0" smtClean="0">
                <a:solidFill>
                  <a:schemeClr val="tx1">
                    <a:lumMod val="50000"/>
                    <a:lumOff val="50000"/>
                  </a:schemeClr>
                </a:solidFill>
                <a:latin typeface="Arial" panose="020B0604020202020204" pitchFamily="34" charset="0"/>
                <a:cs typeface="Arial" panose="020B0604020202020204" pitchFamily="34" charset="0"/>
              </a:rPr>
              <a:t>Voluntary and third sector organisations</a:t>
            </a:r>
          </a:p>
          <a:p>
            <a:pPr marL="342900" lvl="0" indent="-342900" algn="l">
              <a:buFont typeface="Arial" panose="020B0604020202020204" pitchFamily="34" charset="0"/>
              <a:buChar char="•"/>
              <a:defRPr/>
            </a:pPr>
            <a:r>
              <a:rPr lang="en-GB" sz="2400" dirty="0" smtClean="0">
                <a:solidFill>
                  <a:schemeClr val="tx1">
                    <a:lumMod val="50000"/>
                    <a:lumOff val="50000"/>
                  </a:schemeClr>
                </a:solidFill>
                <a:latin typeface="Arial" panose="020B0604020202020204" pitchFamily="34" charset="0"/>
                <a:cs typeface="Arial" panose="020B0604020202020204" pitchFamily="34" charset="0"/>
              </a:rPr>
              <a:t>Community groups and patient representatives</a:t>
            </a:r>
          </a:p>
          <a:p>
            <a:pPr marL="342900" lvl="0" indent="-342900" algn="l">
              <a:buFont typeface="Arial" panose="020B0604020202020204" pitchFamily="34" charset="0"/>
              <a:buChar char="•"/>
              <a:defRPr/>
            </a:pPr>
            <a:endParaRPr lang="en-GB" sz="2400" dirty="0">
              <a:solidFill>
                <a:schemeClr val="tx1">
                  <a:lumMod val="50000"/>
                  <a:lumOff val="50000"/>
                </a:schemeClr>
              </a:solidFill>
              <a:latin typeface="Arial" panose="020B0604020202020204" pitchFamily="34" charset="0"/>
              <a:cs typeface="Arial" panose="020B0604020202020204" pitchFamily="34" charset="0"/>
            </a:endParaRPr>
          </a:p>
          <a:p>
            <a:pPr lvl="0" algn="l">
              <a:defRPr/>
            </a:pPr>
            <a:r>
              <a:rPr lang="en-GB" sz="2400" dirty="0" smtClean="0">
                <a:solidFill>
                  <a:schemeClr val="tx1">
                    <a:lumMod val="50000"/>
                    <a:lumOff val="50000"/>
                  </a:schemeClr>
                </a:solidFill>
                <a:latin typeface="Arial" panose="020B0604020202020204" pitchFamily="34" charset="0"/>
                <a:cs typeface="Arial" panose="020B0604020202020204" pitchFamily="34" charset="0"/>
              </a:rPr>
              <a:t>We are one of the national pilot (‘vanguard’) sites chosen by NHS England to develop new care models</a:t>
            </a:r>
          </a:p>
          <a:p>
            <a:pPr marL="457200" indent="-457200" algn="l"/>
            <a:endParaRPr lang="en-GB" sz="28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4" name="Picture 3" descr="BLC logotypegreen-01.png"/>
          <p:cNvPicPr>
            <a:picLocks noChangeAspect="1"/>
          </p:cNvPicPr>
          <p:nvPr/>
        </p:nvPicPr>
        <p:blipFill>
          <a:blip r:embed="rId3"/>
          <a:stretch>
            <a:fillRect/>
          </a:stretch>
        </p:blipFill>
        <p:spPr>
          <a:xfrm>
            <a:off x="304800" y="5791200"/>
            <a:ext cx="914878" cy="762000"/>
          </a:xfrm>
          <a:prstGeom prst="rect">
            <a:avLst/>
          </a:prstGeom>
        </p:spPr>
      </p:pic>
      <p:cxnSp>
        <p:nvCxnSpPr>
          <p:cNvPr id="6" name="Straight Connector 5"/>
          <p:cNvCxnSpPr/>
          <p:nvPr/>
        </p:nvCxnSpPr>
        <p:spPr>
          <a:xfrm>
            <a:off x="304800" y="5715000"/>
            <a:ext cx="8458200" cy="1588"/>
          </a:xfrm>
          <a:prstGeom prst="line">
            <a:avLst/>
          </a:prstGeom>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3276600" y="6248400"/>
            <a:ext cx="5562600" cy="369332"/>
          </a:xfrm>
          <a:prstGeom prst="rect">
            <a:avLst/>
          </a:prstGeom>
          <a:noFill/>
        </p:spPr>
        <p:txBody>
          <a:bodyPr wrap="square" rtlCol="0">
            <a:spAutoFit/>
          </a:bodyPr>
          <a:lstStyle/>
          <a:p>
            <a:pPr algn="r"/>
            <a:r>
              <a:rPr lang="en-US" dirty="0" smtClean="0">
                <a:solidFill>
                  <a:srgbClr val="8EBB37"/>
                </a:solidFill>
                <a:latin typeface="Arial Black"/>
                <a:cs typeface="Arial Black"/>
              </a:rPr>
              <a:t>Your health, in your hands, with our help.</a:t>
            </a:r>
            <a:endParaRPr lang="en-US" dirty="0">
              <a:solidFill>
                <a:srgbClr val="8EBB37"/>
              </a:solidFill>
              <a:latin typeface="Arial Black"/>
              <a:cs typeface="Arial Black"/>
            </a:endParaRPr>
          </a:p>
        </p:txBody>
      </p:sp>
    </p:spTree>
    <p:extLst>
      <p:ext uri="{BB962C8B-B14F-4D97-AF65-F5344CB8AC3E}">
        <p14:creationId xmlns:p14="http://schemas.microsoft.com/office/powerpoint/2010/main" val="110017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9388" y="673100"/>
            <a:ext cx="8561387" cy="6051550"/>
          </a:xfrm>
        </p:spPr>
      </p:pic>
      <p:sp>
        <p:nvSpPr>
          <p:cNvPr id="4099" name="Title 1"/>
          <p:cNvSpPr>
            <a:spLocks noGrp="1"/>
          </p:cNvSpPr>
          <p:nvPr>
            <p:ph type="title"/>
          </p:nvPr>
        </p:nvSpPr>
        <p:spPr>
          <a:xfrm>
            <a:off x="107950" y="25400"/>
            <a:ext cx="9036050" cy="1143000"/>
          </a:xfrm>
        </p:spPr>
        <p:txBody>
          <a:bodyPr anchor="t"/>
          <a:lstStyle/>
          <a:p>
            <a:r>
              <a:rPr lang="en-GB" altLang="en-US" sz="2000" b="1" smtClean="0"/>
              <a:t>The natural community of Winchester City within the Mid-Hampshire Directorate</a:t>
            </a:r>
          </a:p>
        </p:txBody>
      </p:sp>
      <p:cxnSp>
        <p:nvCxnSpPr>
          <p:cNvPr id="10" name="Curved Connector 9"/>
          <p:cNvCxnSpPr/>
          <p:nvPr/>
        </p:nvCxnSpPr>
        <p:spPr>
          <a:xfrm>
            <a:off x="2322513" y="2566988"/>
            <a:ext cx="2970212" cy="1366837"/>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47" name="Curved Connector 46"/>
          <p:cNvCxnSpPr/>
          <p:nvPr/>
        </p:nvCxnSpPr>
        <p:spPr>
          <a:xfrm>
            <a:off x="2317750" y="3214688"/>
            <a:ext cx="3190875" cy="935037"/>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49" name="Curved Connector 48"/>
          <p:cNvCxnSpPr/>
          <p:nvPr/>
        </p:nvCxnSpPr>
        <p:spPr>
          <a:xfrm>
            <a:off x="2317750" y="3614738"/>
            <a:ext cx="3046413" cy="390525"/>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243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1"/>
            <a:ext cx="8363272" cy="1143000"/>
          </a:xfrm>
        </p:spPr>
        <p:txBody>
          <a:bodyPr anchor="t">
            <a:normAutofit/>
          </a:bodyPr>
          <a:lstStyle/>
          <a:p>
            <a:r>
              <a:rPr lang="en-GB" sz="3200" dirty="0" smtClean="0"/>
              <a:t>Where is it happening?</a:t>
            </a:r>
            <a:endParaRPr lang="en-GB" sz="3200" dirty="0"/>
          </a:p>
        </p:txBody>
      </p:sp>
      <p:pic>
        <p:nvPicPr>
          <p:cNvPr id="4" name="Picture 3" descr="BLC logotypegreen-01.png"/>
          <p:cNvPicPr>
            <a:picLocks noChangeAspect="1"/>
          </p:cNvPicPr>
          <p:nvPr/>
        </p:nvPicPr>
        <p:blipFill>
          <a:blip r:embed="rId2"/>
          <a:stretch>
            <a:fillRect/>
          </a:stretch>
        </p:blipFill>
        <p:spPr>
          <a:xfrm>
            <a:off x="304800" y="5791200"/>
            <a:ext cx="914878" cy="762000"/>
          </a:xfrm>
          <a:prstGeom prst="rect">
            <a:avLst/>
          </a:prstGeom>
        </p:spPr>
      </p:pic>
      <p:cxnSp>
        <p:nvCxnSpPr>
          <p:cNvPr id="6" name="Straight Connector 5"/>
          <p:cNvCxnSpPr/>
          <p:nvPr/>
        </p:nvCxnSpPr>
        <p:spPr>
          <a:xfrm>
            <a:off x="304800" y="5715000"/>
            <a:ext cx="8458200" cy="1588"/>
          </a:xfrm>
          <a:prstGeom prst="line">
            <a:avLst/>
          </a:prstGeom>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3276600" y="6248400"/>
            <a:ext cx="5562600" cy="369332"/>
          </a:xfrm>
          <a:prstGeom prst="rect">
            <a:avLst/>
          </a:prstGeom>
          <a:noFill/>
        </p:spPr>
        <p:txBody>
          <a:bodyPr wrap="square" rtlCol="0">
            <a:spAutoFit/>
          </a:bodyPr>
          <a:lstStyle/>
          <a:p>
            <a:pPr algn="r"/>
            <a:r>
              <a:rPr lang="en-US" dirty="0" smtClean="0">
                <a:solidFill>
                  <a:srgbClr val="8EBB37"/>
                </a:solidFill>
                <a:latin typeface="Arial Black"/>
                <a:cs typeface="Arial Black"/>
              </a:rPr>
              <a:t>Your health, in your hands, with our help.</a:t>
            </a:r>
            <a:endParaRPr lang="en-US" dirty="0">
              <a:solidFill>
                <a:srgbClr val="8EBB37"/>
              </a:solidFill>
              <a:latin typeface="Arial Black"/>
              <a:cs typeface="Arial Black"/>
            </a:endParaRPr>
          </a:p>
        </p:txBody>
      </p:sp>
      <p:sp>
        <p:nvSpPr>
          <p:cNvPr id="5" name="Subtitle 4"/>
          <p:cNvSpPr>
            <a:spLocks noGrp="1"/>
          </p:cNvSpPr>
          <p:nvPr>
            <p:ph type="subTitle" idx="1"/>
          </p:nvPr>
        </p:nvSpPr>
        <p:spPr/>
        <p:txBody>
          <a:bodyPr/>
          <a:lstStyle/>
          <a:p>
            <a:endParaRPr lang="en-GB"/>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56" t="10443" r="52328" b="19008"/>
          <a:stretch/>
        </p:blipFill>
        <p:spPr bwMode="auto">
          <a:xfrm>
            <a:off x="196926" y="1112461"/>
            <a:ext cx="8839570" cy="5628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8354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1"/>
            <a:ext cx="8363272" cy="1143000"/>
          </a:xfrm>
        </p:spPr>
        <p:txBody>
          <a:bodyPr anchor="t">
            <a:normAutofit/>
          </a:bodyPr>
          <a:lstStyle/>
          <a:p>
            <a:r>
              <a:rPr lang="en-GB" sz="3200" dirty="0" smtClean="0"/>
              <a:t>Our care model</a:t>
            </a:r>
            <a:endParaRPr lang="en-GB" sz="3200" dirty="0"/>
          </a:p>
        </p:txBody>
      </p:sp>
      <p:pic>
        <p:nvPicPr>
          <p:cNvPr id="4" name="Picture 3" descr="BLC logotypegreen-01.png"/>
          <p:cNvPicPr>
            <a:picLocks noChangeAspect="1"/>
          </p:cNvPicPr>
          <p:nvPr/>
        </p:nvPicPr>
        <p:blipFill>
          <a:blip r:embed="rId3"/>
          <a:stretch>
            <a:fillRect/>
          </a:stretch>
        </p:blipFill>
        <p:spPr>
          <a:xfrm>
            <a:off x="304800" y="5791200"/>
            <a:ext cx="914878" cy="762000"/>
          </a:xfrm>
          <a:prstGeom prst="rect">
            <a:avLst/>
          </a:prstGeom>
        </p:spPr>
      </p:pic>
      <p:cxnSp>
        <p:nvCxnSpPr>
          <p:cNvPr id="6" name="Straight Connector 5"/>
          <p:cNvCxnSpPr/>
          <p:nvPr/>
        </p:nvCxnSpPr>
        <p:spPr>
          <a:xfrm>
            <a:off x="304800" y="5715000"/>
            <a:ext cx="8458200" cy="1588"/>
          </a:xfrm>
          <a:prstGeom prst="line">
            <a:avLst/>
          </a:prstGeom>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3276600" y="6248400"/>
            <a:ext cx="5562600" cy="369332"/>
          </a:xfrm>
          <a:prstGeom prst="rect">
            <a:avLst/>
          </a:prstGeom>
          <a:noFill/>
        </p:spPr>
        <p:txBody>
          <a:bodyPr wrap="square" rtlCol="0">
            <a:spAutoFit/>
          </a:bodyPr>
          <a:lstStyle/>
          <a:p>
            <a:pPr algn="r"/>
            <a:r>
              <a:rPr lang="en-US" dirty="0" smtClean="0">
                <a:solidFill>
                  <a:srgbClr val="8EBB37"/>
                </a:solidFill>
                <a:latin typeface="Arial Black"/>
                <a:cs typeface="Arial Black"/>
              </a:rPr>
              <a:t>Your health, in your hands, with our help.</a:t>
            </a:r>
            <a:endParaRPr lang="en-US" dirty="0">
              <a:solidFill>
                <a:srgbClr val="8EBB37"/>
              </a:solidFill>
              <a:latin typeface="Arial Black"/>
              <a:cs typeface="Arial Black"/>
            </a:endParaRPr>
          </a:p>
        </p:txBody>
      </p:sp>
      <p:pic>
        <p:nvPicPr>
          <p:cNvPr id="1026" name="Picture 2" descr="C:\Users\westburyt\Desktop\care model.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281"/>
          <a:stretch/>
        </p:blipFill>
        <p:spPr bwMode="auto">
          <a:xfrm>
            <a:off x="-540567" y="332656"/>
            <a:ext cx="10297144" cy="5658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959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1"/>
            <a:ext cx="8363272" cy="1143000"/>
          </a:xfrm>
        </p:spPr>
        <p:txBody>
          <a:bodyPr anchor="t">
            <a:normAutofit/>
          </a:bodyPr>
          <a:lstStyle/>
          <a:p>
            <a:r>
              <a:rPr lang="en-GB" sz="3200" dirty="0" smtClean="0"/>
              <a:t>Some examples of recent progress</a:t>
            </a:r>
            <a:endParaRPr lang="en-GB" sz="3200" dirty="0"/>
          </a:p>
        </p:txBody>
      </p:sp>
      <p:sp>
        <p:nvSpPr>
          <p:cNvPr id="3" name="Subtitle 2"/>
          <p:cNvSpPr>
            <a:spLocks noGrp="1"/>
          </p:cNvSpPr>
          <p:nvPr>
            <p:ph type="subTitle" idx="1"/>
          </p:nvPr>
        </p:nvSpPr>
        <p:spPr>
          <a:xfrm>
            <a:off x="457200" y="1371600"/>
            <a:ext cx="8305800" cy="4114800"/>
          </a:xfrm>
        </p:spPr>
        <p:txBody>
          <a:bodyPr/>
          <a:lstStyle/>
          <a:p>
            <a:pPr lvl="0" algn="l">
              <a:spcBef>
                <a:spcPts val="1200"/>
              </a:spcBef>
              <a:spcAft>
                <a:spcPts val="1200"/>
              </a:spcAft>
              <a:defRPr/>
            </a:pPr>
            <a:endParaRPr lang="en-GB" sz="2400" dirty="0">
              <a:solidFill>
                <a:schemeClr val="tx1">
                  <a:lumMod val="50000"/>
                  <a:lumOff val="50000"/>
                </a:schemeClr>
              </a:solidFill>
              <a:latin typeface="Arial" panose="020B0604020202020204" pitchFamily="34" charset="0"/>
              <a:cs typeface="Arial" panose="020B0604020202020204" pitchFamily="34" charset="0"/>
            </a:endParaRPr>
          </a:p>
          <a:p>
            <a:pPr lvl="0" algn="l">
              <a:defRPr/>
            </a:pPr>
            <a:endParaRPr lang="en-GB" sz="2400" dirty="0">
              <a:solidFill>
                <a:schemeClr val="tx1">
                  <a:lumMod val="50000"/>
                  <a:lumOff val="50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sz="2400" dirty="0" smtClean="0">
              <a:solidFill>
                <a:schemeClr val="tx1">
                  <a:lumMod val="50000"/>
                  <a:lumOff val="50000"/>
                </a:schemeClr>
              </a:solidFill>
              <a:latin typeface="Arial" panose="020B0604020202020204" pitchFamily="34" charset="0"/>
              <a:cs typeface="Arial" panose="020B0604020202020204" pitchFamily="34" charset="0"/>
            </a:endParaRPr>
          </a:p>
          <a:p>
            <a:pPr marL="457200" indent="-457200" algn="l"/>
            <a:endParaRPr lang="en-GB" sz="28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4" name="Picture 3" descr="BLC logotypegreen-01.png"/>
          <p:cNvPicPr>
            <a:picLocks noChangeAspect="1"/>
          </p:cNvPicPr>
          <p:nvPr/>
        </p:nvPicPr>
        <p:blipFill>
          <a:blip r:embed="rId3"/>
          <a:stretch>
            <a:fillRect/>
          </a:stretch>
        </p:blipFill>
        <p:spPr>
          <a:xfrm>
            <a:off x="304800" y="5791200"/>
            <a:ext cx="914878" cy="762000"/>
          </a:xfrm>
          <a:prstGeom prst="rect">
            <a:avLst/>
          </a:prstGeom>
        </p:spPr>
      </p:pic>
      <p:cxnSp>
        <p:nvCxnSpPr>
          <p:cNvPr id="6" name="Straight Connector 5"/>
          <p:cNvCxnSpPr/>
          <p:nvPr/>
        </p:nvCxnSpPr>
        <p:spPr>
          <a:xfrm>
            <a:off x="304800" y="5715000"/>
            <a:ext cx="8458200" cy="1588"/>
          </a:xfrm>
          <a:prstGeom prst="line">
            <a:avLst/>
          </a:prstGeom>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3276600" y="6248400"/>
            <a:ext cx="5562600" cy="369332"/>
          </a:xfrm>
          <a:prstGeom prst="rect">
            <a:avLst/>
          </a:prstGeom>
          <a:noFill/>
        </p:spPr>
        <p:txBody>
          <a:bodyPr wrap="square" rtlCol="0">
            <a:spAutoFit/>
          </a:bodyPr>
          <a:lstStyle/>
          <a:p>
            <a:pPr algn="r"/>
            <a:r>
              <a:rPr lang="en-US" dirty="0" smtClean="0">
                <a:solidFill>
                  <a:srgbClr val="8EBB37"/>
                </a:solidFill>
                <a:latin typeface="Arial Black"/>
                <a:cs typeface="Arial Black"/>
              </a:rPr>
              <a:t>Your health, in your hands, with our help.</a:t>
            </a:r>
            <a:endParaRPr lang="en-US" dirty="0">
              <a:solidFill>
                <a:srgbClr val="8EBB37"/>
              </a:solidFill>
              <a:latin typeface="Arial Black"/>
              <a:cs typeface="Arial Black"/>
            </a:endParaRP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5729" t="21745" r="52344" b="14713"/>
          <a:stretch/>
        </p:blipFill>
        <p:spPr bwMode="auto">
          <a:xfrm>
            <a:off x="467544" y="1052736"/>
            <a:ext cx="5393145" cy="4293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5729" t="21876" r="52448" b="14024"/>
          <a:stretch/>
        </p:blipFill>
        <p:spPr bwMode="auto">
          <a:xfrm>
            <a:off x="695598" y="1394520"/>
            <a:ext cx="5362302"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5781" t="21485" r="52240" b="14584"/>
          <a:stretch/>
        </p:blipFill>
        <p:spPr bwMode="auto">
          <a:xfrm>
            <a:off x="899592" y="1700808"/>
            <a:ext cx="5402645" cy="4320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28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1+#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1+#ppt_w/2"/>
                                          </p:val>
                                        </p:tav>
                                        <p:tav tm="100000">
                                          <p:val>
                                            <p:strVal val="#ppt_x"/>
                                          </p:val>
                                        </p:tav>
                                      </p:tavLst>
                                    </p:anim>
                                    <p:anim calcmode="lin" valueType="num">
                                      <p:cBhvr additive="base">
                                        <p:cTn id="14"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additive="base">
                                        <p:cTn id="19" dur="500" fill="hold"/>
                                        <p:tgtEl>
                                          <p:spTgt spid="3075"/>
                                        </p:tgtEl>
                                        <p:attrNameLst>
                                          <p:attrName>ppt_x</p:attrName>
                                        </p:attrNameLst>
                                      </p:cBhvr>
                                      <p:tavLst>
                                        <p:tav tm="0">
                                          <p:val>
                                            <p:strVal val="1+#ppt_w/2"/>
                                          </p:val>
                                        </p:tav>
                                        <p:tav tm="100000">
                                          <p:val>
                                            <p:strVal val="#ppt_x"/>
                                          </p:val>
                                        </p:tav>
                                      </p:tavLst>
                                    </p:anim>
                                    <p:anim calcmode="lin" valueType="num">
                                      <p:cBhvr additive="base">
                                        <p:cTn id="20"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34925"/>
            <a:ext cx="7772400" cy="1143000"/>
          </a:xfrm>
        </p:spPr>
        <p:txBody>
          <a:bodyPr anchor="t"/>
          <a:lstStyle/>
          <a:p>
            <a:r>
              <a:rPr lang="en-GB" altLang="en-US" sz="2800" smtClean="0"/>
              <a:t>Demographics, April 2015 </a:t>
            </a:r>
          </a:p>
        </p:txBody>
      </p:sp>
      <p:sp>
        <p:nvSpPr>
          <p:cNvPr id="3" name="Content Placeholder 2"/>
          <p:cNvSpPr>
            <a:spLocks noGrp="1"/>
          </p:cNvSpPr>
          <p:nvPr>
            <p:ph idx="1"/>
          </p:nvPr>
        </p:nvSpPr>
        <p:spPr>
          <a:xfrm>
            <a:off x="93663" y="836613"/>
            <a:ext cx="8940800" cy="4464050"/>
          </a:xfrm>
        </p:spPr>
        <p:txBody>
          <a:bodyPr/>
          <a:lstStyle/>
          <a:p>
            <a:pPr>
              <a:defRPr/>
            </a:pPr>
            <a:r>
              <a:rPr lang="en-GB" sz="2400" dirty="0" smtClean="0"/>
              <a:t>Registered population – </a:t>
            </a:r>
            <a:r>
              <a:rPr lang="en-GB" sz="2400" b="1" dirty="0" smtClean="0"/>
              <a:t>56,874 </a:t>
            </a:r>
            <a:r>
              <a:rPr lang="en-GB" sz="2400" dirty="0" smtClean="0"/>
              <a:t>forming 10.4% </a:t>
            </a:r>
            <a:r>
              <a:rPr lang="en-GB" sz="2400" dirty="0"/>
              <a:t>of the West </a:t>
            </a:r>
            <a:r>
              <a:rPr lang="en-GB" sz="2400" dirty="0" smtClean="0"/>
              <a:t>Hampshire CCG population </a:t>
            </a:r>
            <a:r>
              <a:rPr lang="en-GB" sz="2400" dirty="0"/>
              <a:t>of </a:t>
            </a:r>
            <a:r>
              <a:rPr lang="en-GB" sz="2400" dirty="0" smtClean="0"/>
              <a:t>548,279</a:t>
            </a:r>
          </a:p>
          <a:p>
            <a:pPr marL="0" indent="0">
              <a:buFontTx/>
              <a:buNone/>
              <a:defRPr/>
            </a:pPr>
            <a:endParaRPr lang="en-GB" sz="2400" b="1" dirty="0" smtClean="0">
              <a:solidFill>
                <a:srgbClr val="FF0000"/>
              </a:solidFill>
            </a:endParaRPr>
          </a:p>
          <a:p>
            <a:pPr>
              <a:defRPr/>
            </a:pPr>
            <a:r>
              <a:rPr lang="en-GB" sz="2400" dirty="0" smtClean="0"/>
              <a:t>Children and young people 0-19 – </a:t>
            </a:r>
            <a:r>
              <a:rPr lang="en-GB" sz="2400" b="1" dirty="0" smtClean="0"/>
              <a:t>13,954</a:t>
            </a:r>
            <a:r>
              <a:rPr lang="en-GB" sz="2400" dirty="0" smtClean="0"/>
              <a:t> – 24.5% v/s 23% nationally</a:t>
            </a:r>
          </a:p>
          <a:p>
            <a:pPr marL="0" indent="0">
              <a:buFontTx/>
              <a:buNone/>
              <a:defRPr/>
            </a:pPr>
            <a:endParaRPr lang="en-GB" sz="2400" dirty="0" smtClean="0">
              <a:solidFill>
                <a:srgbClr val="FF0000"/>
              </a:solidFill>
            </a:endParaRPr>
          </a:p>
          <a:p>
            <a:pPr>
              <a:defRPr/>
            </a:pPr>
            <a:r>
              <a:rPr lang="en-GB" sz="2400" dirty="0" smtClean="0"/>
              <a:t>Working aged people 20-64 - </a:t>
            </a:r>
            <a:r>
              <a:rPr lang="en-GB" sz="2400" b="1" dirty="0" smtClean="0"/>
              <a:t>32,793 – </a:t>
            </a:r>
            <a:r>
              <a:rPr lang="en-GB" sz="2400" dirty="0" smtClean="0"/>
              <a:t>57.7% v/s 59.8% nationally </a:t>
            </a:r>
          </a:p>
          <a:p>
            <a:pPr marL="0" indent="0">
              <a:buFontTx/>
              <a:buNone/>
              <a:defRPr/>
            </a:pPr>
            <a:endParaRPr lang="en-GB" sz="2400" dirty="0" smtClean="0">
              <a:solidFill>
                <a:srgbClr val="FF0000"/>
              </a:solidFill>
            </a:endParaRPr>
          </a:p>
          <a:p>
            <a:pPr>
              <a:defRPr/>
            </a:pPr>
            <a:r>
              <a:rPr lang="en-GB" sz="2400" dirty="0" smtClean="0"/>
              <a:t>Older people aged 65-95+ - </a:t>
            </a:r>
            <a:r>
              <a:rPr lang="en-GB" sz="2400" b="1" dirty="0" smtClean="0"/>
              <a:t>10,127 </a:t>
            </a:r>
            <a:r>
              <a:rPr lang="en-GB" sz="2400" dirty="0" smtClean="0"/>
              <a:t>– 17.8% v/s 17.1% nationally</a:t>
            </a:r>
          </a:p>
          <a:p>
            <a:pPr marL="0" indent="0">
              <a:buFontTx/>
              <a:buNone/>
              <a:defRPr/>
            </a:pPr>
            <a:endParaRPr lang="en-GB" sz="2400" dirty="0" smtClean="0"/>
          </a:p>
          <a:p>
            <a:pPr>
              <a:defRPr/>
            </a:pPr>
            <a:r>
              <a:rPr lang="en-GB" sz="2400" dirty="0"/>
              <a:t>O</a:t>
            </a:r>
            <a:r>
              <a:rPr lang="en-GB" sz="2400" dirty="0" smtClean="0"/>
              <a:t>ldest old (85+) – </a:t>
            </a:r>
            <a:r>
              <a:rPr lang="en-GB" sz="2400" b="1" dirty="0" smtClean="0"/>
              <a:t>1,798 – </a:t>
            </a:r>
            <a:r>
              <a:rPr lang="en-GB" sz="2400" dirty="0" smtClean="0"/>
              <a:t>3.2% v/s 2.3% nationally </a:t>
            </a:r>
            <a:endParaRPr lang="en-GB" sz="2400" dirty="0"/>
          </a:p>
        </p:txBody>
      </p:sp>
      <p:sp>
        <p:nvSpPr>
          <p:cNvPr id="6148" name="Rectangle 3"/>
          <p:cNvSpPr>
            <a:spLocks noChangeArrowheads="1"/>
          </p:cNvSpPr>
          <p:nvPr/>
        </p:nvSpPr>
        <p:spPr bwMode="auto">
          <a:xfrm>
            <a:off x="539750" y="5546725"/>
            <a:ext cx="8494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Garamond" pitchFamily="18" charset="0"/>
                <a:ea typeface="ＭＳ Ｐゴシック" pitchFamily="34" charset="-128"/>
              </a:defRPr>
            </a:lvl1pPr>
            <a:lvl2pPr marL="742950" indent="-285750">
              <a:spcBef>
                <a:spcPct val="20000"/>
              </a:spcBef>
              <a:buChar char="–"/>
              <a:defRPr sz="2800">
                <a:solidFill>
                  <a:schemeClr val="tx1"/>
                </a:solidFill>
                <a:latin typeface="Garamond" pitchFamily="18" charset="0"/>
                <a:ea typeface="ＭＳ Ｐゴシック" pitchFamily="34" charset="-128"/>
              </a:defRPr>
            </a:lvl2pPr>
            <a:lvl3pPr marL="1143000" indent="-228600">
              <a:spcBef>
                <a:spcPct val="20000"/>
              </a:spcBef>
              <a:buChar char="•"/>
              <a:defRPr sz="2400">
                <a:solidFill>
                  <a:schemeClr val="tx1"/>
                </a:solidFill>
                <a:latin typeface="Garamond" pitchFamily="18" charset="0"/>
                <a:ea typeface="ＭＳ Ｐゴシック" pitchFamily="34" charset="-128"/>
              </a:defRPr>
            </a:lvl3pPr>
            <a:lvl4pPr marL="1600200" indent="-228600">
              <a:spcBef>
                <a:spcPct val="20000"/>
              </a:spcBef>
              <a:buChar char="–"/>
              <a:defRPr sz="2000">
                <a:solidFill>
                  <a:schemeClr val="tx1"/>
                </a:solidFill>
                <a:latin typeface="Garamond" pitchFamily="18" charset="0"/>
                <a:ea typeface="ＭＳ Ｐゴシック" pitchFamily="34" charset="-128"/>
              </a:defRPr>
            </a:lvl4pPr>
            <a:lvl5pPr marL="2057400" indent="-228600">
              <a:spcBef>
                <a:spcPct val="20000"/>
              </a:spcBef>
              <a:buChar char="»"/>
              <a:defRPr sz="2000">
                <a:solidFill>
                  <a:schemeClr val="tx1"/>
                </a:solidFill>
                <a:latin typeface="Garamond"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Garamond" pitchFamily="18" charset="0"/>
                <a:ea typeface="ＭＳ Ｐゴシック" pitchFamily="34" charset="-128"/>
              </a:defRPr>
            </a:lvl9pPr>
          </a:lstStyle>
          <a:p>
            <a:pPr eaLnBrk="1" hangingPunct="1">
              <a:spcBef>
                <a:spcPct val="0"/>
              </a:spcBef>
              <a:buFontTx/>
              <a:buNone/>
            </a:pPr>
            <a:r>
              <a:rPr lang="en-GB" altLang="en-US" sz="1400" b="1" i="1">
                <a:latin typeface="Gill Sans MT" pitchFamily="34" charset="0"/>
              </a:rPr>
              <a:t>Source: Health and Social Care Information Centre, National General Practice Profiles - PHE, 2015</a:t>
            </a:r>
            <a:endParaRPr lang="en-GB" altLang="en-US" sz="1400">
              <a:latin typeface="Gill Sans MT" pitchFamily="34" charset="0"/>
            </a:endParaRPr>
          </a:p>
        </p:txBody>
      </p:sp>
    </p:spTree>
    <p:extLst>
      <p:ext uri="{BB962C8B-B14F-4D97-AF65-F5344CB8AC3E}">
        <p14:creationId xmlns:p14="http://schemas.microsoft.com/office/powerpoint/2010/main" val="2565738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5355</TotalTime>
  <Words>882</Words>
  <Application>Microsoft Office PowerPoint</Application>
  <PresentationFormat>On-screen Show (4:3)</PresentationFormat>
  <Paragraphs>84</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Transforming care in Hampshire</vt:lpstr>
      <vt:lpstr>Vision</vt:lpstr>
      <vt:lpstr>Why are we doing this now?</vt:lpstr>
      <vt:lpstr>Who are we?</vt:lpstr>
      <vt:lpstr>The natural community of Winchester City within the Mid-Hampshire Directorate</vt:lpstr>
      <vt:lpstr>Where is it happening?</vt:lpstr>
      <vt:lpstr>Our care model</vt:lpstr>
      <vt:lpstr>Some examples of recent progress</vt:lpstr>
      <vt:lpstr>Demographics, April 2015 </vt:lpstr>
      <vt:lpstr>Implications of social determinants of health</vt:lpstr>
      <vt:lpstr>Conclusion and key messages</vt:lpstr>
      <vt:lpstr>Question, comments, ideas?     Sarah England MCP General Manager  Winchester and Surrounding Area. sarah.england@southerhealth.nhs.uk </vt:lpstr>
      <vt:lpstr>www.betterlocalcare.org.uk @betterlocalcare</vt:lpstr>
    </vt:vector>
  </TitlesOfParts>
  <Company>Southern Health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Westbury</dc:creator>
  <cp:lastModifiedBy>Kathryn Webb</cp:lastModifiedBy>
  <cp:revision>73</cp:revision>
  <dcterms:created xsi:type="dcterms:W3CDTF">2015-06-21T15:53:12Z</dcterms:created>
  <dcterms:modified xsi:type="dcterms:W3CDTF">2016-07-26T10:33:48Z</dcterms:modified>
</cp:coreProperties>
</file>