
<file path=[Content_Types].xml><?xml version="1.0" encoding="utf-8"?>
<Types xmlns="http://schemas.openxmlformats.org/package/2006/content-types">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18"/>
  </p:notesMasterIdLst>
  <p:sldIdLst>
    <p:sldId id="256" r:id="rId2"/>
    <p:sldId id="257" r:id="rId3"/>
    <p:sldId id="275" r:id="rId4"/>
    <p:sldId id="276" r:id="rId5"/>
    <p:sldId id="277" r:id="rId6"/>
    <p:sldId id="279" r:id="rId7"/>
    <p:sldId id="278" r:id="rId8"/>
    <p:sldId id="280" r:id="rId9"/>
    <p:sldId id="272" r:id="rId10"/>
    <p:sldId id="268" r:id="rId11"/>
    <p:sldId id="266" r:id="rId12"/>
    <p:sldId id="281" r:id="rId13"/>
    <p:sldId id="282" r:id="rId14"/>
    <p:sldId id="270"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p:cViewPr>
        <p:scale>
          <a:sx n="82" d="100"/>
          <a:sy n="82" d="100"/>
        </p:scale>
        <p:origin x="-1254" y="-5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GB" dirty="0" smtClean="0"/>
              <a:t>Resident </a:t>
            </a:r>
            <a:r>
              <a:rPr lang="en-GB" dirty="0"/>
              <a:t>confidence levels measured in % before and after attending Nightshelter cooking sessions</a:t>
            </a:r>
          </a:p>
        </c:rich>
      </c:tx>
      <c:layout/>
      <c:overlay val="0"/>
    </c:title>
    <c:autoTitleDeleted val="0"/>
    <c:plotArea>
      <c:layout/>
      <c:barChart>
        <c:barDir val="col"/>
        <c:grouping val="clustered"/>
        <c:varyColors val="0"/>
        <c:ser>
          <c:idx val="0"/>
          <c:order val="0"/>
          <c:tx>
            <c:strRef>
              <c:f>Sheet1!$B$1</c:f>
              <c:strCache>
                <c:ptCount val="1"/>
                <c:pt idx="0">
                  <c:v>before</c:v>
                </c:pt>
              </c:strCache>
            </c:strRef>
          </c:tx>
          <c:spPr>
            <a:solidFill>
              <a:srgbClr val="FF0000"/>
            </a:solidFill>
          </c:spPr>
          <c:invertIfNegative val="0"/>
          <c:dLbls>
            <c:showLegendKey val="0"/>
            <c:showVal val="1"/>
            <c:showCatName val="0"/>
            <c:showSerName val="0"/>
            <c:showPercent val="0"/>
            <c:showBubbleSize val="0"/>
            <c:showLeaderLines val="0"/>
          </c:dLbls>
          <c:cat>
            <c:strRef>
              <c:f>Sheet1!$A$2:$A$7</c:f>
              <c:strCache>
                <c:ptCount val="6"/>
                <c:pt idx="0">
                  <c:v>Prep. Fruit and veg</c:v>
                </c:pt>
                <c:pt idx="1">
                  <c:v>Knife skills</c:v>
                </c:pt>
                <c:pt idx="2">
                  <c:v>Following recipe</c:v>
                </c:pt>
                <c:pt idx="3">
                  <c:v>Making soup</c:v>
                </c:pt>
                <c:pt idx="4">
                  <c:v>Meals from scratch</c:v>
                </c:pt>
                <c:pt idx="5">
                  <c:v>Baking skills</c:v>
                </c:pt>
              </c:strCache>
            </c:strRef>
          </c:cat>
          <c:val>
            <c:numRef>
              <c:f>Sheet1!$B$2:$B$7</c:f>
              <c:numCache>
                <c:formatCode>General</c:formatCode>
                <c:ptCount val="6"/>
                <c:pt idx="0">
                  <c:v>10</c:v>
                </c:pt>
                <c:pt idx="1">
                  <c:v>10</c:v>
                </c:pt>
                <c:pt idx="2">
                  <c:v>0</c:v>
                </c:pt>
                <c:pt idx="3">
                  <c:v>30</c:v>
                </c:pt>
                <c:pt idx="4">
                  <c:v>0</c:v>
                </c:pt>
                <c:pt idx="5">
                  <c:v>10</c:v>
                </c:pt>
              </c:numCache>
            </c:numRef>
          </c:val>
        </c:ser>
        <c:ser>
          <c:idx val="1"/>
          <c:order val="1"/>
          <c:tx>
            <c:strRef>
              <c:f>Sheet1!$C$1</c:f>
              <c:strCache>
                <c:ptCount val="1"/>
                <c:pt idx="0">
                  <c:v>after</c:v>
                </c:pt>
              </c:strCache>
            </c:strRef>
          </c:tx>
          <c:spPr>
            <a:solidFill>
              <a:srgbClr val="0000FF"/>
            </a:solidFill>
          </c:spPr>
          <c:invertIfNegative val="0"/>
          <c:dLbls>
            <c:showLegendKey val="0"/>
            <c:showVal val="1"/>
            <c:showCatName val="0"/>
            <c:showSerName val="0"/>
            <c:showPercent val="0"/>
            <c:showBubbleSize val="0"/>
            <c:showLeaderLines val="0"/>
          </c:dLbls>
          <c:cat>
            <c:strRef>
              <c:f>Sheet1!$A$2:$A$7</c:f>
              <c:strCache>
                <c:ptCount val="6"/>
                <c:pt idx="0">
                  <c:v>Prep. Fruit and veg</c:v>
                </c:pt>
                <c:pt idx="1">
                  <c:v>Knife skills</c:v>
                </c:pt>
                <c:pt idx="2">
                  <c:v>Following recipe</c:v>
                </c:pt>
                <c:pt idx="3">
                  <c:v>Making soup</c:v>
                </c:pt>
                <c:pt idx="4">
                  <c:v>Meals from scratch</c:v>
                </c:pt>
                <c:pt idx="5">
                  <c:v>Baking skills</c:v>
                </c:pt>
              </c:strCache>
            </c:strRef>
          </c:cat>
          <c:val>
            <c:numRef>
              <c:f>Sheet1!$C$2:$C$7</c:f>
              <c:numCache>
                <c:formatCode>General</c:formatCode>
                <c:ptCount val="6"/>
                <c:pt idx="0">
                  <c:v>80</c:v>
                </c:pt>
                <c:pt idx="1">
                  <c:v>80</c:v>
                </c:pt>
                <c:pt idx="2">
                  <c:v>80</c:v>
                </c:pt>
                <c:pt idx="3">
                  <c:v>80</c:v>
                </c:pt>
                <c:pt idx="4">
                  <c:v>70</c:v>
                </c:pt>
                <c:pt idx="5">
                  <c:v>60</c:v>
                </c:pt>
              </c:numCache>
            </c:numRef>
          </c:val>
        </c:ser>
        <c:dLbls>
          <c:showLegendKey val="0"/>
          <c:showVal val="0"/>
          <c:showCatName val="0"/>
          <c:showSerName val="0"/>
          <c:showPercent val="0"/>
          <c:showBubbleSize val="0"/>
        </c:dLbls>
        <c:gapWidth val="150"/>
        <c:axId val="30098176"/>
        <c:axId val="30083712"/>
      </c:barChart>
      <c:valAx>
        <c:axId val="30083712"/>
        <c:scaling>
          <c:orientation val="minMax"/>
        </c:scaling>
        <c:delete val="0"/>
        <c:axPos val="l"/>
        <c:title>
          <c:tx>
            <c:rich>
              <a:bodyPr rot="0" vert="wordArtVert"/>
              <a:lstStyle/>
              <a:p>
                <a:pPr>
                  <a:defRPr/>
                </a:pPr>
                <a:r>
                  <a:rPr lang="en-GB"/>
                  <a:t>%</a:t>
                </a:r>
              </a:p>
            </c:rich>
          </c:tx>
          <c:layout/>
          <c:overlay val="0"/>
        </c:title>
        <c:numFmt formatCode="General" sourceLinked="1"/>
        <c:majorTickMark val="out"/>
        <c:minorTickMark val="none"/>
        <c:tickLblPos val="nextTo"/>
        <c:crossAx val="30098176"/>
        <c:crosses val="autoZero"/>
        <c:crossBetween val="between"/>
      </c:valAx>
      <c:catAx>
        <c:axId val="30098176"/>
        <c:scaling>
          <c:orientation val="minMax"/>
        </c:scaling>
        <c:delete val="0"/>
        <c:axPos val="b"/>
        <c:majorTickMark val="out"/>
        <c:minorTickMark val="none"/>
        <c:tickLblPos val="nextTo"/>
        <c:crossAx val="30083712"/>
        <c:crosses val="autoZero"/>
        <c:auto val="1"/>
        <c:lblAlgn val="ctr"/>
        <c:lblOffset val="100"/>
        <c:noMultiLvlLbl val="0"/>
      </c:catAx>
    </c:plotArea>
    <c:legend>
      <c:legendPos val="r"/>
      <c:layout>
        <c:manualLayout>
          <c:xMode val="edge"/>
          <c:yMode val="edge"/>
          <c:x val="0.86452973028249402"/>
          <c:y val="0.38801702598168197"/>
          <c:w val="0.119436697690156"/>
          <c:h val="0.33229980326396102"/>
        </c:manualLayout>
      </c:layout>
      <c:overlay val="0"/>
    </c:legend>
    <c:plotVisOnly val="1"/>
    <c:dispBlanksAs val="gap"/>
    <c:showDLblsOverMax val="0"/>
  </c:chart>
  <c:txPr>
    <a:bodyPr/>
    <a:lstStyle/>
    <a:p>
      <a:pPr>
        <a:defRPr b="1">
          <a:latin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GB" dirty="0"/>
              <a:t>Understanding of food hygiene before and after attending cooking sessions</a:t>
            </a:r>
          </a:p>
        </c:rich>
      </c:tx>
      <c:layout/>
      <c:overlay val="0"/>
    </c:title>
    <c:autoTitleDeleted val="0"/>
    <c:plotArea>
      <c:layout/>
      <c:barChart>
        <c:barDir val="col"/>
        <c:grouping val="clustered"/>
        <c:varyColors val="0"/>
        <c:ser>
          <c:idx val="0"/>
          <c:order val="0"/>
          <c:tx>
            <c:strRef>
              <c:f>Sheet1!$B$1</c:f>
              <c:strCache>
                <c:ptCount val="1"/>
                <c:pt idx="0">
                  <c:v>before</c:v>
                </c:pt>
              </c:strCache>
            </c:strRef>
          </c:tx>
          <c:spPr>
            <a:solidFill>
              <a:srgbClr val="FF0000"/>
            </a:solidFill>
          </c:spPr>
          <c:invertIfNegative val="0"/>
          <c:dLbls>
            <c:showLegendKey val="0"/>
            <c:showVal val="1"/>
            <c:showCatName val="0"/>
            <c:showSerName val="0"/>
            <c:showPercent val="0"/>
            <c:showBubbleSize val="0"/>
            <c:showLeaderLines val="0"/>
          </c:dLbls>
          <c:cat>
            <c:strRef>
              <c:f>Sheet1!$A$2:$A$6</c:f>
              <c:strCache>
                <c:ptCount val="5"/>
                <c:pt idx="0">
                  <c:v>Always reheat food thoroughly (true)</c:v>
                </c:pt>
                <c:pt idx="1">
                  <c:v>Use clean or different chopping board for different foods (true)</c:v>
                </c:pt>
                <c:pt idx="2">
                  <c:v>Always wash hands before preparing food (true)</c:v>
                </c:pt>
                <c:pt idx="3">
                  <c:v>Raw meat should be stored at top of freezer (false)</c:v>
                </c:pt>
                <c:pt idx="4">
                  <c:v>Always use your finger to taste food (false)</c:v>
                </c:pt>
              </c:strCache>
            </c:strRef>
          </c:cat>
          <c:val>
            <c:numRef>
              <c:f>Sheet1!$B$2:$B$6</c:f>
              <c:numCache>
                <c:formatCode>General</c:formatCode>
                <c:ptCount val="5"/>
                <c:pt idx="0">
                  <c:v>40</c:v>
                </c:pt>
                <c:pt idx="1">
                  <c:v>80</c:v>
                </c:pt>
                <c:pt idx="2">
                  <c:v>100</c:v>
                </c:pt>
                <c:pt idx="3">
                  <c:v>40</c:v>
                </c:pt>
                <c:pt idx="4">
                  <c:v>90</c:v>
                </c:pt>
              </c:numCache>
            </c:numRef>
          </c:val>
        </c:ser>
        <c:ser>
          <c:idx val="1"/>
          <c:order val="1"/>
          <c:tx>
            <c:strRef>
              <c:f>Sheet1!$C$1</c:f>
              <c:strCache>
                <c:ptCount val="1"/>
                <c:pt idx="0">
                  <c:v>after</c:v>
                </c:pt>
              </c:strCache>
            </c:strRef>
          </c:tx>
          <c:spPr>
            <a:solidFill>
              <a:srgbClr val="0000FF"/>
            </a:solidFill>
          </c:spPr>
          <c:invertIfNegative val="0"/>
          <c:dLbls>
            <c:showLegendKey val="0"/>
            <c:showVal val="1"/>
            <c:showCatName val="0"/>
            <c:showSerName val="0"/>
            <c:showPercent val="0"/>
            <c:showBubbleSize val="0"/>
            <c:showLeaderLines val="0"/>
          </c:dLbls>
          <c:cat>
            <c:strRef>
              <c:f>Sheet1!$A$2:$A$6</c:f>
              <c:strCache>
                <c:ptCount val="5"/>
                <c:pt idx="0">
                  <c:v>Always reheat food thoroughly (true)</c:v>
                </c:pt>
                <c:pt idx="1">
                  <c:v>Use clean or different chopping board for different foods (true)</c:v>
                </c:pt>
                <c:pt idx="2">
                  <c:v>Always wash hands before preparing food (true)</c:v>
                </c:pt>
                <c:pt idx="3">
                  <c:v>Raw meat should be stored at top of freezer (false)</c:v>
                </c:pt>
                <c:pt idx="4">
                  <c:v>Always use your finger to taste food (false)</c:v>
                </c:pt>
              </c:strCache>
            </c:strRef>
          </c:cat>
          <c:val>
            <c:numRef>
              <c:f>Sheet1!$C$2:$C$6</c:f>
              <c:numCache>
                <c:formatCode>General</c:formatCode>
                <c:ptCount val="5"/>
                <c:pt idx="0">
                  <c:v>100</c:v>
                </c:pt>
                <c:pt idx="1">
                  <c:v>100</c:v>
                </c:pt>
                <c:pt idx="2">
                  <c:v>100</c:v>
                </c:pt>
                <c:pt idx="3">
                  <c:v>100</c:v>
                </c:pt>
                <c:pt idx="4">
                  <c:v>100</c:v>
                </c:pt>
              </c:numCache>
            </c:numRef>
          </c:val>
        </c:ser>
        <c:dLbls>
          <c:showLegendKey val="0"/>
          <c:showVal val="0"/>
          <c:showCatName val="0"/>
          <c:showSerName val="0"/>
          <c:showPercent val="0"/>
          <c:showBubbleSize val="0"/>
        </c:dLbls>
        <c:gapWidth val="150"/>
        <c:axId val="31419392"/>
        <c:axId val="31425280"/>
      </c:barChart>
      <c:catAx>
        <c:axId val="31419392"/>
        <c:scaling>
          <c:orientation val="minMax"/>
        </c:scaling>
        <c:delete val="0"/>
        <c:axPos val="b"/>
        <c:majorTickMark val="out"/>
        <c:minorTickMark val="none"/>
        <c:tickLblPos val="nextTo"/>
        <c:crossAx val="31425280"/>
        <c:crosses val="autoZero"/>
        <c:auto val="1"/>
        <c:lblAlgn val="ctr"/>
        <c:lblOffset val="100"/>
        <c:noMultiLvlLbl val="0"/>
      </c:catAx>
      <c:valAx>
        <c:axId val="31425280"/>
        <c:scaling>
          <c:orientation val="minMax"/>
          <c:max val="120"/>
        </c:scaling>
        <c:delete val="0"/>
        <c:axPos val="l"/>
        <c:title>
          <c:tx>
            <c:rich>
              <a:bodyPr rot="0" vert="wordArtVert"/>
              <a:lstStyle/>
              <a:p>
                <a:pPr>
                  <a:defRPr/>
                </a:pPr>
                <a:r>
                  <a:rPr lang="en-GB"/>
                  <a:t>%</a:t>
                </a:r>
              </a:p>
            </c:rich>
          </c:tx>
          <c:layout/>
          <c:overlay val="0"/>
        </c:title>
        <c:numFmt formatCode="General" sourceLinked="1"/>
        <c:majorTickMark val="out"/>
        <c:minorTickMark val="none"/>
        <c:tickLblPos val="nextTo"/>
        <c:crossAx val="31419392"/>
        <c:crosses val="autoZero"/>
        <c:crossBetween val="between"/>
      </c:valAx>
    </c:plotArea>
    <c:legend>
      <c:legendPos val="r"/>
      <c:layout>
        <c:manualLayout>
          <c:xMode val="edge"/>
          <c:yMode val="edge"/>
          <c:x val="0.85321861406909405"/>
          <c:y val="0.36988453905242802"/>
          <c:w val="0.129614723319357"/>
          <c:h val="0.28834301176744997"/>
        </c:manualLayout>
      </c:layout>
      <c:overlay val="0"/>
    </c:legend>
    <c:plotVisOnly val="1"/>
    <c:dispBlanksAs val="gap"/>
    <c:showDLblsOverMax val="0"/>
  </c:chart>
  <c:txPr>
    <a:bodyPr/>
    <a:lstStyle/>
    <a:p>
      <a:pPr>
        <a:defRPr b="1">
          <a:latin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GB" dirty="0"/>
              <a:t>Understanding of balanced diet before and after attending cooking sessions</a:t>
            </a:r>
          </a:p>
        </c:rich>
      </c:tx>
      <c:layout/>
      <c:overlay val="0"/>
    </c:title>
    <c:autoTitleDeleted val="0"/>
    <c:plotArea>
      <c:layout>
        <c:manualLayout>
          <c:layoutTarget val="inner"/>
          <c:xMode val="edge"/>
          <c:yMode val="edge"/>
          <c:x val="9.6293717054212399E-2"/>
          <c:y val="0.143263967004124"/>
          <c:w val="0.762503330299793"/>
          <c:h val="0.68030058742657196"/>
        </c:manualLayout>
      </c:layout>
      <c:barChart>
        <c:barDir val="col"/>
        <c:grouping val="clustered"/>
        <c:varyColors val="0"/>
        <c:ser>
          <c:idx val="0"/>
          <c:order val="0"/>
          <c:tx>
            <c:strRef>
              <c:f>Sheet1!$B$1</c:f>
              <c:strCache>
                <c:ptCount val="1"/>
                <c:pt idx="0">
                  <c:v>before</c:v>
                </c:pt>
              </c:strCache>
            </c:strRef>
          </c:tx>
          <c:spPr>
            <a:solidFill>
              <a:srgbClr val="FF0000"/>
            </a:solidFill>
          </c:spPr>
          <c:invertIfNegative val="0"/>
          <c:dLbls>
            <c:showLegendKey val="0"/>
            <c:showVal val="1"/>
            <c:showCatName val="0"/>
            <c:showSerName val="0"/>
            <c:showPercent val="0"/>
            <c:showBubbleSize val="0"/>
            <c:showLeaderLines val="0"/>
          </c:dLbls>
          <c:cat>
            <c:strRef>
              <c:f>Sheet1!$A$2:$A$5</c:f>
              <c:strCache>
                <c:ptCount val="4"/>
                <c:pt idx="0">
                  <c:v>Good to eat a range of foods</c:v>
                </c:pt>
                <c:pt idx="1">
                  <c:v>Dairy good for teeth and bones</c:v>
                </c:pt>
                <c:pt idx="2">
                  <c:v>Potato's, pasta and rice are good source of energy</c:v>
                </c:pt>
                <c:pt idx="3">
                  <c:v>Fruit and veg are good source of vitamins</c:v>
                </c:pt>
              </c:strCache>
            </c:strRef>
          </c:cat>
          <c:val>
            <c:numRef>
              <c:f>Sheet1!$B$2:$B$5</c:f>
              <c:numCache>
                <c:formatCode>General</c:formatCode>
                <c:ptCount val="4"/>
                <c:pt idx="0">
                  <c:v>40</c:v>
                </c:pt>
                <c:pt idx="1">
                  <c:v>60</c:v>
                </c:pt>
                <c:pt idx="2">
                  <c:v>40</c:v>
                </c:pt>
                <c:pt idx="3">
                  <c:v>60</c:v>
                </c:pt>
              </c:numCache>
            </c:numRef>
          </c:val>
        </c:ser>
        <c:ser>
          <c:idx val="1"/>
          <c:order val="1"/>
          <c:tx>
            <c:strRef>
              <c:f>Sheet1!$C$1</c:f>
              <c:strCache>
                <c:ptCount val="1"/>
                <c:pt idx="0">
                  <c:v>after</c:v>
                </c:pt>
              </c:strCache>
            </c:strRef>
          </c:tx>
          <c:spPr>
            <a:solidFill>
              <a:srgbClr val="0000FF"/>
            </a:solidFill>
          </c:spPr>
          <c:invertIfNegative val="0"/>
          <c:dLbls>
            <c:showLegendKey val="0"/>
            <c:showVal val="1"/>
            <c:showCatName val="0"/>
            <c:showSerName val="0"/>
            <c:showPercent val="0"/>
            <c:showBubbleSize val="0"/>
            <c:showLeaderLines val="0"/>
          </c:dLbls>
          <c:cat>
            <c:strRef>
              <c:f>Sheet1!$A$2:$A$5</c:f>
              <c:strCache>
                <c:ptCount val="4"/>
                <c:pt idx="0">
                  <c:v>Good to eat a range of foods</c:v>
                </c:pt>
                <c:pt idx="1">
                  <c:v>Dairy good for teeth and bones</c:v>
                </c:pt>
                <c:pt idx="2">
                  <c:v>Potato's, pasta and rice are good source of energy</c:v>
                </c:pt>
                <c:pt idx="3">
                  <c:v>Fruit and veg are good source of vitamins</c:v>
                </c:pt>
              </c:strCache>
            </c:strRef>
          </c:cat>
          <c:val>
            <c:numRef>
              <c:f>Sheet1!$C$2:$C$5</c:f>
              <c:numCache>
                <c:formatCode>General</c:formatCode>
                <c:ptCount val="4"/>
                <c:pt idx="0">
                  <c:v>100</c:v>
                </c:pt>
                <c:pt idx="1">
                  <c:v>80</c:v>
                </c:pt>
                <c:pt idx="2">
                  <c:v>100</c:v>
                </c:pt>
                <c:pt idx="3">
                  <c:v>90</c:v>
                </c:pt>
              </c:numCache>
            </c:numRef>
          </c:val>
        </c:ser>
        <c:dLbls>
          <c:showLegendKey val="0"/>
          <c:showVal val="0"/>
          <c:showCatName val="0"/>
          <c:showSerName val="0"/>
          <c:showPercent val="0"/>
          <c:showBubbleSize val="0"/>
        </c:dLbls>
        <c:gapWidth val="150"/>
        <c:axId val="31546752"/>
        <c:axId val="31552640"/>
      </c:barChart>
      <c:catAx>
        <c:axId val="31546752"/>
        <c:scaling>
          <c:orientation val="minMax"/>
        </c:scaling>
        <c:delete val="0"/>
        <c:axPos val="b"/>
        <c:majorTickMark val="out"/>
        <c:minorTickMark val="none"/>
        <c:tickLblPos val="nextTo"/>
        <c:crossAx val="31552640"/>
        <c:crosses val="autoZero"/>
        <c:auto val="1"/>
        <c:lblAlgn val="ctr"/>
        <c:lblOffset val="100"/>
        <c:noMultiLvlLbl val="0"/>
      </c:catAx>
      <c:valAx>
        <c:axId val="31552640"/>
        <c:scaling>
          <c:orientation val="minMax"/>
        </c:scaling>
        <c:delete val="0"/>
        <c:axPos val="l"/>
        <c:title>
          <c:tx>
            <c:rich>
              <a:bodyPr rot="0" vert="wordArtVert"/>
              <a:lstStyle/>
              <a:p>
                <a:pPr>
                  <a:defRPr/>
                </a:pPr>
                <a:r>
                  <a:rPr lang="en-GB"/>
                  <a:t>%</a:t>
                </a:r>
              </a:p>
            </c:rich>
          </c:tx>
          <c:layout/>
          <c:overlay val="0"/>
        </c:title>
        <c:numFmt formatCode="General" sourceLinked="1"/>
        <c:majorTickMark val="out"/>
        <c:minorTickMark val="none"/>
        <c:tickLblPos val="nextTo"/>
        <c:crossAx val="31546752"/>
        <c:crosses val="autoZero"/>
        <c:crossBetween val="between"/>
      </c:valAx>
    </c:plotArea>
    <c:legend>
      <c:legendPos val="r"/>
      <c:layout>
        <c:manualLayout>
          <c:xMode val="edge"/>
          <c:yMode val="edge"/>
          <c:x val="0.839923921762051"/>
          <c:y val="0.39154525206304802"/>
          <c:w val="0.14457108550820399"/>
          <c:h val="0.40650991349694499"/>
        </c:manualLayout>
      </c:layout>
      <c:overlay val="0"/>
    </c:legend>
    <c:plotVisOnly val="1"/>
    <c:dispBlanksAs val="gap"/>
    <c:showDLblsOverMax val="0"/>
  </c:chart>
  <c:txPr>
    <a:bodyPr/>
    <a:lstStyle/>
    <a:p>
      <a:pPr>
        <a:defRPr b="1">
          <a:latin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a:lstStyle/>
          <a:p>
            <a:pPr>
              <a:defRPr>
                <a:latin typeface="Arial"/>
                <a:cs typeface="Arial"/>
              </a:defRPr>
            </a:pPr>
            <a:r>
              <a:rPr lang="en-US" dirty="0">
                <a:latin typeface="Arial"/>
                <a:cs typeface="Arial"/>
              </a:rPr>
              <a:t>Weekly portions of chips (before)</a:t>
            </a:r>
          </a:p>
        </c:rich>
      </c:tx>
      <c:layout>
        <c:manualLayout>
          <c:xMode val="edge"/>
          <c:yMode val="edge"/>
          <c:x val="0.15744988795460599"/>
          <c:y val="4.0816326530612297E-2"/>
        </c:manualLayout>
      </c:layout>
      <c:overlay val="0"/>
    </c:title>
    <c:autoTitleDeleted val="0"/>
    <c:plotArea>
      <c:layout/>
      <c:pieChart>
        <c:varyColors val="1"/>
        <c:ser>
          <c:idx val="0"/>
          <c:order val="0"/>
          <c:tx>
            <c:strRef>
              <c:f>Sheet1!$B$1</c:f>
              <c:strCache>
                <c:ptCount val="1"/>
                <c:pt idx="0">
                  <c:v>Weekly portions of chips (before)</c:v>
                </c:pt>
              </c:strCache>
            </c:strRef>
          </c:tx>
          <c:dPt>
            <c:idx val="0"/>
            <c:bubble3D val="0"/>
            <c:spPr>
              <a:solidFill>
                <a:srgbClr val="008000"/>
              </a:solidFill>
            </c:spPr>
          </c:dPt>
          <c:dPt>
            <c:idx val="1"/>
            <c:bubble3D val="0"/>
            <c:spPr>
              <a:solidFill>
                <a:srgbClr val="FF0000"/>
              </a:solidFill>
            </c:spPr>
          </c:dPt>
          <c:dPt>
            <c:idx val="2"/>
            <c:bubble3D val="0"/>
            <c:spPr>
              <a:solidFill>
                <a:srgbClr val="0000FF"/>
              </a:solidFill>
            </c:spPr>
          </c:dPt>
          <c:dPt>
            <c:idx val="3"/>
            <c:bubble3D val="0"/>
            <c:spPr>
              <a:solidFill>
                <a:srgbClr val="FFFF00"/>
              </a:solidFill>
            </c:spPr>
          </c:dPt>
          <c:cat>
            <c:strRef>
              <c:f>Sheet1!$A$2:$A$5</c:f>
              <c:strCache>
                <c:ptCount val="4"/>
                <c:pt idx="0">
                  <c:v>0</c:v>
                </c:pt>
                <c:pt idx="1">
                  <c:v>1 to 3</c:v>
                </c:pt>
                <c:pt idx="2">
                  <c:v>4 to 6 </c:v>
                </c:pt>
                <c:pt idx="3">
                  <c:v>6 +</c:v>
                </c:pt>
              </c:strCache>
            </c:strRef>
          </c:cat>
          <c:val>
            <c:numRef>
              <c:f>Sheet1!$B$2:$B$5</c:f>
              <c:numCache>
                <c:formatCode>0%</c:formatCode>
                <c:ptCount val="4"/>
                <c:pt idx="0">
                  <c:v>0.1</c:v>
                </c:pt>
                <c:pt idx="1">
                  <c:v>0.4</c:v>
                </c:pt>
                <c:pt idx="2">
                  <c:v>0.3</c:v>
                </c:pt>
                <c:pt idx="3">
                  <c:v>0.2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228289449320406"/>
          <c:y val="0.37293446805595998"/>
          <c:w val="0.28209828537569898"/>
          <c:h val="0.492052064920456"/>
        </c:manualLayout>
      </c:layout>
      <c:overlay val="0"/>
      <c:txPr>
        <a:bodyPr/>
        <a:lstStyle/>
        <a:p>
          <a:pPr>
            <a:defRPr>
              <a:latin typeface="Arial"/>
              <a:cs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xPr>
        <a:bodyPr/>
        <a:lstStyle/>
        <a:p>
          <a:pPr>
            <a:defRPr sz="2000">
              <a:latin typeface="Arial"/>
              <a:cs typeface="Arial"/>
            </a:defRPr>
          </a:pPr>
          <a:endParaRPr lang="en-US"/>
        </a:p>
      </c:txPr>
    </c:title>
    <c:autoTitleDeleted val="0"/>
    <c:plotArea>
      <c:layout/>
      <c:pieChart>
        <c:varyColors val="1"/>
        <c:ser>
          <c:idx val="0"/>
          <c:order val="0"/>
          <c:tx>
            <c:strRef>
              <c:f>Sheet1!$B$1</c:f>
              <c:strCache>
                <c:ptCount val="1"/>
                <c:pt idx="0">
                  <c:v>Weekly portions of chips (after)</c:v>
                </c:pt>
              </c:strCache>
            </c:strRef>
          </c:tx>
          <c:dPt>
            <c:idx val="0"/>
            <c:bubble3D val="0"/>
            <c:spPr>
              <a:solidFill>
                <a:srgbClr val="008000"/>
              </a:solidFill>
            </c:spPr>
          </c:dPt>
          <c:dPt>
            <c:idx val="1"/>
            <c:bubble3D val="0"/>
            <c:spPr>
              <a:solidFill>
                <a:srgbClr val="FF0000"/>
              </a:solidFill>
            </c:spPr>
          </c:dPt>
          <c:dPt>
            <c:idx val="2"/>
            <c:bubble3D val="0"/>
            <c:spPr>
              <a:solidFill>
                <a:srgbClr val="0000FF"/>
              </a:solidFill>
            </c:spPr>
          </c:dPt>
          <c:dPt>
            <c:idx val="3"/>
            <c:bubble3D val="0"/>
            <c:spPr>
              <a:solidFill>
                <a:srgbClr val="FFFF00"/>
              </a:solidFill>
            </c:spPr>
          </c:dPt>
          <c:dLbls>
            <c:delete val="1"/>
          </c:dLbls>
          <c:cat>
            <c:strRef>
              <c:f>Sheet1!$A$2:$A$5</c:f>
              <c:strCache>
                <c:ptCount val="4"/>
                <c:pt idx="0">
                  <c:v>0</c:v>
                </c:pt>
                <c:pt idx="1">
                  <c:v>1 to 3</c:v>
                </c:pt>
                <c:pt idx="2">
                  <c:v>4 to 6 </c:v>
                </c:pt>
                <c:pt idx="3">
                  <c:v>6+ </c:v>
                </c:pt>
              </c:strCache>
            </c:strRef>
          </c:cat>
          <c:val>
            <c:numRef>
              <c:f>Sheet1!$B$2:$B$5</c:f>
              <c:numCache>
                <c:formatCode>0%</c:formatCode>
                <c:ptCount val="4"/>
                <c:pt idx="0">
                  <c:v>0.2</c:v>
                </c:pt>
                <c:pt idx="1">
                  <c:v>0.7</c:v>
                </c:pt>
                <c:pt idx="2">
                  <c:v>0.1</c:v>
                </c:pt>
                <c:pt idx="3" formatCode="General">
                  <c:v>0</c:v>
                </c:pt>
              </c:numCache>
            </c:numRef>
          </c:val>
        </c:ser>
        <c:dLbls>
          <c:dLblPos val="inEnd"/>
          <c:showLegendKey val="0"/>
          <c:showVal val="1"/>
          <c:showCatName val="0"/>
          <c:showSerName val="0"/>
          <c:showPercent val="0"/>
          <c:showBubbleSize val="0"/>
          <c:showLeaderLines val="1"/>
        </c:dLbls>
        <c:firstSliceAng val="0"/>
      </c:pieChart>
    </c:plotArea>
    <c:legend>
      <c:legendPos val="r"/>
      <c:layout>
        <c:manualLayout>
          <c:xMode val="edge"/>
          <c:yMode val="edge"/>
          <c:x val="0.68079968153081205"/>
          <c:y val="0.26009471038342402"/>
          <c:w val="0.22136076591137099"/>
          <c:h val="0.58474336184868403"/>
        </c:manualLayout>
      </c:layout>
      <c:overlay val="0"/>
      <c:txPr>
        <a:bodyPr/>
        <a:lstStyle/>
        <a:p>
          <a:pPr>
            <a:defRPr sz="1800"/>
          </a:pPr>
          <a:endParaRPr lang="en-US"/>
        </a:p>
      </c:txPr>
    </c:legend>
    <c:plotVisOnly val="1"/>
    <c:dispBlanksAs val="gap"/>
    <c:showDLblsOverMax val="0"/>
  </c:chart>
  <c:txPr>
    <a:bodyPr/>
    <a:lstStyle/>
    <a:p>
      <a:pPr>
        <a:defRPr>
          <a:latin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00550-DB8E-46F7-86B7-0721A1976F5E}" type="datetimeFigureOut">
              <a:rPr lang="en-GB" smtClean="0"/>
              <a:t>17/12/2014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877F3A-3F51-435B-B4FE-BFD5ACF1D571}" type="slidenum">
              <a:rPr lang="en-GB" smtClean="0"/>
              <a:t>‹#›</a:t>
            </a:fld>
            <a:endParaRPr lang="en-GB"/>
          </a:p>
        </p:txBody>
      </p:sp>
    </p:spTree>
    <p:extLst>
      <p:ext uri="{BB962C8B-B14F-4D97-AF65-F5344CB8AC3E}">
        <p14:creationId xmlns:p14="http://schemas.microsoft.com/office/powerpoint/2010/main" val="262545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4061E876-DC01-4D3C-83B7-53388D8214D1}" type="datetimeFigureOut">
              <a:rPr lang="en-GB" smtClean="0"/>
              <a:t>17/12/2014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D8F3E-0B14-4DB0-8C02-FB830E1428E6}"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061E876-DC01-4D3C-83B7-53388D8214D1}" type="datetimeFigureOut">
              <a:rPr lang="en-GB" smtClean="0"/>
              <a:t>17/12/2014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DD8F3E-0B14-4DB0-8C02-FB830E1428E6}" type="slidenum">
              <a:rPr lang="en-GB" smtClean="0"/>
              <a:t>‹#›</a:t>
            </a:fld>
            <a:endParaRPr lang="en-GB"/>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061E876-DC01-4D3C-83B7-53388D8214D1}" type="datetimeFigureOut">
              <a:rPr lang="en-GB" smtClean="0"/>
              <a:t>17/12/2014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D8F3E-0B14-4DB0-8C02-FB830E1428E6}"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061E876-DC01-4D3C-83B7-53388D8214D1}" type="datetimeFigureOut">
              <a:rPr lang="en-GB" smtClean="0"/>
              <a:t>17/12/2014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D8F3E-0B14-4DB0-8C02-FB830E1428E6}"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061E876-DC01-4D3C-83B7-53388D8214D1}" type="datetimeFigureOut">
              <a:rPr lang="en-GB" smtClean="0"/>
              <a:t>17/12/2014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D8F3E-0B14-4DB0-8C02-FB830E1428E6}"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4061E876-DC01-4D3C-83B7-53388D8214D1}" type="datetimeFigureOut">
              <a:rPr lang="en-GB" smtClean="0"/>
              <a:t>17/12/2014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D8F3E-0B14-4DB0-8C02-FB830E1428E6}" type="slidenum">
              <a:rPr lang="en-GB" smtClean="0"/>
              <a:t>‹#›</a:t>
            </a:fld>
            <a:endParaRPr lang="en-GB"/>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061E876-DC01-4D3C-83B7-53388D8214D1}" type="datetimeFigureOut">
              <a:rPr lang="en-GB" smtClean="0"/>
              <a:t>17/12/2014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D8F3E-0B14-4DB0-8C02-FB830E1428E6}"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4061E876-DC01-4D3C-83B7-53388D8214D1}" type="datetimeFigureOut">
              <a:rPr lang="en-GB" smtClean="0"/>
              <a:t>17/12/2014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DD8F3E-0B14-4DB0-8C02-FB830E1428E6}"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4061E876-DC01-4D3C-83B7-53388D8214D1}" type="datetimeFigureOut">
              <a:rPr lang="en-GB" smtClean="0"/>
              <a:t>17/12/2014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DD8F3E-0B14-4DB0-8C02-FB830E1428E6}"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4061E876-DC01-4D3C-83B7-53388D8214D1}" type="datetimeFigureOut">
              <a:rPr lang="en-GB" smtClean="0"/>
              <a:t>17/12/2014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DD8F3E-0B14-4DB0-8C02-FB830E1428E6}"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1E876-DC01-4D3C-83B7-53388D8214D1}" type="datetimeFigureOut">
              <a:rPr lang="en-GB" smtClean="0"/>
              <a:t>17/12/2014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DD8F3E-0B14-4DB0-8C02-FB830E1428E6}"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061E876-DC01-4D3C-83B7-53388D8214D1}" type="datetimeFigureOut">
              <a:rPr lang="en-GB" smtClean="0"/>
              <a:t>17/12/2014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DD8F3E-0B14-4DB0-8C02-FB830E1428E6}"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4061E876-DC01-4D3C-83B7-53388D8214D1}" type="datetimeFigureOut">
              <a:rPr lang="en-GB" smtClean="0"/>
              <a:t>17/12/2014</a:t>
            </a:fld>
            <a:endParaRPr lang="en-GB"/>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GB"/>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FBDD8F3E-0B14-4DB0-8C02-FB830E1428E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emf"/><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2.emf"/><Relationship Id="rId1" Type="http://schemas.openxmlformats.org/officeDocument/2006/relationships/slideLayout" Target="../slideLayouts/slideLayout8.xml"/><Relationship Id="rId4" Type="http://schemas.openxmlformats.org/officeDocument/2006/relationships/image" Target="../media/image16.tiff"/></Relationships>
</file>

<file path=ppt/slides/_rels/slide1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2.emf"/><Relationship Id="rId1" Type="http://schemas.openxmlformats.org/officeDocument/2006/relationships/slideLayout" Target="../slideLayouts/slideLayout8.xml"/><Relationship Id="rId4" Type="http://schemas.openxmlformats.org/officeDocument/2006/relationships/image" Target="../media/image18.tiff"/></Relationships>
</file>

<file path=ppt/slides/_rels/slide1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tif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emf"/><Relationship Id="rId1" Type="http://schemas.openxmlformats.org/officeDocument/2006/relationships/slideLayout" Target="../slideLayouts/slideLayout8.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image" Target="../media/image12.tmp"/><Relationship Id="rId2" Type="http://schemas.openxmlformats.org/officeDocument/2006/relationships/image" Target="../media/image7.tiff"/><Relationship Id="rId1" Type="http://schemas.openxmlformats.org/officeDocument/2006/relationships/slideLayout" Target="../slideLayouts/slideLayout2.xml"/><Relationship Id="rId6" Type="http://schemas.openxmlformats.org/officeDocument/2006/relationships/image" Target="../media/image11.tiff"/><Relationship Id="rId5" Type="http://schemas.openxmlformats.org/officeDocument/2006/relationships/image" Target="../media/image10.jpe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15546" y="5805264"/>
            <a:ext cx="312906"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en-US"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 name="Picture 9" descr="wc-nightshelter-black-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366" y="332656"/>
            <a:ext cx="1731268" cy="1175956"/>
          </a:xfrm>
          <a:prstGeom prst="rect">
            <a:avLst/>
          </a:prstGeom>
        </p:spPr>
      </p:pic>
      <p:pic>
        <p:nvPicPr>
          <p:cNvPr id="18" name="Picture 17" descr="Good Scoff front pag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23715">
            <a:off x="5340716" y="3738022"/>
            <a:ext cx="1478105" cy="2100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Good Scoff front pag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120">
            <a:off x="6029320" y="3607981"/>
            <a:ext cx="1604280" cy="22797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Good Scoff front pag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66457">
            <a:off x="6856557" y="3775676"/>
            <a:ext cx="1530805" cy="2175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467544" y="2492896"/>
            <a:ext cx="4032448" cy="584776"/>
          </a:xfrm>
          <a:prstGeom prst="rect">
            <a:avLst/>
          </a:prstGeom>
          <a:noFill/>
        </p:spPr>
        <p:txBody>
          <a:bodyPr wrap="square" rtlCol="0">
            <a:spAutoFit/>
          </a:bodyPr>
          <a:lstStyle/>
          <a:p>
            <a:pPr algn="ctr"/>
            <a:r>
              <a:rPr lang="en-US" sz="1600" b="1" dirty="0" smtClean="0">
                <a:latin typeface="Arial"/>
                <a:cs typeface="Arial"/>
              </a:rPr>
              <a:t>Cooking sessions for</a:t>
            </a:r>
          </a:p>
          <a:p>
            <a:pPr algn="ctr"/>
            <a:r>
              <a:rPr lang="en-US" sz="1600" b="1" dirty="0" smtClean="0">
                <a:latin typeface="Arial"/>
                <a:cs typeface="Arial"/>
              </a:rPr>
              <a:t> Nightshelter residents</a:t>
            </a:r>
            <a:endParaRPr lang="en-US" sz="1600" b="1" dirty="0">
              <a:latin typeface="Arial"/>
              <a:cs typeface="Arial"/>
            </a:endParaRPr>
          </a:p>
        </p:txBody>
      </p:sp>
      <p:sp>
        <p:nvSpPr>
          <p:cNvPr id="3" name="TextBox 2"/>
          <p:cNvSpPr txBox="1"/>
          <p:nvPr/>
        </p:nvSpPr>
        <p:spPr>
          <a:xfrm>
            <a:off x="5076056" y="2313294"/>
            <a:ext cx="3456384" cy="1077218"/>
          </a:xfrm>
          <a:prstGeom prst="rect">
            <a:avLst/>
          </a:prstGeom>
          <a:noFill/>
        </p:spPr>
        <p:txBody>
          <a:bodyPr wrap="square" rtlCol="0">
            <a:spAutoFit/>
          </a:bodyPr>
          <a:lstStyle/>
          <a:p>
            <a:pPr algn="ctr"/>
            <a:r>
              <a:rPr lang="en-US" sz="1600" b="1" dirty="0" smtClean="0">
                <a:latin typeface="Arial"/>
                <a:cs typeface="Arial"/>
              </a:rPr>
              <a:t>Production of a budget recipe book/nutritional guide for residents (and wider use by charities/agencies)</a:t>
            </a:r>
            <a:endParaRPr lang="en-US" sz="1600" b="1" dirty="0">
              <a:latin typeface="Arial"/>
              <a:cs typeface="Arial"/>
            </a:endParaRPr>
          </a:p>
        </p:txBody>
      </p:sp>
      <p:pic>
        <p:nvPicPr>
          <p:cNvPr id="4" name="Picture 3" descr="IMG_371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3356992"/>
            <a:ext cx="3635896" cy="2726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83568" y="1561398"/>
            <a:ext cx="7776864" cy="707886"/>
          </a:xfrm>
          <a:prstGeom prst="rect">
            <a:avLst/>
          </a:prstGeom>
          <a:noFill/>
        </p:spPr>
        <p:txBody>
          <a:bodyPr wrap="square" rtlCol="0">
            <a:spAutoFit/>
          </a:bodyPr>
          <a:lstStyle/>
          <a:p>
            <a:pPr algn="ctr"/>
            <a:r>
              <a:rPr lang="en-US" sz="2000" b="1" u="sng" dirty="0" smtClean="0">
                <a:latin typeface="Arial"/>
                <a:cs typeface="Arial"/>
              </a:rPr>
              <a:t>Nightshelter Healthy </a:t>
            </a:r>
            <a:r>
              <a:rPr lang="en-US" sz="2000" b="1" u="sng" dirty="0">
                <a:latin typeface="Arial"/>
                <a:cs typeface="Arial"/>
              </a:rPr>
              <a:t>E</a:t>
            </a:r>
            <a:r>
              <a:rPr lang="en-US" sz="2000" b="1" u="sng" dirty="0" smtClean="0">
                <a:latin typeface="Arial"/>
                <a:cs typeface="Arial"/>
              </a:rPr>
              <a:t>ating Project</a:t>
            </a:r>
          </a:p>
          <a:p>
            <a:pPr algn="ctr"/>
            <a:r>
              <a:rPr lang="en-US" sz="2000" b="1" u="sng" dirty="0" smtClean="0">
                <a:latin typeface="Arial"/>
                <a:cs typeface="Arial"/>
              </a:rPr>
              <a:t>Presentation – December 2014</a:t>
            </a:r>
            <a:endParaRPr lang="en-US" sz="2000" b="1" u="sng"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c-nightshelter-black-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014" y="464700"/>
            <a:ext cx="1153973" cy="783830"/>
          </a:xfrm>
          <a:prstGeom prst="rect">
            <a:avLst/>
          </a:prstGeom>
        </p:spPr>
      </p:pic>
      <p:sp>
        <p:nvSpPr>
          <p:cNvPr id="3" name="TextBox 2"/>
          <p:cNvSpPr txBox="1"/>
          <p:nvPr/>
        </p:nvSpPr>
        <p:spPr>
          <a:xfrm>
            <a:off x="1115616" y="1628800"/>
            <a:ext cx="7056784" cy="4616649"/>
          </a:xfrm>
          <a:prstGeom prst="rect">
            <a:avLst/>
          </a:prstGeom>
          <a:noFill/>
        </p:spPr>
        <p:txBody>
          <a:bodyPr wrap="square" rtlCol="0">
            <a:spAutoFit/>
          </a:bodyPr>
          <a:lstStyle/>
          <a:p>
            <a:pPr algn="ctr"/>
            <a:r>
              <a:rPr lang="en-US" b="1" u="sng" dirty="0" smtClean="0">
                <a:latin typeface="Arial"/>
                <a:cs typeface="Arial"/>
              </a:rPr>
              <a:t>Why did we produce the cook book?</a:t>
            </a:r>
          </a:p>
          <a:p>
            <a:pPr marL="285750" indent="-285750">
              <a:buFont typeface="Arial"/>
              <a:buChar char="•"/>
            </a:pPr>
            <a:endParaRPr lang="en-US" b="1" dirty="0">
              <a:latin typeface="Arial"/>
              <a:cs typeface="Arial"/>
            </a:endParaRPr>
          </a:p>
          <a:p>
            <a:pPr marL="285750" indent="-285750">
              <a:buFont typeface="Arial"/>
              <a:buChar char="•"/>
            </a:pPr>
            <a:r>
              <a:rPr lang="en-US" b="1" dirty="0" smtClean="0">
                <a:latin typeface="Arial"/>
                <a:cs typeface="Arial"/>
              </a:rPr>
              <a:t>The cook book was developed to as a resource tool for our residents’ cooking sessions</a:t>
            </a:r>
          </a:p>
          <a:p>
            <a:pPr marL="285750" indent="-285750">
              <a:buFont typeface="Arial"/>
              <a:buChar char="•"/>
            </a:pPr>
            <a:endParaRPr lang="en-US" sz="600" b="1" dirty="0" smtClean="0">
              <a:latin typeface="Arial"/>
              <a:cs typeface="Arial"/>
            </a:endParaRPr>
          </a:p>
          <a:p>
            <a:pPr marL="285750" indent="-285750">
              <a:buFont typeface="Arial"/>
              <a:buChar char="•"/>
            </a:pPr>
            <a:r>
              <a:rPr lang="en-US" b="1" dirty="0" smtClean="0">
                <a:latin typeface="Arial"/>
                <a:cs typeface="Arial"/>
              </a:rPr>
              <a:t>It contains basic nutritional information, cooking and shopping advice, a range of healthy budget recipes, tips on how to make food go further, and a week’s menu planner with a shopping list costing just over £20</a:t>
            </a:r>
          </a:p>
          <a:p>
            <a:pPr marL="285750" indent="-285750">
              <a:buFont typeface="Arial"/>
              <a:buChar char="•"/>
            </a:pPr>
            <a:endParaRPr lang="en-US" sz="600" b="1" dirty="0" smtClean="0">
              <a:latin typeface="Arial"/>
              <a:cs typeface="Arial"/>
            </a:endParaRPr>
          </a:p>
          <a:p>
            <a:pPr marL="285750" indent="-285750">
              <a:buFont typeface="Arial"/>
              <a:buChar char="•"/>
            </a:pPr>
            <a:r>
              <a:rPr lang="en-US" b="1" dirty="0" smtClean="0">
                <a:latin typeface="Arial"/>
                <a:cs typeface="Arial"/>
              </a:rPr>
              <a:t>It has been written and designed to be easy to read and understand</a:t>
            </a:r>
          </a:p>
          <a:p>
            <a:pPr marL="285750" indent="-285750">
              <a:buFont typeface="Arial"/>
              <a:buChar char="•"/>
            </a:pPr>
            <a:endParaRPr lang="en-US" sz="600" b="1" dirty="0" smtClean="0">
              <a:latin typeface="Arial"/>
              <a:cs typeface="Arial"/>
            </a:endParaRPr>
          </a:p>
          <a:p>
            <a:pPr marL="285750" indent="-285750">
              <a:buFont typeface="Arial"/>
              <a:buChar char="•"/>
            </a:pPr>
            <a:r>
              <a:rPr lang="en-US" b="1" dirty="0" smtClean="0">
                <a:latin typeface="Arial"/>
                <a:cs typeface="Arial"/>
              </a:rPr>
              <a:t>It is given out free to every resident, along with a food parcel, when they move on from the Nightshelter</a:t>
            </a:r>
          </a:p>
          <a:p>
            <a:pPr marL="285750" indent="-285750">
              <a:buFont typeface="Arial"/>
              <a:buChar char="•"/>
            </a:pPr>
            <a:endParaRPr lang="en-US" sz="600" b="1" dirty="0" smtClean="0">
              <a:latin typeface="Arial"/>
              <a:cs typeface="Arial"/>
            </a:endParaRPr>
          </a:p>
          <a:p>
            <a:pPr marL="285750" indent="-285750">
              <a:buFont typeface="Arial"/>
              <a:buChar char="•"/>
            </a:pPr>
            <a:r>
              <a:rPr lang="en-US" b="1" dirty="0" smtClean="0">
                <a:latin typeface="Arial"/>
                <a:cs typeface="Arial"/>
              </a:rPr>
              <a:t>We feel that the book is also a fantastic resource for anyone wanting to eat healthy food on a budget (particularly other agencies and organisations with similar service users)</a:t>
            </a:r>
            <a:endParaRPr lang="en-US" b="1" dirty="0">
              <a:latin typeface="Arial"/>
              <a:cs typeface="Arial"/>
            </a:endParaRPr>
          </a:p>
        </p:txBody>
      </p:sp>
    </p:spTree>
    <p:extLst>
      <p:ext uri="{BB962C8B-B14F-4D97-AF65-F5344CB8AC3E}">
        <p14:creationId xmlns:p14="http://schemas.microsoft.com/office/powerpoint/2010/main" val="1311307009"/>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c-nightshelter-black-cmyk.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8640"/>
            <a:ext cx="893379" cy="606824"/>
          </a:xfrm>
          <a:prstGeom prst="rect">
            <a:avLst/>
          </a:prstGeom>
        </p:spPr>
      </p:pic>
      <p:pic>
        <p:nvPicPr>
          <p:cNvPr id="5" name="Picture 4" descr="WP_20140616_004.jpg"/>
          <p:cNvPicPr>
            <a:picLocks noChangeAspect="1"/>
          </p:cNvPicPr>
          <p:nvPr/>
        </p:nvPicPr>
        <p:blipFill rotWithShape="1">
          <a:blip r:embed="rId3" cstate="print">
            <a:extLst>
              <a:ext uri="{28A0092B-C50C-407E-A947-70E740481C1C}">
                <a14:useLocalDpi xmlns:a14="http://schemas.microsoft.com/office/drawing/2010/main" val="0"/>
              </a:ext>
            </a:extLst>
          </a:blip>
          <a:srcRect l="7919" t="521" r="6542"/>
          <a:stretch/>
        </p:blipFill>
        <p:spPr>
          <a:xfrm>
            <a:off x="6094224" y="2529318"/>
            <a:ext cx="2861970" cy="1872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photo 1.JPG"/>
          <p:cNvPicPr>
            <a:picLocks noChangeAspect="1"/>
          </p:cNvPicPr>
          <p:nvPr/>
        </p:nvPicPr>
        <p:blipFill rotWithShape="1">
          <a:blip r:embed="rId4" cstate="print">
            <a:extLst>
              <a:ext uri="{28A0092B-C50C-407E-A947-70E740481C1C}">
                <a14:useLocalDpi xmlns:a14="http://schemas.microsoft.com/office/drawing/2010/main" val="0"/>
              </a:ext>
            </a:extLst>
          </a:blip>
          <a:srcRect l="-243" t="7354"/>
          <a:stretch/>
        </p:blipFill>
        <p:spPr>
          <a:xfrm>
            <a:off x="251520" y="2492896"/>
            <a:ext cx="2666231" cy="1848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1403648" y="332656"/>
            <a:ext cx="6336704" cy="5386091"/>
          </a:xfrm>
          <a:prstGeom prst="rect">
            <a:avLst/>
          </a:prstGeom>
          <a:noFill/>
        </p:spPr>
        <p:txBody>
          <a:bodyPr wrap="square" rtlCol="0">
            <a:spAutoFit/>
          </a:bodyPr>
          <a:lstStyle/>
          <a:p>
            <a:pPr algn="ctr"/>
            <a:r>
              <a:rPr lang="en-US" sz="2000" b="1" i="1" u="sng" dirty="0" smtClean="0">
                <a:latin typeface="Arial"/>
                <a:cs typeface="Arial"/>
              </a:rPr>
              <a:t>Sales figures for the Good Scoff Cook Book 2014</a:t>
            </a:r>
          </a:p>
          <a:p>
            <a:pPr algn="ctr"/>
            <a:endParaRPr lang="en-US" b="1" dirty="0">
              <a:latin typeface="Arial"/>
              <a:cs typeface="Arial"/>
            </a:endParaRPr>
          </a:p>
          <a:p>
            <a:pPr algn="ctr"/>
            <a:r>
              <a:rPr lang="en-US" b="1" u="sng" dirty="0" smtClean="0">
                <a:latin typeface="Arial"/>
                <a:cs typeface="Arial"/>
              </a:rPr>
              <a:t>The funding has enabled us to professionally design and print the cook book in an easy-to-use and accessible format. It has also enabled us to sell the cook book to other organisations at cost price.</a:t>
            </a:r>
          </a:p>
          <a:p>
            <a:pPr algn="ctr"/>
            <a:endParaRPr lang="en-US" b="1" u="sng" dirty="0" smtClean="0">
              <a:latin typeface="Arial"/>
              <a:cs typeface="Arial"/>
            </a:endParaRPr>
          </a:p>
          <a:p>
            <a:pPr algn="ctr"/>
            <a:endParaRPr lang="en-US" b="1" u="sng" dirty="0">
              <a:latin typeface="Arial"/>
              <a:cs typeface="Arial"/>
            </a:endParaRPr>
          </a:p>
          <a:p>
            <a:pPr algn="ctr"/>
            <a:r>
              <a:rPr lang="en-US" b="1" u="sng" dirty="0" smtClean="0">
                <a:latin typeface="Arial"/>
                <a:cs typeface="Arial"/>
              </a:rPr>
              <a:t>Total sales to-date: </a:t>
            </a:r>
            <a:r>
              <a:rPr lang="en-US" b="1" u="sng" dirty="0" smtClean="0">
                <a:solidFill>
                  <a:srgbClr val="FF6600"/>
                </a:solidFill>
                <a:latin typeface="Arial"/>
                <a:cs typeface="Arial"/>
              </a:rPr>
              <a:t>600</a:t>
            </a:r>
          </a:p>
          <a:p>
            <a:pPr algn="ctr"/>
            <a:endParaRPr lang="en-US" b="1" dirty="0" smtClean="0">
              <a:latin typeface="Arial"/>
              <a:cs typeface="Arial"/>
            </a:endParaRPr>
          </a:p>
          <a:p>
            <a:pPr algn="ctr"/>
            <a:r>
              <a:rPr lang="en-US" b="1" u="sng" dirty="0" smtClean="0">
                <a:latin typeface="Arial"/>
                <a:cs typeface="Arial"/>
              </a:rPr>
              <a:t>Breakdown</a:t>
            </a:r>
            <a:endParaRPr lang="en-US" b="1" u="sng" dirty="0">
              <a:latin typeface="Arial"/>
              <a:cs typeface="Arial"/>
            </a:endParaRPr>
          </a:p>
          <a:p>
            <a:pPr algn="ctr"/>
            <a:r>
              <a:rPr lang="en-US" b="1" dirty="0" smtClean="0">
                <a:latin typeface="Arial"/>
                <a:cs typeface="Arial"/>
              </a:rPr>
              <a:t>Individuals: </a:t>
            </a:r>
            <a:r>
              <a:rPr lang="en-US" b="1" dirty="0" smtClean="0">
                <a:solidFill>
                  <a:srgbClr val="FF6600"/>
                </a:solidFill>
                <a:latin typeface="Arial"/>
                <a:cs typeface="Arial"/>
              </a:rPr>
              <a:t>100</a:t>
            </a:r>
          </a:p>
          <a:p>
            <a:pPr algn="ctr"/>
            <a:r>
              <a:rPr lang="en-US" b="1" dirty="0" smtClean="0">
                <a:latin typeface="Arial"/>
                <a:cs typeface="Arial"/>
              </a:rPr>
              <a:t>Charities: </a:t>
            </a:r>
            <a:r>
              <a:rPr lang="en-US" b="1" dirty="0" smtClean="0">
                <a:solidFill>
                  <a:srgbClr val="FF6600"/>
                </a:solidFill>
                <a:latin typeface="Arial"/>
                <a:cs typeface="Arial"/>
              </a:rPr>
              <a:t>250</a:t>
            </a:r>
          </a:p>
          <a:p>
            <a:pPr algn="ctr"/>
            <a:r>
              <a:rPr lang="en-US" b="1" dirty="0" smtClean="0">
                <a:latin typeface="Arial"/>
                <a:cs typeface="Arial"/>
              </a:rPr>
              <a:t>Agencies: </a:t>
            </a:r>
            <a:r>
              <a:rPr lang="en-US" b="1" dirty="0" smtClean="0">
                <a:solidFill>
                  <a:srgbClr val="FF6600"/>
                </a:solidFill>
                <a:latin typeface="Arial"/>
                <a:cs typeface="Arial"/>
              </a:rPr>
              <a:t>160</a:t>
            </a:r>
          </a:p>
          <a:p>
            <a:pPr algn="ctr"/>
            <a:r>
              <a:rPr lang="en-US" b="1" dirty="0" smtClean="0">
                <a:latin typeface="Arial"/>
                <a:cs typeface="Arial"/>
              </a:rPr>
              <a:t>Retailers: </a:t>
            </a:r>
            <a:r>
              <a:rPr lang="en-US" b="1" dirty="0" smtClean="0">
                <a:solidFill>
                  <a:srgbClr val="FF6600"/>
                </a:solidFill>
                <a:latin typeface="Arial"/>
                <a:cs typeface="Arial"/>
              </a:rPr>
              <a:t>30</a:t>
            </a:r>
          </a:p>
          <a:p>
            <a:pPr algn="ctr"/>
            <a:r>
              <a:rPr lang="en-US" b="1" dirty="0">
                <a:latin typeface="Arial"/>
                <a:cs typeface="Arial"/>
              </a:rPr>
              <a:t>C</a:t>
            </a:r>
            <a:r>
              <a:rPr lang="en-US" b="1" dirty="0" smtClean="0">
                <a:latin typeface="Arial"/>
                <a:cs typeface="Arial"/>
              </a:rPr>
              <a:t>orporate partners: </a:t>
            </a:r>
            <a:r>
              <a:rPr lang="en-US" b="1" dirty="0" smtClean="0">
                <a:solidFill>
                  <a:srgbClr val="FF6600"/>
                </a:solidFill>
                <a:latin typeface="Arial"/>
                <a:cs typeface="Arial"/>
              </a:rPr>
              <a:t>60</a:t>
            </a:r>
            <a:r>
              <a:rPr lang="en-US" b="1" dirty="0" smtClean="0">
                <a:latin typeface="Arial"/>
                <a:cs typeface="Arial"/>
              </a:rPr>
              <a:t> </a:t>
            </a:r>
          </a:p>
          <a:p>
            <a:endParaRPr lang="en-US" dirty="0"/>
          </a:p>
          <a:p>
            <a:endParaRPr lang="en-US" dirty="0" smtClean="0"/>
          </a:p>
          <a:p>
            <a:endParaRPr lang="en-US" dirty="0"/>
          </a:p>
        </p:txBody>
      </p:sp>
      <p:sp>
        <p:nvSpPr>
          <p:cNvPr id="2" name="TextBox 1"/>
          <p:cNvSpPr txBox="1"/>
          <p:nvPr/>
        </p:nvSpPr>
        <p:spPr>
          <a:xfrm>
            <a:off x="683568" y="5157192"/>
            <a:ext cx="7776864" cy="923330"/>
          </a:xfrm>
          <a:prstGeom prst="rect">
            <a:avLst/>
          </a:prstGeom>
          <a:noFill/>
        </p:spPr>
        <p:txBody>
          <a:bodyPr wrap="square" rtlCol="0">
            <a:spAutoFit/>
          </a:bodyPr>
          <a:lstStyle/>
          <a:p>
            <a:pPr algn="ctr"/>
            <a:endParaRPr lang="en-US" b="1" dirty="0" smtClean="0">
              <a:latin typeface="Arial"/>
              <a:cs typeface="Arial"/>
            </a:endParaRPr>
          </a:p>
          <a:p>
            <a:pPr algn="ctr"/>
            <a:r>
              <a:rPr lang="en-US" b="1" dirty="0" smtClean="0">
                <a:latin typeface="Arial"/>
                <a:cs typeface="Arial"/>
              </a:rPr>
              <a:t>We have also distributed over 50 cook books to charities, agencies and other organisations as ‘taster copies’ free of charge.  </a:t>
            </a:r>
            <a:endParaRPr lang="en-US" b="1" dirty="0">
              <a:latin typeface="Arial"/>
              <a:cs typeface="Arial"/>
            </a:endParaRPr>
          </a:p>
        </p:txBody>
      </p:sp>
    </p:spTree>
    <p:extLst>
      <p:ext uri="{BB962C8B-B14F-4D97-AF65-F5344CB8AC3E}">
        <p14:creationId xmlns:p14="http://schemas.microsoft.com/office/powerpoint/2010/main" val="415915933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c-nightshelter-black-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587" y="331260"/>
            <a:ext cx="1670826" cy="1134902"/>
          </a:xfrm>
          <a:prstGeom prst="rect">
            <a:avLst/>
          </a:prstGeom>
        </p:spPr>
      </p:pic>
      <p:sp>
        <p:nvSpPr>
          <p:cNvPr id="3" name="TextBox 2"/>
          <p:cNvSpPr txBox="1"/>
          <p:nvPr/>
        </p:nvSpPr>
        <p:spPr>
          <a:xfrm>
            <a:off x="740896" y="1844824"/>
            <a:ext cx="3399056" cy="1015663"/>
          </a:xfrm>
          <a:prstGeom prst="rect">
            <a:avLst/>
          </a:prstGeom>
          <a:noFill/>
        </p:spPr>
        <p:txBody>
          <a:bodyPr wrap="square" rtlCol="0">
            <a:spAutoFit/>
          </a:bodyPr>
          <a:lstStyle/>
          <a:p>
            <a:pPr algn="ctr"/>
            <a:r>
              <a:rPr lang="en-US" b="1" u="sng" dirty="0" smtClean="0">
                <a:latin typeface="Arial"/>
                <a:cs typeface="Arial"/>
              </a:rPr>
              <a:t>Residents’ outcomes – </a:t>
            </a:r>
          </a:p>
          <a:p>
            <a:pPr algn="ctr"/>
            <a:endParaRPr lang="en-US" sz="600" b="1" u="sng" dirty="0" smtClean="0">
              <a:latin typeface="Arial"/>
              <a:cs typeface="Arial"/>
            </a:endParaRPr>
          </a:p>
          <a:p>
            <a:pPr algn="ctr"/>
            <a:r>
              <a:rPr lang="en-US" b="1" u="sng" dirty="0">
                <a:latin typeface="Arial"/>
                <a:cs typeface="Arial"/>
              </a:rPr>
              <a:t>P</a:t>
            </a:r>
            <a:r>
              <a:rPr lang="en-US" b="1" u="sng" dirty="0" smtClean="0">
                <a:latin typeface="Arial"/>
                <a:cs typeface="Arial"/>
              </a:rPr>
              <a:t>hysical </a:t>
            </a:r>
            <a:r>
              <a:rPr lang="en-US" b="1" u="sng" dirty="0">
                <a:latin typeface="Arial"/>
                <a:cs typeface="Arial"/>
              </a:rPr>
              <a:t>H</a:t>
            </a:r>
            <a:r>
              <a:rPr lang="en-US" b="1" u="sng" dirty="0" smtClean="0">
                <a:latin typeface="Arial"/>
                <a:cs typeface="Arial"/>
              </a:rPr>
              <a:t>ealth </a:t>
            </a:r>
          </a:p>
          <a:p>
            <a:pPr algn="ctr"/>
            <a:r>
              <a:rPr lang="en-US" b="1" u="sng" dirty="0" smtClean="0">
                <a:latin typeface="Arial"/>
                <a:cs typeface="Arial"/>
              </a:rPr>
              <a:t>(averages from 15 residents) </a:t>
            </a:r>
            <a:endParaRPr lang="en-US" b="1" u="sng" dirty="0">
              <a:latin typeface="Arial"/>
              <a:cs typeface="Arial"/>
            </a:endParaRPr>
          </a:p>
        </p:txBody>
      </p:sp>
      <p:sp>
        <p:nvSpPr>
          <p:cNvPr id="4" name="TextBox 3"/>
          <p:cNvSpPr txBox="1"/>
          <p:nvPr/>
        </p:nvSpPr>
        <p:spPr>
          <a:xfrm>
            <a:off x="5035832" y="1844824"/>
            <a:ext cx="3168352" cy="1015663"/>
          </a:xfrm>
          <a:prstGeom prst="rect">
            <a:avLst/>
          </a:prstGeom>
          <a:noFill/>
        </p:spPr>
        <p:txBody>
          <a:bodyPr wrap="square" rtlCol="0">
            <a:spAutoFit/>
          </a:bodyPr>
          <a:lstStyle/>
          <a:p>
            <a:pPr algn="ctr"/>
            <a:r>
              <a:rPr lang="en-US" b="1" u="sng" dirty="0" smtClean="0">
                <a:latin typeface="Arial"/>
                <a:cs typeface="Arial"/>
              </a:rPr>
              <a:t>Residents’ outcomes –</a:t>
            </a:r>
          </a:p>
          <a:p>
            <a:pPr algn="ctr"/>
            <a:endParaRPr lang="en-US" sz="600" b="1" u="sng" dirty="0" smtClean="0">
              <a:latin typeface="Arial"/>
              <a:cs typeface="Arial"/>
            </a:endParaRPr>
          </a:p>
          <a:p>
            <a:pPr algn="ctr"/>
            <a:r>
              <a:rPr lang="en-US" b="1" u="sng" dirty="0" smtClean="0">
                <a:latin typeface="Arial"/>
                <a:cs typeface="Arial"/>
              </a:rPr>
              <a:t> Training and Education </a:t>
            </a:r>
          </a:p>
          <a:p>
            <a:pPr algn="ctr"/>
            <a:r>
              <a:rPr lang="en-US" b="1" u="sng" dirty="0" smtClean="0">
                <a:latin typeface="Arial"/>
                <a:cs typeface="Arial"/>
              </a:rPr>
              <a:t>(average from 15 residents) </a:t>
            </a:r>
            <a:endParaRPr lang="en-US" b="1" u="sng" dirty="0">
              <a:latin typeface="Arial"/>
              <a:cs typeface="Arial"/>
            </a:endParaRPr>
          </a:p>
        </p:txBody>
      </p:sp>
      <p:pic>
        <p:nvPicPr>
          <p:cNvPr id="5" name="Picture 4" descr="Graph Outcomes for physical health.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212976"/>
            <a:ext cx="4104456" cy="1862427"/>
          </a:xfrm>
          <a:prstGeom prst="rect">
            <a:avLst/>
          </a:prstGeom>
        </p:spPr>
      </p:pic>
      <p:pic>
        <p:nvPicPr>
          <p:cNvPr id="6" name="Picture 5" descr="Graph outcomes training and education.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3321406"/>
            <a:ext cx="3944904" cy="1753291"/>
          </a:xfrm>
          <a:prstGeom prst="rect">
            <a:avLst/>
          </a:prstGeom>
        </p:spPr>
      </p:pic>
    </p:spTree>
    <p:extLst>
      <p:ext uri="{BB962C8B-B14F-4D97-AF65-F5344CB8AC3E}">
        <p14:creationId xmlns:p14="http://schemas.microsoft.com/office/powerpoint/2010/main" val="178055790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c-nightshelter-black-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587" y="331260"/>
            <a:ext cx="1670826" cy="1134902"/>
          </a:xfrm>
          <a:prstGeom prst="rect">
            <a:avLst/>
          </a:prstGeom>
        </p:spPr>
      </p:pic>
      <p:sp>
        <p:nvSpPr>
          <p:cNvPr id="3" name="TextBox 2"/>
          <p:cNvSpPr txBox="1"/>
          <p:nvPr/>
        </p:nvSpPr>
        <p:spPr>
          <a:xfrm>
            <a:off x="467544" y="1844824"/>
            <a:ext cx="3744416" cy="1015663"/>
          </a:xfrm>
          <a:prstGeom prst="rect">
            <a:avLst/>
          </a:prstGeom>
          <a:noFill/>
        </p:spPr>
        <p:txBody>
          <a:bodyPr wrap="square" rtlCol="0">
            <a:spAutoFit/>
          </a:bodyPr>
          <a:lstStyle/>
          <a:p>
            <a:pPr algn="ctr"/>
            <a:r>
              <a:rPr lang="en-US" b="1" u="sng" dirty="0" smtClean="0">
                <a:latin typeface="Arial"/>
                <a:cs typeface="Arial"/>
              </a:rPr>
              <a:t>Residents’ outcomes – </a:t>
            </a:r>
          </a:p>
          <a:p>
            <a:pPr algn="ctr"/>
            <a:endParaRPr lang="en-US" sz="600" b="1" u="sng" dirty="0" smtClean="0">
              <a:latin typeface="Arial"/>
              <a:cs typeface="Arial"/>
            </a:endParaRPr>
          </a:p>
          <a:p>
            <a:pPr algn="ctr"/>
            <a:r>
              <a:rPr lang="en-US" b="1" u="sng" dirty="0" err="1" smtClean="0">
                <a:latin typeface="Arial"/>
                <a:cs typeface="Arial"/>
              </a:rPr>
              <a:t>Maximise</a:t>
            </a:r>
            <a:r>
              <a:rPr lang="en-US" b="1" u="sng" dirty="0" smtClean="0">
                <a:latin typeface="Arial"/>
                <a:cs typeface="Arial"/>
              </a:rPr>
              <a:t> income and budgeting </a:t>
            </a:r>
          </a:p>
          <a:p>
            <a:pPr algn="ctr"/>
            <a:r>
              <a:rPr lang="en-US" b="1" u="sng" dirty="0" smtClean="0">
                <a:latin typeface="Arial"/>
                <a:cs typeface="Arial"/>
              </a:rPr>
              <a:t>(averages from 15 residents) </a:t>
            </a:r>
            <a:endParaRPr lang="en-US" b="1" u="sng" dirty="0">
              <a:latin typeface="Arial"/>
              <a:cs typeface="Arial"/>
            </a:endParaRPr>
          </a:p>
        </p:txBody>
      </p:sp>
      <p:sp>
        <p:nvSpPr>
          <p:cNvPr id="4" name="TextBox 3"/>
          <p:cNvSpPr txBox="1"/>
          <p:nvPr/>
        </p:nvSpPr>
        <p:spPr>
          <a:xfrm>
            <a:off x="4932040" y="1844824"/>
            <a:ext cx="3744416" cy="1015663"/>
          </a:xfrm>
          <a:prstGeom prst="rect">
            <a:avLst/>
          </a:prstGeom>
          <a:noFill/>
        </p:spPr>
        <p:txBody>
          <a:bodyPr wrap="square" rtlCol="0">
            <a:spAutoFit/>
          </a:bodyPr>
          <a:lstStyle/>
          <a:p>
            <a:pPr algn="ctr"/>
            <a:r>
              <a:rPr lang="en-US" b="1" u="sng" dirty="0" smtClean="0">
                <a:latin typeface="Arial"/>
                <a:cs typeface="Arial"/>
              </a:rPr>
              <a:t>Residents’ outcomes – </a:t>
            </a:r>
          </a:p>
          <a:p>
            <a:pPr algn="ctr"/>
            <a:endParaRPr lang="en-US" sz="600" b="1" u="sng" dirty="0" smtClean="0">
              <a:latin typeface="Arial"/>
              <a:cs typeface="Arial"/>
            </a:endParaRPr>
          </a:p>
          <a:p>
            <a:pPr algn="ctr"/>
            <a:r>
              <a:rPr lang="en-US" b="1" u="sng" dirty="0" smtClean="0">
                <a:latin typeface="Arial"/>
                <a:cs typeface="Arial"/>
              </a:rPr>
              <a:t>Self care and life skills</a:t>
            </a:r>
          </a:p>
          <a:p>
            <a:pPr algn="ctr"/>
            <a:r>
              <a:rPr lang="en-US" b="1" u="sng" dirty="0" smtClean="0">
                <a:latin typeface="Arial"/>
                <a:cs typeface="Arial"/>
              </a:rPr>
              <a:t>(averages from 15 residents) </a:t>
            </a:r>
            <a:endParaRPr lang="en-US" b="1" u="sng" dirty="0">
              <a:latin typeface="Arial"/>
              <a:cs typeface="Arial"/>
            </a:endParaRPr>
          </a:p>
        </p:txBody>
      </p:sp>
      <p:pic>
        <p:nvPicPr>
          <p:cNvPr id="5" name="Picture 4" descr="Graph outcomes maximise income and budgeting.tiff"/>
          <p:cNvPicPr>
            <a:picLocks noChangeAspect="1"/>
          </p:cNvPicPr>
          <p:nvPr/>
        </p:nvPicPr>
        <p:blipFill rotWithShape="1">
          <a:blip r:embed="rId3">
            <a:extLst>
              <a:ext uri="{28A0092B-C50C-407E-A947-70E740481C1C}">
                <a14:useLocalDpi xmlns:a14="http://schemas.microsoft.com/office/drawing/2010/main" val="0"/>
              </a:ext>
            </a:extLst>
          </a:blip>
          <a:srcRect t="12948"/>
          <a:stretch/>
        </p:blipFill>
        <p:spPr>
          <a:xfrm>
            <a:off x="251520" y="3356992"/>
            <a:ext cx="3995936" cy="1902959"/>
          </a:xfrm>
          <a:prstGeom prst="rect">
            <a:avLst/>
          </a:prstGeom>
        </p:spPr>
      </p:pic>
      <p:pic>
        <p:nvPicPr>
          <p:cNvPr id="6" name="Picture 5" descr="Graph outcomes self care and life skill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976" y="3356992"/>
            <a:ext cx="4308064" cy="1968339"/>
          </a:xfrm>
          <a:prstGeom prst="rect">
            <a:avLst/>
          </a:prstGeom>
        </p:spPr>
      </p:pic>
    </p:spTree>
    <p:extLst>
      <p:ext uri="{BB962C8B-B14F-4D97-AF65-F5344CB8AC3E}">
        <p14:creationId xmlns:p14="http://schemas.microsoft.com/office/powerpoint/2010/main" val="272573321"/>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c-nightshelter-black-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587" y="331260"/>
            <a:ext cx="1670826" cy="1134902"/>
          </a:xfrm>
          <a:prstGeom prst="rect">
            <a:avLst/>
          </a:prstGeom>
        </p:spPr>
      </p:pic>
      <p:pic>
        <p:nvPicPr>
          <p:cNvPr id="4" name="Picture 3" descr="Solent Min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00618">
            <a:off x="6594760" y="644342"/>
            <a:ext cx="1722524" cy="12348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683568" y="1936092"/>
            <a:ext cx="8064896" cy="6494086"/>
          </a:xfrm>
          <a:prstGeom prst="rect">
            <a:avLst/>
          </a:prstGeom>
          <a:noFill/>
        </p:spPr>
        <p:txBody>
          <a:bodyPr wrap="square" rtlCol="0">
            <a:spAutoFit/>
          </a:bodyPr>
          <a:lstStyle/>
          <a:p>
            <a:pPr algn="ctr"/>
            <a:r>
              <a:rPr lang="en-US" b="1" dirty="0" smtClean="0">
                <a:latin typeface="Arial"/>
                <a:cs typeface="Arial"/>
              </a:rPr>
              <a:t>Feedback we’ve received on the Good Scoff Cook Book: </a:t>
            </a:r>
          </a:p>
          <a:p>
            <a:pPr algn="ctr"/>
            <a:r>
              <a:rPr lang="en-US" sz="2400" b="1" i="1" dirty="0" err="1" smtClean="0">
                <a:latin typeface="Arial"/>
                <a:cs typeface="Arial"/>
              </a:rPr>
              <a:t>Solent</a:t>
            </a:r>
            <a:r>
              <a:rPr lang="en-US" sz="2400" b="1" i="1" dirty="0" smtClean="0">
                <a:latin typeface="Arial"/>
                <a:cs typeface="Arial"/>
              </a:rPr>
              <a:t> Mind</a:t>
            </a:r>
          </a:p>
          <a:p>
            <a:pPr algn="ctr"/>
            <a:endParaRPr lang="en-US" sz="2400" b="1" i="1" dirty="0" smtClean="0">
              <a:latin typeface="Arial"/>
              <a:cs typeface="Arial"/>
            </a:endParaRPr>
          </a:p>
          <a:p>
            <a:pPr algn="ctr"/>
            <a:r>
              <a:rPr lang="en-US" sz="2400" b="1" i="1" baseline="30000" dirty="0" smtClean="0">
                <a:latin typeface="Arial"/>
                <a:cs typeface="Arial"/>
              </a:rPr>
              <a:t>“</a:t>
            </a:r>
            <a:r>
              <a:rPr lang="en-US" sz="2400" b="1" i="1" baseline="30000" dirty="0">
                <a:latin typeface="Arial"/>
                <a:cs typeface="Arial"/>
              </a:rPr>
              <a:t>The Good </a:t>
            </a:r>
            <a:r>
              <a:rPr lang="en-US" sz="2400" b="1" i="1" baseline="30000" dirty="0" smtClean="0">
                <a:latin typeface="Arial"/>
                <a:cs typeface="Arial"/>
              </a:rPr>
              <a:t>Scoff Cook Book</a:t>
            </a:r>
            <a:r>
              <a:rPr lang="en-US" sz="2400" b="1" baseline="30000" dirty="0">
                <a:latin typeface="Arial"/>
                <a:cs typeface="Arial"/>
              </a:rPr>
              <a:t> </a:t>
            </a:r>
            <a:r>
              <a:rPr lang="en-US" sz="2400" b="1" baseline="30000" dirty="0" smtClean="0">
                <a:latin typeface="Arial"/>
                <a:cs typeface="Arial"/>
              </a:rPr>
              <a:t>was </a:t>
            </a:r>
            <a:r>
              <a:rPr lang="en-US" sz="2400" b="1" baseline="30000" dirty="0">
                <a:latin typeface="Arial"/>
                <a:cs typeface="Arial"/>
              </a:rPr>
              <a:t>an excellent </a:t>
            </a:r>
            <a:r>
              <a:rPr lang="en-US" sz="2400" b="1" baseline="30000" dirty="0" smtClean="0">
                <a:latin typeface="Arial"/>
                <a:cs typeface="Arial"/>
              </a:rPr>
              <a:t>find.</a:t>
            </a:r>
            <a:r>
              <a:rPr lang="en-US" sz="2400" b="1" dirty="0">
                <a:latin typeface="Arial"/>
                <a:cs typeface="Arial"/>
              </a:rPr>
              <a:t> </a:t>
            </a:r>
            <a:r>
              <a:rPr lang="en-US" sz="2400" b="1" baseline="30000" dirty="0" smtClean="0">
                <a:latin typeface="Arial"/>
                <a:cs typeface="Arial"/>
              </a:rPr>
              <a:t>It </a:t>
            </a:r>
            <a:r>
              <a:rPr lang="en-US" sz="2400" b="1" baseline="30000" dirty="0">
                <a:latin typeface="Arial"/>
                <a:cs typeface="Arial"/>
              </a:rPr>
              <a:t>is a well laid out and easy to use book. It is clearly written in easy to understand language, which I think will appeal to a wide range of </a:t>
            </a:r>
            <a:r>
              <a:rPr lang="en-US" sz="2400" b="1" baseline="30000" dirty="0" smtClean="0">
                <a:latin typeface="Arial"/>
                <a:cs typeface="Arial"/>
              </a:rPr>
              <a:t>people.</a:t>
            </a:r>
          </a:p>
          <a:p>
            <a:pPr algn="ctr"/>
            <a:endParaRPr lang="en-US" sz="2400" b="1" baseline="30000" dirty="0" smtClean="0">
              <a:latin typeface="Arial"/>
              <a:cs typeface="Arial"/>
            </a:endParaRPr>
          </a:p>
          <a:p>
            <a:pPr algn="ctr"/>
            <a:r>
              <a:rPr lang="en-US" sz="2400" b="1" baseline="30000" dirty="0" smtClean="0">
                <a:latin typeface="Arial"/>
                <a:cs typeface="Arial"/>
              </a:rPr>
              <a:t>I </a:t>
            </a:r>
            <a:r>
              <a:rPr lang="en-US" sz="2400" b="1" baseline="30000" dirty="0">
                <a:latin typeface="Arial"/>
                <a:cs typeface="Arial"/>
              </a:rPr>
              <a:t>like the bit about food </a:t>
            </a:r>
            <a:r>
              <a:rPr lang="en-US" sz="2400" b="1" baseline="30000" dirty="0" err="1" smtClean="0">
                <a:latin typeface="Arial"/>
                <a:cs typeface="Arial"/>
              </a:rPr>
              <a:t>labelling</a:t>
            </a:r>
            <a:r>
              <a:rPr lang="en-US" sz="2400" b="1" baseline="30000" dirty="0">
                <a:latin typeface="Arial"/>
                <a:cs typeface="Arial"/>
              </a:rPr>
              <a:t> </a:t>
            </a:r>
            <a:r>
              <a:rPr lang="en-US" sz="2400" b="1" baseline="30000" dirty="0" smtClean="0">
                <a:latin typeface="Arial"/>
                <a:cs typeface="Arial"/>
              </a:rPr>
              <a:t>- </a:t>
            </a:r>
            <a:r>
              <a:rPr lang="en-US" sz="2400" b="1" baseline="30000" dirty="0">
                <a:latin typeface="Arial"/>
                <a:cs typeface="Arial"/>
              </a:rPr>
              <a:t>how confusing that is for all of </a:t>
            </a:r>
            <a:r>
              <a:rPr lang="en-US" sz="2400" b="1" baseline="30000" dirty="0" smtClean="0">
                <a:latin typeface="Arial"/>
                <a:cs typeface="Arial"/>
              </a:rPr>
              <a:t>us.</a:t>
            </a:r>
            <a:r>
              <a:rPr lang="en-US" sz="2400" b="1" dirty="0" smtClean="0">
                <a:latin typeface="Arial"/>
                <a:cs typeface="Arial"/>
              </a:rPr>
              <a:t> </a:t>
            </a:r>
            <a:r>
              <a:rPr lang="en-US" sz="2400" b="1" baseline="30000" dirty="0">
                <a:latin typeface="Arial"/>
                <a:cs typeface="Arial"/>
              </a:rPr>
              <a:t>T</a:t>
            </a:r>
            <a:r>
              <a:rPr lang="en-US" sz="2400" b="1" baseline="30000" dirty="0" smtClean="0">
                <a:latin typeface="Arial"/>
                <a:cs typeface="Arial"/>
              </a:rPr>
              <a:t>he </a:t>
            </a:r>
            <a:r>
              <a:rPr lang="en-US" sz="2400" b="1" baseline="30000" dirty="0">
                <a:latin typeface="Arial"/>
                <a:cs typeface="Arial"/>
              </a:rPr>
              <a:t>book really simplifies this, and makes it much easier to understand than some of the leaflets I have used in my groups</a:t>
            </a:r>
            <a:r>
              <a:rPr lang="en-US" sz="2400" b="1" baseline="30000" dirty="0" smtClean="0">
                <a:latin typeface="Arial"/>
                <a:cs typeface="Arial"/>
              </a:rPr>
              <a:t>.</a:t>
            </a:r>
          </a:p>
          <a:p>
            <a:pPr algn="ctr"/>
            <a:endParaRPr lang="en-US" sz="2400" b="1" baseline="30000" dirty="0">
              <a:latin typeface="Arial"/>
              <a:cs typeface="Arial"/>
            </a:endParaRPr>
          </a:p>
          <a:p>
            <a:pPr algn="ctr"/>
            <a:r>
              <a:rPr lang="en-US" sz="2400" b="1" baseline="30000" dirty="0">
                <a:latin typeface="Arial"/>
                <a:cs typeface="Arial"/>
              </a:rPr>
              <a:t>Budgeting, menus, shopping lists, </a:t>
            </a:r>
            <a:r>
              <a:rPr lang="en-US" sz="2400" b="1" baseline="30000" dirty="0" smtClean="0">
                <a:latin typeface="Arial"/>
                <a:cs typeface="Arial"/>
              </a:rPr>
              <a:t>food </a:t>
            </a:r>
            <a:r>
              <a:rPr lang="en-US" sz="2400" b="1" baseline="30000" dirty="0">
                <a:latin typeface="Arial"/>
                <a:cs typeface="Arial"/>
              </a:rPr>
              <a:t>storage, and </a:t>
            </a:r>
            <a:endParaRPr lang="en-US" sz="2400" b="1" baseline="30000" dirty="0" smtClean="0">
              <a:latin typeface="Arial"/>
              <a:cs typeface="Arial"/>
            </a:endParaRPr>
          </a:p>
          <a:p>
            <a:pPr algn="ctr"/>
            <a:r>
              <a:rPr lang="en-US" sz="2400" b="1" baseline="30000" dirty="0" smtClean="0">
                <a:latin typeface="Arial"/>
                <a:cs typeface="Arial"/>
              </a:rPr>
              <a:t>more</a:t>
            </a:r>
            <a:r>
              <a:rPr lang="en-US" sz="2400" b="1" baseline="30000" dirty="0">
                <a:latin typeface="Arial"/>
                <a:cs typeface="Arial"/>
              </a:rPr>
              <a:t>, all that information in one book, and that’s before you get to the tasty, nutritious and easy </a:t>
            </a:r>
            <a:r>
              <a:rPr lang="en-US" sz="2400" b="1" baseline="30000" dirty="0" smtClean="0">
                <a:latin typeface="Arial"/>
                <a:cs typeface="Arial"/>
              </a:rPr>
              <a:t>recipes.</a:t>
            </a:r>
          </a:p>
          <a:p>
            <a:pPr algn="ctr"/>
            <a:endParaRPr lang="en-US" sz="2400" b="1" baseline="30000" dirty="0">
              <a:latin typeface="Arial"/>
              <a:cs typeface="Arial"/>
            </a:endParaRPr>
          </a:p>
          <a:p>
            <a:pPr algn="ctr"/>
            <a:r>
              <a:rPr lang="en-US" sz="2400" b="1" baseline="30000" dirty="0">
                <a:latin typeface="Arial"/>
                <a:cs typeface="Arial"/>
              </a:rPr>
              <a:t>Finally, I think </a:t>
            </a:r>
            <a:r>
              <a:rPr lang="en-US" sz="2400" b="1" i="1" baseline="30000" dirty="0" smtClean="0">
                <a:latin typeface="Arial"/>
                <a:cs typeface="Arial"/>
              </a:rPr>
              <a:t>Good Scoff</a:t>
            </a:r>
            <a:r>
              <a:rPr lang="en-US" sz="2400" b="1" baseline="30000" dirty="0" smtClean="0">
                <a:latin typeface="Arial"/>
                <a:cs typeface="Arial"/>
              </a:rPr>
              <a:t> </a:t>
            </a:r>
            <a:r>
              <a:rPr lang="en-US" sz="2400" b="1" baseline="30000" dirty="0">
                <a:latin typeface="Arial"/>
                <a:cs typeface="Arial"/>
              </a:rPr>
              <a:t>is a fun book….</a:t>
            </a:r>
            <a:r>
              <a:rPr lang="en-US" sz="2400" b="1" baseline="30000" dirty="0" smtClean="0">
                <a:latin typeface="Arial"/>
                <a:cs typeface="Arial"/>
              </a:rPr>
              <a:t>.sort </a:t>
            </a:r>
            <a:r>
              <a:rPr lang="en-US" sz="2400" b="1" baseline="30000" dirty="0">
                <a:latin typeface="Arial"/>
                <a:cs typeface="Arial"/>
              </a:rPr>
              <a:t>of </a:t>
            </a:r>
            <a:r>
              <a:rPr lang="en-US" sz="2400" b="1" baseline="30000" dirty="0" smtClean="0">
                <a:latin typeface="Arial"/>
                <a:cs typeface="Arial"/>
              </a:rPr>
              <a:t>‘try </a:t>
            </a:r>
            <a:r>
              <a:rPr lang="en-US" sz="2400" b="1" baseline="30000" dirty="0">
                <a:latin typeface="Arial"/>
                <a:cs typeface="Arial"/>
              </a:rPr>
              <a:t>cooking and enjoy </a:t>
            </a:r>
            <a:r>
              <a:rPr lang="en-US" sz="2400" b="1" baseline="30000" dirty="0" smtClean="0">
                <a:latin typeface="Arial"/>
                <a:cs typeface="Arial"/>
              </a:rPr>
              <a:t>it.”</a:t>
            </a:r>
            <a:endParaRPr lang="en-US" sz="2400" b="1" dirty="0">
              <a:latin typeface="Arial"/>
              <a:cs typeface="Arial"/>
            </a:endParaRPr>
          </a:p>
          <a:p>
            <a:endParaRPr lang="en-US" b="1" dirty="0" smtClean="0">
              <a:latin typeface="Arial"/>
              <a:cs typeface="Arial"/>
            </a:endParaRPr>
          </a:p>
          <a:p>
            <a:endParaRPr lang="en-US" b="1" dirty="0">
              <a:latin typeface="Arial"/>
              <a:cs typeface="Arial"/>
            </a:endParaRPr>
          </a:p>
          <a:p>
            <a:endParaRPr lang="en-US" b="1" dirty="0" smtClean="0">
              <a:latin typeface="Arial"/>
              <a:cs typeface="Arial"/>
            </a:endParaRPr>
          </a:p>
          <a:p>
            <a:endParaRPr lang="en-US" b="1" dirty="0">
              <a:latin typeface="Arial"/>
              <a:cs typeface="Arial"/>
            </a:endParaRPr>
          </a:p>
          <a:p>
            <a:endParaRPr lang="en-US" b="1" dirty="0" smtClean="0">
              <a:latin typeface="Arial"/>
              <a:cs typeface="Arial"/>
            </a:endParaRPr>
          </a:p>
          <a:p>
            <a:endParaRPr lang="en-US" b="1" dirty="0">
              <a:latin typeface="Arial"/>
              <a:cs typeface="Arial"/>
            </a:endParaRPr>
          </a:p>
          <a:p>
            <a:endParaRPr lang="en-US" b="1" dirty="0">
              <a:latin typeface="Arial"/>
              <a:cs typeface="Arial"/>
            </a:endParaRPr>
          </a:p>
        </p:txBody>
      </p:sp>
    </p:spTree>
    <p:extLst>
      <p:ext uri="{BB962C8B-B14F-4D97-AF65-F5344CB8AC3E}">
        <p14:creationId xmlns:p14="http://schemas.microsoft.com/office/powerpoint/2010/main" val="180906137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BB.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3663" y="5085184"/>
            <a:ext cx="1976674" cy="1086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wc-nightshelter-black-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587" y="718510"/>
            <a:ext cx="1670826" cy="1134902"/>
          </a:xfrm>
          <a:prstGeom prst="rect">
            <a:avLst/>
          </a:prstGeom>
        </p:spPr>
      </p:pic>
      <p:sp>
        <p:nvSpPr>
          <p:cNvPr id="3" name="TextBox 2"/>
          <p:cNvSpPr txBox="1"/>
          <p:nvPr/>
        </p:nvSpPr>
        <p:spPr>
          <a:xfrm>
            <a:off x="935596" y="2060848"/>
            <a:ext cx="7272808" cy="2677656"/>
          </a:xfrm>
          <a:prstGeom prst="rect">
            <a:avLst/>
          </a:prstGeom>
          <a:noFill/>
        </p:spPr>
        <p:txBody>
          <a:bodyPr wrap="square" rtlCol="0">
            <a:spAutoFit/>
          </a:bodyPr>
          <a:lstStyle/>
          <a:p>
            <a:pPr algn="ctr"/>
            <a:endParaRPr lang="en-US" b="1" i="1" dirty="0" smtClean="0">
              <a:latin typeface="Arial"/>
              <a:cs typeface="Arial"/>
            </a:endParaRPr>
          </a:p>
          <a:p>
            <a:pPr algn="ctr"/>
            <a:r>
              <a:rPr lang="en-US" b="1" dirty="0">
                <a:latin typeface="Arial"/>
                <a:cs typeface="Arial"/>
              </a:rPr>
              <a:t>Feedback we’ve </a:t>
            </a:r>
            <a:r>
              <a:rPr lang="en-US" b="1" dirty="0" smtClean="0">
                <a:latin typeface="Arial"/>
                <a:cs typeface="Arial"/>
              </a:rPr>
              <a:t>received on the Good Scoff Cook Book: </a:t>
            </a:r>
            <a:endParaRPr lang="en-US" b="1" dirty="0">
              <a:latin typeface="Arial"/>
              <a:cs typeface="Arial"/>
            </a:endParaRPr>
          </a:p>
          <a:p>
            <a:pPr algn="ctr"/>
            <a:r>
              <a:rPr lang="en-US" sz="2400" b="1" i="1" dirty="0" smtClean="0">
                <a:latin typeface="Arial"/>
                <a:cs typeface="Arial"/>
              </a:rPr>
              <a:t>Winchester Basics Bank</a:t>
            </a:r>
            <a:endParaRPr lang="en-US" sz="2400" b="1" i="1" dirty="0">
              <a:latin typeface="Arial"/>
              <a:cs typeface="Arial"/>
            </a:endParaRPr>
          </a:p>
          <a:p>
            <a:pPr algn="ctr"/>
            <a:endParaRPr lang="en-US" b="1" i="1" dirty="0">
              <a:latin typeface="Arial"/>
              <a:cs typeface="Arial"/>
            </a:endParaRPr>
          </a:p>
          <a:p>
            <a:pPr algn="ctr"/>
            <a:r>
              <a:rPr lang="en-US" b="1" i="1" dirty="0" smtClean="0">
                <a:latin typeface="Arial"/>
                <a:cs typeface="Arial"/>
              </a:rPr>
              <a:t>“We love the Cook Book and the young families that we have given the book to have been thrilled to receive it. Some have been amazed at how easy it is to create nutritious meals with simple, inexpensive ingredients. This is certainly a bonus for struggling in limited incomes.” </a:t>
            </a:r>
            <a:endParaRPr lang="en-US" b="1" i="1" dirty="0">
              <a:latin typeface="Arial"/>
              <a:cs typeface="Arial"/>
            </a:endParaRPr>
          </a:p>
        </p:txBody>
      </p:sp>
    </p:spTree>
    <p:extLst>
      <p:ext uri="{BB962C8B-B14F-4D97-AF65-F5344CB8AC3E}">
        <p14:creationId xmlns:p14="http://schemas.microsoft.com/office/powerpoint/2010/main" val="129960870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c-nightshelter-black-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587" y="718510"/>
            <a:ext cx="1670826" cy="1134902"/>
          </a:xfrm>
          <a:prstGeom prst="rect">
            <a:avLst/>
          </a:prstGeom>
        </p:spPr>
      </p:pic>
      <p:sp>
        <p:nvSpPr>
          <p:cNvPr id="3" name="TextBox 2"/>
          <p:cNvSpPr txBox="1"/>
          <p:nvPr/>
        </p:nvSpPr>
        <p:spPr>
          <a:xfrm>
            <a:off x="935596" y="1844824"/>
            <a:ext cx="7272808" cy="3231654"/>
          </a:xfrm>
          <a:prstGeom prst="rect">
            <a:avLst/>
          </a:prstGeom>
          <a:noFill/>
        </p:spPr>
        <p:txBody>
          <a:bodyPr wrap="square" rtlCol="0">
            <a:spAutoFit/>
          </a:bodyPr>
          <a:lstStyle/>
          <a:p>
            <a:pPr algn="ctr"/>
            <a:endParaRPr lang="en-US" b="1" i="1" dirty="0" smtClean="0">
              <a:latin typeface="Arial"/>
              <a:cs typeface="Arial"/>
            </a:endParaRPr>
          </a:p>
          <a:p>
            <a:pPr algn="ctr"/>
            <a:r>
              <a:rPr lang="en-US" b="1" dirty="0">
                <a:latin typeface="Arial"/>
                <a:cs typeface="Arial"/>
              </a:rPr>
              <a:t>Feedback we’ve </a:t>
            </a:r>
            <a:r>
              <a:rPr lang="en-US" b="1" dirty="0" smtClean="0">
                <a:latin typeface="Arial"/>
                <a:cs typeface="Arial"/>
              </a:rPr>
              <a:t>received on the Good Scoff Cook Book: </a:t>
            </a:r>
            <a:endParaRPr lang="en-US" b="1" dirty="0">
              <a:latin typeface="Arial"/>
              <a:cs typeface="Arial"/>
            </a:endParaRPr>
          </a:p>
          <a:p>
            <a:pPr algn="ctr"/>
            <a:r>
              <a:rPr lang="en-US" sz="2400" b="1" i="1" dirty="0" err="1" smtClean="0">
                <a:latin typeface="Arial"/>
                <a:cs typeface="Arial"/>
              </a:rPr>
              <a:t>Gosport</a:t>
            </a:r>
            <a:r>
              <a:rPr lang="en-US" sz="2400" b="1" i="1" dirty="0" smtClean="0">
                <a:latin typeface="Arial"/>
                <a:cs typeface="Arial"/>
              </a:rPr>
              <a:t> Borough Council</a:t>
            </a:r>
            <a:endParaRPr lang="en-US" sz="2400" b="1" i="1" dirty="0">
              <a:latin typeface="Arial"/>
              <a:cs typeface="Arial"/>
            </a:endParaRPr>
          </a:p>
          <a:p>
            <a:pPr algn="ctr"/>
            <a:endParaRPr lang="en-US" b="1" i="1" dirty="0">
              <a:latin typeface="Arial"/>
              <a:cs typeface="Arial"/>
            </a:endParaRPr>
          </a:p>
          <a:p>
            <a:pPr algn="ctr"/>
            <a:r>
              <a:rPr lang="en-US" b="1" i="1" dirty="0" smtClean="0">
                <a:latin typeface="Arial"/>
                <a:cs typeface="Arial"/>
              </a:rPr>
              <a:t>“I received the Good Scoff Cook Book a couple of weeks ago and wanted to let you know how impressed myself, and others that I have shared it with, are. We would like to place an order for 100 copies. The books will be distributed through the Council’s homelessness accommodation, Two Saints who provide services for homeless people under 25, and a community project addressing healthy weights in </a:t>
            </a:r>
            <a:r>
              <a:rPr lang="en-US" b="1" i="1" dirty="0" err="1" smtClean="0">
                <a:latin typeface="Arial"/>
                <a:cs typeface="Arial"/>
              </a:rPr>
              <a:t>Gosport</a:t>
            </a:r>
            <a:r>
              <a:rPr lang="en-US" b="1" i="1" dirty="0" smtClean="0">
                <a:latin typeface="Arial"/>
                <a:cs typeface="Arial"/>
              </a:rPr>
              <a:t>.” </a:t>
            </a:r>
            <a:endParaRPr lang="en-US" b="1" i="1" dirty="0">
              <a:latin typeface="Arial"/>
              <a:cs typeface="Arial"/>
            </a:endParaRPr>
          </a:p>
        </p:txBody>
      </p:sp>
      <p:pic>
        <p:nvPicPr>
          <p:cNvPr id="4" name="Picture 3" descr="Gosport Borough Council.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5301208"/>
            <a:ext cx="23622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59077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oking quiche 2.JP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716016" y="4004510"/>
            <a:ext cx="2751146" cy="2014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Irish ste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16784"/>
            <a:ext cx="2448272" cy="1985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wc-nightshelter-black-cmyk.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404664"/>
            <a:ext cx="893379" cy="606824"/>
          </a:xfrm>
          <a:prstGeom prst="rect">
            <a:avLst/>
          </a:prstGeom>
        </p:spPr>
      </p:pic>
      <p:sp>
        <p:nvSpPr>
          <p:cNvPr id="3" name="TextBox 2"/>
          <p:cNvSpPr txBox="1"/>
          <p:nvPr/>
        </p:nvSpPr>
        <p:spPr>
          <a:xfrm>
            <a:off x="971600" y="764704"/>
            <a:ext cx="7200800" cy="2923878"/>
          </a:xfrm>
          <a:prstGeom prst="rect">
            <a:avLst/>
          </a:prstGeom>
          <a:noFill/>
        </p:spPr>
        <p:txBody>
          <a:bodyPr wrap="square" rtlCol="0">
            <a:spAutoFit/>
          </a:bodyPr>
          <a:lstStyle/>
          <a:p>
            <a:pPr algn="ctr"/>
            <a:r>
              <a:rPr lang="en-US" sz="2000" b="1" dirty="0" smtClean="0">
                <a:latin typeface="Arial"/>
                <a:cs typeface="Arial"/>
              </a:rPr>
              <a:t>The aim of our cooking sessions is </a:t>
            </a:r>
          </a:p>
          <a:p>
            <a:pPr algn="ctr"/>
            <a:r>
              <a:rPr lang="en-US" sz="2000" b="1" dirty="0" smtClean="0">
                <a:latin typeface="Arial"/>
                <a:cs typeface="Arial"/>
              </a:rPr>
              <a:t>for our residents to:</a:t>
            </a:r>
          </a:p>
          <a:p>
            <a:pPr algn="ctr"/>
            <a:endParaRPr lang="en-US" b="1" i="1" dirty="0" smtClean="0">
              <a:latin typeface="Arial"/>
              <a:cs typeface="Arial"/>
            </a:endParaRPr>
          </a:p>
          <a:p>
            <a:pPr marL="285750" indent="-285750" algn="ctr">
              <a:buFont typeface="Arial"/>
              <a:buChar char="•"/>
            </a:pPr>
            <a:r>
              <a:rPr lang="en-US" b="1" i="1" dirty="0" smtClean="0">
                <a:latin typeface="Arial"/>
                <a:cs typeface="Arial"/>
              </a:rPr>
              <a:t> </a:t>
            </a:r>
            <a:r>
              <a:rPr lang="en-US" b="1" i="1" dirty="0">
                <a:latin typeface="Arial"/>
                <a:cs typeface="Arial"/>
              </a:rPr>
              <a:t>G</a:t>
            </a:r>
            <a:r>
              <a:rPr lang="en-US" b="1" i="1" dirty="0" smtClean="0">
                <a:latin typeface="Arial"/>
                <a:cs typeface="Arial"/>
              </a:rPr>
              <a:t>ain hands-on cooking experience and skills</a:t>
            </a:r>
          </a:p>
          <a:p>
            <a:pPr marL="285750" indent="-285750" algn="ctr">
              <a:buFont typeface="Arial"/>
              <a:buChar char="•"/>
            </a:pPr>
            <a:r>
              <a:rPr lang="en-US" b="1" i="1" dirty="0" smtClean="0">
                <a:latin typeface="Arial"/>
                <a:cs typeface="Arial"/>
              </a:rPr>
              <a:t>Learn about nutrition and healthy eating</a:t>
            </a:r>
          </a:p>
          <a:p>
            <a:pPr marL="285750" indent="-285750" algn="ctr">
              <a:buFont typeface="Arial"/>
              <a:buChar char="•"/>
            </a:pPr>
            <a:r>
              <a:rPr lang="en-US" b="1" i="1" dirty="0" smtClean="0">
                <a:latin typeface="Arial"/>
                <a:cs typeface="Arial"/>
              </a:rPr>
              <a:t>Learn about budgeting for food and food shopping</a:t>
            </a:r>
          </a:p>
          <a:p>
            <a:pPr marL="285750" indent="-285750" algn="ctr">
              <a:buFont typeface="Arial"/>
              <a:buChar char="•"/>
            </a:pPr>
            <a:r>
              <a:rPr lang="en-US" b="1" i="1" dirty="0" smtClean="0">
                <a:latin typeface="Arial"/>
                <a:cs typeface="Arial"/>
              </a:rPr>
              <a:t>Cook their own food using recipes from the cook book </a:t>
            </a:r>
          </a:p>
          <a:p>
            <a:pPr marL="285750" indent="-285750" algn="ctr">
              <a:buFont typeface="Arial"/>
              <a:buChar char="•"/>
            </a:pPr>
            <a:r>
              <a:rPr lang="en-US" b="1" i="1" dirty="0" smtClean="0">
                <a:latin typeface="Arial"/>
                <a:cs typeface="Arial"/>
              </a:rPr>
              <a:t>Gain confidence from working in a group</a:t>
            </a:r>
          </a:p>
          <a:p>
            <a:pPr marL="285750" indent="-285750" algn="ctr">
              <a:buFont typeface="Arial"/>
              <a:buChar char="•"/>
            </a:pPr>
            <a:r>
              <a:rPr lang="en-US" b="1" i="1" dirty="0">
                <a:latin typeface="Arial"/>
                <a:cs typeface="Arial"/>
              </a:rPr>
              <a:t>E</a:t>
            </a:r>
            <a:r>
              <a:rPr lang="en-US" b="1" i="1" dirty="0" smtClean="0">
                <a:latin typeface="Arial"/>
                <a:cs typeface="Arial"/>
              </a:rPr>
              <a:t>njoy a sociable, productive activity</a:t>
            </a:r>
          </a:p>
          <a:p>
            <a:pPr marL="285750" indent="-285750" algn="ctr">
              <a:buFont typeface="Arial"/>
              <a:buChar char="•"/>
            </a:pPr>
            <a:r>
              <a:rPr lang="en-US" b="1" i="1" dirty="0" smtClean="0">
                <a:latin typeface="Arial"/>
                <a:cs typeface="Arial"/>
              </a:rPr>
              <a:t>Work towards a food hygiene certificate if appropriate/desired</a:t>
            </a:r>
            <a:endParaRPr lang="en-US" b="1" i="1"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c-nightshelter-black-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587" y="718510"/>
            <a:ext cx="1670826" cy="1134902"/>
          </a:xfrm>
          <a:prstGeom prst="rect">
            <a:avLst/>
          </a:prstGeom>
        </p:spPr>
      </p:pic>
      <p:sp>
        <p:nvSpPr>
          <p:cNvPr id="3" name="TextBox 2"/>
          <p:cNvSpPr txBox="1"/>
          <p:nvPr/>
        </p:nvSpPr>
        <p:spPr>
          <a:xfrm>
            <a:off x="683568" y="2060848"/>
            <a:ext cx="7992888" cy="369332"/>
          </a:xfrm>
          <a:prstGeom prst="rect">
            <a:avLst/>
          </a:prstGeom>
          <a:noFill/>
        </p:spPr>
        <p:txBody>
          <a:bodyPr wrap="square" rtlCol="0">
            <a:spAutoFit/>
          </a:bodyPr>
          <a:lstStyle/>
          <a:p>
            <a:pPr algn="ctr"/>
            <a:r>
              <a:rPr lang="en-US" b="1" u="sng" dirty="0">
                <a:solidFill>
                  <a:srgbClr val="FF6600"/>
                </a:solidFill>
                <a:latin typeface="Arial"/>
                <a:cs typeface="Arial"/>
              </a:rPr>
              <a:t>R</a:t>
            </a:r>
            <a:r>
              <a:rPr lang="en-US" b="1" u="sng" dirty="0" smtClean="0">
                <a:solidFill>
                  <a:srgbClr val="FF6600"/>
                </a:solidFill>
                <a:latin typeface="Arial"/>
                <a:cs typeface="Arial"/>
              </a:rPr>
              <a:t>esident feedback on our cooking sessions</a:t>
            </a:r>
            <a:r>
              <a:rPr lang="en-US" sz="1600" b="1" u="sng" dirty="0" smtClean="0">
                <a:solidFill>
                  <a:srgbClr val="FF6600"/>
                </a:solidFill>
                <a:latin typeface="Arial"/>
                <a:cs typeface="Arial"/>
              </a:rPr>
              <a:t>:</a:t>
            </a:r>
            <a:endParaRPr lang="en-US" sz="1600" b="1" u="sng" dirty="0">
              <a:solidFill>
                <a:srgbClr val="FF6600"/>
              </a:solidFill>
              <a:latin typeface="Arial"/>
              <a:cs typeface="Arial"/>
            </a:endParaRPr>
          </a:p>
        </p:txBody>
      </p:sp>
      <p:sp>
        <p:nvSpPr>
          <p:cNvPr id="4" name="TextBox 3"/>
          <p:cNvSpPr txBox="1"/>
          <p:nvPr/>
        </p:nvSpPr>
        <p:spPr>
          <a:xfrm>
            <a:off x="539552" y="4077072"/>
            <a:ext cx="3384376" cy="584776"/>
          </a:xfrm>
          <a:prstGeom prst="rect">
            <a:avLst/>
          </a:prstGeom>
          <a:noFill/>
        </p:spPr>
        <p:txBody>
          <a:bodyPr wrap="square" rtlCol="0">
            <a:spAutoFit/>
          </a:bodyPr>
          <a:lstStyle/>
          <a:p>
            <a:pPr algn="ctr"/>
            <a:r>
              <a:rPr lang="en-US" sz="1600" b="1" i="1" dirty="0" smtClean="0">
                <a:latin typeface="Arial"/>
                <a:cs typeface="Arial"/>
              </a:rPr>
              <a:t>“Working as part of a team and getting to know people more.”</a:t>
            </a:r>
            <a:endParaRPr lang="en-US" sz="1600" b="1" i="1" dirty="0">
              <a:latin typeface="Arial"/>
              <a:cs typeface="Arial"/>
            </a:endParaRPr>
          </a:p>
        </p:txBody>
      </p:sp>
      <p:sp>
        <p:nvSpPr>
          <p:cNvPr id="5" name="TextBox 4"/>
          <p:cNvSpPr txBox="1"/>
          <p:nvPr/>
        </p:nvSpPr>
        <p:spPr>
          <a:xfrm>
            <a:off x="5220072" y="2564904"/>
            <a:ext cx="3528392" cy="338554"/>
          </a:xfrm>
          <a:prstGeom prst="rect">
            <a:avLst/>
          </a:prstGeom>
          <a:noFill/>
        </p:spPr>
        <p:txBody>
          <a:bodyPr wrap="square" rtlCol="0">
            <a:spAutoFit/>
          </a:bodyPr>
          <a:lstStyle/>
          <a:p>
            <a:pPr algn="ctr"/>
            <a:r>
              <a:rPr lang="en-US" sz="1600" b="1" i="1" dirty="0" smtClean="0">
                <a:latin typeface="Arial"/>
                <a:cs typeface="Arial"/>
              </a:rPr>
              <a:t>“Something productive to do.”</a:t>
            </a:r>
            <a:endParaRPr lang="en-US" sz="1600" b="1" i="1" dirty="0">
              <a:latin typeface="Arial"/>
              <a:cs typeface="Arial"/>
            </a:endParaRPr>
          </a:p>
        </p:txBody>
      </p:sp>
      <p:sp>
        <p:nvSpPr>
          <p:cNvPr id="6" name="TextBox 5"/>
          <p:cNvSpPr txBox="1"/>
          <p:nvPr/>
        </p:nvSpPr>
        <p:spPr>
          <a:xfrm>
            <a:off x="179512" y="2564904"/>
            <a:ext cx="4248472" cy="338554"/>
          </a:xfrm>
          <a:prstGeom prst="rect">
            <a:avLst/>
          </a:prstGeom>
          <a:noFill/>
        </p:spPr>
        <p:txBody>
          <a:bodyPr wrap="square" rtlCol="0">
            <a:spAutoFit/>
          </a:bodyPr>
          <a:lstStyle/>
          <a:p>
            <a:pPr algn="ctr"/>
            <a:r>
              <a:rPr lang="en-US" sz="1600" b="1" i="1" dirty="0" smtClean="0">
                <a:latin typeface="Arial"/>
                <a:cs typeface="Arial"/>
              </a:rPr>
              <a:t>“Contributing to everybody's dinner.” </a:t>
            </a:r>
            <a:endParaRPr lang="en-US" sz="1600" b="1" i="1" dirty="0">
              <a:latin typeface="Arial"/>
              <a:cs typeface="Arial"/>
            </a:endParaRPr>
          </a:p>
        </p:txBody>
      </p:sp>
      <p:sp>
        <p:nvSpPr>
          <p:cNvPr id="7" name="TextBox 6"/>
          <p:cNvSpPr txBox="1"/>
          <p:nvPr/>
        </p:nvSpPr>
        <p:spPr>
          <a:xfrm>
            <a:off x="4788024" y="3068960"/>
            <a:ext cx="3816424" cy="830997"/>
          </a:xfrm>
          <a:prstGeom prst="rect">
            <a:avLst/>
          </a:prstGeom>
          <a:noFill/>
        </p:spPr>
        <p:txBody>
          <a:bodyPr wrap="square" rtlCol="0">
            <a:spAutoFit/>
          </a:bodyPr>
          <a:lstStyle/>
          <a:p>
            <a:pPr algn="ctr"/>
            <a:r>
              <a:rPr lang="en-US" sz="1600" b="1" i="1" dirty="0" smtClean="0">
                <a:latin typeface="Arial"/>
                <a:cs typeface="Arial"/>
              </a:rPr>
              <a:t>“I enjoy cooking and don’t really get a chance to do it that often right now, and it fills me with confidence.”</a:t>
            </a:r>
            <a:endParaRPr lang="en-US" sz="1600" b="1" i="1" dirty="0">
              <a:latin typeface="Arial"/>
              <a:cs typeface="Arial"/>
            </a:endParaRPr>
          </a:p>
        </p:txBody>
      </p:sp>
      <p:sp>
        <p:nvSpPr>
          <p:cNvPr id="8" name="TextBox 7"/>
          <p:cNvSpPr txBox="1"/>
          <p:nvPr/>
        </p:nvSpPr>
        <p:spPr>
          <a:xfrm>
            <a:off x="395536" y="5017782"/>
            <a:ext cx="3528392" cy="1077218"/>
          </a:xfrm>
          <a:prstGeom prst="rect">
            <a:avLst/>
          </a:prstGeom>
          <a:noFill/>
        </p:spPr>
        <p:txBody>
          <a:bodyPr wrap="square" rtlCol="0">
            <a:spAutoFit/>
          </a:bodyPr>
          <a:lstStyle/>
          <a:p>
            <a:pPr algn="ctr"/>
            <a:r>
              <a:rPr lang="en-US" sz="1600" b="1" i="1" dirty="0" smtClean="0">
                <a:latin typeface="Arial"/>
                <a:cs typeface="Arial"/>
              </a:rPr>
              <a:t>“I’ve learned more understanding of recipes, cooking and preparation, more influence over what I eat.”</a:t>
            </a:r>
            <a:endParaRPr lang="en-US" sz="1600" b="1" i="1" dirty="0">
              <a:latin typeface="Arial"/>
              <a:cs typeface="Arial"/>
            </a:endParaRPr>
          </a:p>
        </p:txBody>
      </p:sp>
      <p:sp>
        <p:nvSpPr>
          <p:cNvPr id="9" name="TextBox 8"/>
          <p:cNvSpPr txBox="1"/>
          <p:nvPr/>
        </p:nvSpPr>
        <p:spPr>
          <a:xfrm>
            <a:off x="4283968" y="4077072"/>
            <a:ext cx="4392488" cy="584776"/>
          </a:xfrm>
          <a:prstGeom prst="rect">
            <a:avLst/>
          </a:prstGeom>
          <a:noFill/>
        </p:spPr>
        <p:txBody>
          <a:bodyPr wrap="square" rtlCol="0">
            <a:spAutoFit/>
          </a:bodyPr>
          <a:lstStyle/>
          <a:p>
            <a:pPr algn="ctr"/>
            <a:r>
              <a:rPr lang="en-US" sz="1600" b="1" i="1" dirty="0" smtClean="0">
                <a:latin typeface="Arial"/>
                <a:cs typeface="Arial"/>
              </a:rPr>
              <a:t>“Everyone got on well as a team. </a:t>
            </a:r>
            <a:r>
              <a:rPr lang="en-US" sz="1600" b="1" i="1" dirty="0">
                <a:latin typeface="Arial"/>
                <a:cs typeface="Arial"/>
              </a:rPr>
              <a:t>S</a:t>
            </a:r>
            <a:r>
              <a:rPr lang="en-US" sz="1600" b="1" i="1" dirty="0" smtClean="0">
                <a:latin typeface="Arial"/>
                <a:cs typeface="Arial"/>
              </a:rPr>
              <a:t>licing onion and mixing was very therapeutic.”</a:t>
            </a:r>
            <a:endParaRPr lang="en-US" sz="1600" b="1" i="1" dirty="0">
              <a:latin typeface="Arial"/>
              <a:cs typeface="Arial"/>
            </a:endParaRPr>
          </a:p>
        </p:txBody>
      </p:sp>
      <p:sp>
        <p:nvSpPr>
          <p:cNvPr id="10" name="TextBox 9"/>
          <p:cNvSpPr txBox="1"/>
          <p:nvPr/>
        </p:nvSpPr>
        <p:spPr>
          <a:xfrm>
            <a:off x="4355976" y="5517232"/>
            <a:ext cx="4248472" cy="584776"/>
          </a:xfrm>
          <a:prstGeom prst="rect">
            <a:avLst/>
          </a:prstGeom>
          <a:noFill/>
        </p:spPr>
        <p:txBody>
          <a:bodyPr wrap="square" rtlCol="0">
            <a:spAutoFit/>
          </a:bodyPr>
          <a:lstStyle/>
          <a:p>
            <a:pPr algn="ctr"/>
            <a:r>
              <a:rPr lang="en-US" sz="1600" b="1" i="1" dirty="0" smtClean="0">
                <a:latin typeface="Arial"/>
                <a:cs typeface="Arial"/>
              </a:rPr>
              <a:t>“To cook fresh food for my family and housemates.”</a:t>
            </a:r>
            <a:endParaRPr lang="en-US" sz="1600" b="1" i="1" dirty="0">
              <a:latin typeface="Arial"/>
              <a:cs typeface="Arial"/>
            </a:endParaRPr>
          </a:p>
        </p:txBody>
      </p:sp>
      <p:sp>
        <p:nvSpPr>
          <p:cNvPr id="11" name="TextBox 10"/>
          <p:cNvSpPr txBox="1"/>
          <p:nvPr/>
        </p:nvSpPr>
        <p:spPr>
          <a:xfrm>
            <a:off x="251520" y="3068960"/>
            <a:ext cx="4032448" cy="830997"/>
          </a:xfrm>
          <a:prstGeom prst="rect">
            <a:avLst/>
          </a:prstGeom>
          <a:noFill/>
        </p:spPr>
        <p:txBody>
          <a:bodyPr wrap="square" rtlCol="0">
            <a:spAutoFit/>
          </a:bodyPr>
          <a:lstStyle/>
          <a:p>
            <a:pPr algn="ctr"/>
            <a:r>
              <a:rPr lang="en-US" sz="1600" b="1" i="1" dirty="0" smtClean="0">
                <a:latin typeface="Arial"/>
                <a:cs typeface="Arial"/>
              </a:rPr>
              <a:t>“I have an eating disorder and doing this course I now eat 3 meals [a day] and puddings.”</a:t>
            </a:r>
            <a:endParaRPr lang="en-US" sz="1600" b="1" i="1" dirty="0">
              <a:latin typeface="Arial"/>
              <a:cs typeface="Arial"/>
            </a:endParaRPr>
          </a:p>
        </p:txBody>
      </p:sp>
      <p:sp>
        <p:nvSpPr>
          <p:cNvPr id="12" name="TextBox 11"/>
          <p:cNvSpPr txBox="1"/>
          <p:nvPr/>
        </p:nvSpPr>
        <p:spPr>
          <a:xfrm>
            <a:off x="5148064" y="4941168"/>
            <a:ext cx="2736304" cy="338554"/>
          </a:xfrm>
          <a:prstGeom prst="rect">
            <a:avLst/>
          </a:prstGeom>
          <a:noFill/>
        </p:spPr>
        <p:txBody>
          <a:bodyPr wrap="square" rtlCol="0">
            <a:spAutoFit/>
          </a:bodyPr>
          <a:lstStyle/>
          <a:p>
            <a:r>
              <a:rPr lang="en-US" sz="1600" b="1" i="1" dirty="0" smtClean="0">
                <a:latin typeface="Arial"/>
                <a:cs typeface="Arial"/>
              </a:rPr>
              <a:t>“Confidence boost.”</a:t>
            </a:r>
            <a:endParaRPr lang="en-US" sz="1600" b="1" i="1" dirty="0">
              <a:latin typeface="Arial"/>
              <a:cs typeface="Arial"/>
            </a:endParaRPr>
          </a:p>
        </p:txBody>
      </p:sp>
    </p:spTree>
    <p:extLst>
      <p:ext uri="{BB962C8B-B14F-4D97-AF65-F5344CB8AC3E}">
        <p14:creationId xmlns:p14="http://schemas.microsoft.com/office/powerpoint/2010/main" val="164503101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c-nightshelter-black-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587" y="718510"/>
            <a:ext cx="1670826" cy="1134902"/>
          </a:xfrm>
          <a:prstGeom prst="rect">
            <a:avLst/>
          </a:prstGeom>
        </p:spPr>
      </p:pic>
      <p:sp>
        <p:nvSpPr>
          <p:cNvPr id="3" name="TextBox 2"/>
          <p:cNvSpPr txBox="1"/>
          <p:nvPr/>
        </p:nvSpPr>
        <p:spPr>
          <a:xfrm>
            <a:off x="287016" y="2348880"/>
            <a:ext cx="8856984" cy="4093429"/>
          </a:xfrm>
          <a:prstGeom prst="rect">
            <a:avLst/>
          </a:prstGeom>
          <a:noFill/>
        </p:spPr>
        <p:txBody>
          <a:bodyPr wrap="square" rtlCol="0">
            <a:spAutoFit/>
          </a:bodyPr>
          <a:lstStyle/>
          <a:p>
            <a:pPr algn="ctr"/>
            <a:r>
              <a:rPr lang="en-GB" b="1" u="sng" dirty="0">
                <a:latin typeface="Arial"/>
                <a:cs typeface="Arial"/>
              </a:rPr>
              <a:t>Evaluation of </a:t>
            </a:r>
            <a:r>
              <a:rPr lang="en-GB" b="1" u="sng" dirty="0" smtClean="0">
                <a:latin typeface="Arial"/>
                <a:cs typeface="Arial"/>
              </a:rPr>
              <a:t>cooking sessions: </a:t>
            </a:r>
            <a:endParaRPr lang="en-GB" b="1" u="sng" dirty="0">
              <a:latin typeface="Arial"/>
              <a:cs typeface="Arial"/>
            </a:endParaRPr>
          </a:p>
          <a:p>
            <a:r>
              <a:rPr lang="en-GB" b="1" dirty="0">
                <a:latin typeface="Arial"/>
                <a:cs typeface="Arial"/>
              </a:rPr>
              <a:t> </a:t>
            </a:r>
          </a:p>
          <a:p>
            <a:r>
              <a:rPr lang="en-GB" b="1" dirty="0" smtClean="0">
                <a:latin typeface="Arial"/>
                <a:cs typeface="Arial"/>
              </a:rPr>
              <a:t>  Cooking sessions </a:t>
            </a:r>
            <a:r>
              <a:rPr lang="en-GB" b="1" dirty="0">
                <a:latin typeface="Arial"/>
                <a:cs typeface="Arial"/>
              </a:rPr>
              <a:t>have been held weekly since beginning of June </a:t>
            </a:r>
            <a:endParaRPr lang="en-GB" b="1" dirty="0" smtClean="0">
              <a:latin typeface="Arial"/>
              <a:cs typeface="Arial"/>
            </a:endParaRPr>
          </a:p>
          <a:p>
            <a:r>
              <a:rPr lang="en-GB" b="1" dirty="0" smtClean="0">
                <a:latin typeface="Arial"/>
                <a:cs typeface="Arial"/>
              </a:rPr>
              <a:t>  (</a:t>
            </a:r>
            <a:r>
              <a:rPr lang="en-GB" b="1" dirty="0">
                <a:latin typeface="Arial"/>
                <a:cs typeface="Arial"/>
              </a:rPr>
              <a:t>bi-monthly or monthly prior to this): </a:t>
            </a:r>
          </a:p>
          <a:p>
            <a:r>
              <a:rPr lang="en-GB" b="1" dirty="0">
                <a:latin typeface="Arial"/>
                <a:cs typeface="Arial"/>
              </a:rPr>
              <a:t> </a:t>
            </a:r>
          </a:p>
          <a:p>
            <a:r>
              <a:rPr lang="en-GB" b="1" u="sng" dirty="0" smtClean="0">
                <a:latin typeface="Arial"/>
                <a:cs typeface="Arial"/>
              </a:rPr>
              <a:t>Since </a:t>
            </a:r>
            <a:r>
              <a:rPr lang="en-GB" b="1" u="sng" dirty="0">
                <a:latin typeface="Arial"/>
                <a:cs typeface="Arial"/>
              </a:rPr>
              <a:t>June 1</a:t>
            </a:r>
            <a:r>
              <a:rPr lang="en-GB" b="1" u="sng" baseline="30000" dirty="0">
                <a:latin typeface="Arial"/>
                <a:cs typeface="Arial"/>
              </a:rPr>
              <a:t>st</a:t>
            </a:r>
            <a:r>
              <a:rPr lang="en-GB" b="1" u="sng" dirty="0">
                <a:latin typeface="Arial"/>
                <a:cs typeface="Arial"/>
              </a:rPr>
              <a:t> </a:t>
            </a:r>
            <a:r>
              <a:rPr lang="en-GB" b="1" u="sng" dirty="0" smtClean="0">
                <a:latin typeface="Arial"/>
                <a:cs typeface="Arial"/>
              </a:rPr>
              <a:t>2014</a:t>
            </a:r>
          </a:p>
          <a:p>
            <a:endParaRPr lang="en-GB" sz="800" b="1" u="sng" dirty="0">
              <a:latin typeface="Arial"/>
              <a:cs typeface="Arial"/>
            </a:endParaRPr>
          </a:p>
          <a:p>
            <a:r>
              <a:rPr lang="en-GB" b="1" u="sng" dirty="0">
                <a:latin typeface="Arial"/>
                <a:cs typeface="Arial"/>
              </a:rPr>
              <a:t>Total number of cooking </a:t>
            </a:r>
            <a:r>
              <a:rPr lang="en-GB" b="1" u="sng" dirty="0" smtClean="0">
                <a:latin typeface="Arial"/>
                <a:cs typeface="Arial"/>
              </a:rPr>
              <a:t>sessions: </a:t>
            </a:r>
            <a:r>
              <a:rPr lang="en-GB" b="1" u="sng" dirty="0">
                <a:latin typeface="Arial"/>
                <a:cs typeface="Arial"/>
              </a:rPr>
              <a:t>			</a:t>
            </a:r>
            <a:r>
              <a:rPr lang="en-GB" b="1" u="sng" dirty="0">
                <a:solidFill>
                  <a:srgbClr val="3366FF"/>
                </a:solidFill>
                <a:latin typeface="Arial"/>
                <a:cs typeface="Arial"/>
              </a:rPr>
              <a:t>25 </a:t>
            </a:r>
          </a:p>
          <a:p>
            <a:r>
              <a:rPr lang="en-GB" b="1" u="sng" dirty="0">
                <a:latin typeface="Arial"/>
                <a:cs typeface="Arial"/>
              </a:rPr>
              <a:t>Total attendees of these sessions: 			</a:t>
            </a:r>
            <a:r>
              <a:rPr lang="en-GB" b="1" u="sng" dirty="0">
                <a:solidFill>
                  <a:srgbClr val="3366FF"/>
                </a:solidFill>
                <a:latin typeface="Arial"/>
                <a:cs typeface="Arial"/>
              </a:rPr>
              <a:t>109</a:t>
            </a:r>
          </a:p>
          <a:p>
            <a:r>
              <a:rPr lang="en-GB" b="1" u="sng" dirty="0">
                <a:latin typeface="Arial"/>
                <a:cs typeface="Arial"/>
              </a:rPr>
              <a:t>Number of individuals attending at least one session: 	</a:t>
            </a:r>
            <a:r>
              <a:rPr lang="en-GB" b="1" u="sng" dirty="0">
                <a:solidFill>
                  <a:srgbClr val="3366FF"/>
                </a:solidFill>
                <a:latin typeface="Arial"/>
                <a:cs typeface="Arial"/>
              </a:rPr>
              <a:t>63 </a:t>
            </a:r>
          </a:p>
          <a:p>
            <a:r>
              <a:rPr lang="en-GB" b="1" u="sng" dirty="0">
                <a:latin typeface="Arial"/>
                <a:cs typeface="Arial"/>
              </a:rPr>
              <a:t>Number of individuals attending 3 or more sessions:	</a:t>
            </a:r>
            <a:r>
              <a:rPr lang="en-GB" b="1" u="sng" dirty="0">
                <a:solidFill>
                  <a:srgbClr val="3366FF"/>
                </a:solidFill>
                <a:latin typeface="Arial"/>
                <a:cs typeface="Arial"/>
              </a:rPr>
              <a:t>21</a:t>
            </a:r>
            <a:r>
              <a:rPr lang="en-GB" b="1" u="sng" dirty="0">
                <a:latin typeface="Arial"/>
                <a:cs typeface="Arial"/>
              </a:rPr>
              <a:t> </a:t>
            </a:r>
            <a:r>
              <a:rPr lang="en-GB" b="1" dirty="0" smtClean="0">
                <a:latin typeface="Arial"/>
                <a:cs typeface="Arial"/>
              </a:rPr>
              <a:t>(incl. above)</a:t>
            </a:r>
          </a:p>
          <a:p>
            <a:endParaRPr lang="en-GB" b="1" dirty="0">
              <a:latin typeface="Arial"/>
              <a:cs typeface="Arial"/>
            </a:endParaRPr>
          </a:p>
          <a:p>
            <a:r>
              <a:rPr lang="en-GB" b="1" u="sng" dirty="0" smtClean="0">
                <a:latin typeface="Arial"/>
                <a:cs typeface="Arial"/>
              </a:rPr>
              <a:t>Number of Cook Books distributed to residents since June 2014: </a:t>
            </a:r>
            <a:r>
              <a:rPr lang="en-GB" b="1" u="sng" dirty="0" smtClean="0">
                <a:solidFill>
                  <a:srgbClr val="3366FF"/>
                </a:solidFill>
                <a:latin typeface="Arial"/>
                <a:cs typeface="Arial"/>
              </a:rPr>
              <a:t>65</a:t>
            </a:r>
          </a:p>
          <a:p>
            <a:endParaRPr lang="en-GB" b="1" dirty="0">
              <a:latin typeface="Arial"/>
              <a:cs typeface="Arial"/>
            </a:endParaRPr>
          </a:p>
          <a:p>
            <a:endParaRPr lang="en-US" dirty="0"/>
          </a:p>
        </p:txBody>
      </p:sp>
    </p:spTree>
    <p:extLst>
      <p:ext uri="{BB962C8B-B14F-4D97-AF65-F5344CB8AC3E}">
        <p14:creationId xmlns:p14="http://schemas.microsoft.com/office/powerpoint/2010/main" val="186998553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c-nightshelter-black-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587" y="332656"/>
            <a:ext cx="1670826" cy="1134902"/>
          </a:xfrm>
          <a:prstGeom prst="rect">
            <a:avLst/>
          </a:prstGeom>
        </p:spPr>
      </p:pic>
      <p:sp>
        <p:nvSpPr>
          <p:cNvPr id="3" name="TextBox 2"/>
          <p:cNvSpPr txBox="1"/>
          <p:nvPr/>
        </p:nvSpPr>
        <p:spPr>
          <a:xfrm>
            <a:off x="755576" y="1556792"/>
            <a:ext cx="7632848" cy="1477328"/>
          </a:xfrm>
          <a:prstGeom prst="rect">
            <a:avLst/>
          </a:prstGeom>
          <a:noFill/>
        </p:spPr>
        <p:txBody>
          <a:bodyPr wrap="square" rtlCol="0">
            <a:spAutoFit/>
          </a:bodyPr>
          <a:lstStyle/>
          <a:p>
            <a:pPr algn="ctr"/>
            <a:r>
              <a:rPr lang="en-GB" b="1" u="sng" dirty="0" smtClean="0">
                <a:latin typeface="Arial"/>
                <a:cs typeface="Arial"/>
              </a:rPr>
              <a:t>Cooking workshop outcomes – cooking skills</a:t>
            </a:r>
          </a:p>
          <a:p>
            <a:pPr algn="ctr"/>
            <a:endParaRPr lang="en-GB" dirty="0">
              <a:latin typeface="Arial"/>
              <a:cs typeface="Arial"/>
            </a:endParaRPr>
          </a:p>
          <a:p>
            <a:pPr algn="ctr"/>
            <a:r>
              <a:rPr lang="en-GB" dirty="0" smtClean="0">
                <a:latin typeface="Arial"/>
                <a:cs typeface="Arial"/>
              </a:rPr>
              <a:t>(Outcomes </a:t>
            </a:r>
            <a:r>
              <a:rPr lang="en-GB" dirty="0">
                <a:latin typeface="Arial"/>
                <a:cs typeface="Arial"/>
              </a:rPr>
              <a:t>measured using questionnaire based on the </a:t>
            </a:r>
            <a:r>
              <a:rPr lang="en-GB" i="1" dirty="0">
                <a:latin typeface="Arial"/>
                <a:cs typeface="Arial"/>
              </a:rPr>
              <a:t>Cook and Eat E</a:t>
            </a:r>
            <a:r>
              <a:rPr lang="en-GB" i="1" dirty="0" smtClean="0">
                <a:latin typeface="Arial"/>
                <a:cs typeface="Arial"/>
              </a:rPr>
              <a:t>valuation.)</a:t>
            </a:r>
            <a:endParaRPr lang="en-GB" dirty="0">
              <a:latin typeface="Arial"/>
              <a:cs typeface="Arial"/>
            </a:endParaRPr>
          </a:p>
          <a:p>
            <a:endParaRPr lang="en-US" dirty="0"/>
          </a:p>
        </p:txBody>
      </p:sp>
      <p:graphicFrame>
        <p:nvGraphicFramePr>
          <p:cNvPr id="4" name="Chart 3"/>
          <p:cNvGraphicFramePr/>
          <p:nvPr>
            <p:extLst>
              <p:ext uri="{D42A27DB-BD31-4B8C-83A1-F6EECF244321}">
                <p14:modId xmlns:p14="http://schemas.microsoft.com/office/powerpoint/2010/main" val="1008988693"/>
              </p:ext>
            </p:extLst>
          </p:nvPr>
        </p:nvGraphicFramePr>
        <p:xfrm>
          <a:off x="1475656" y="2852936"/>
          <a:ext cx="6336704" cy="37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76618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c-nightshelter-black-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587" y="332656"/>
            <a:ext cx="1670826" cy="1134902"/>
          </a:xfrm>
          <a:prstGeom prst="rect">
            <a:avLst/>
          </a:prstGeom>
        </p:spPr>
      </p:pic>
      <p:sp>
        <p:nvSpPr>
          <p:cNvPr id="3" name="Rectangle 2"/>
          <p:cNvSpPr/>
          <p:nvPr/>
        </p:nvSpPr>
        <p:spPr>
          <a:xfrm>
            <a:off x="1395049" y="1916832"/>
            <a:ext cx="6353910" cy="369332"/>
          </a:xfrm>
          <a:prstGeom prst="rect">
            <a:avLst/>
          </a:prstGeom>
        </p:spPr>
        <p:txBody>
          <a:bodyPr wrap="none">
            <a:spAutoFit/>
          </a:bodyPr>
          <a:lstStyle/>
          <a:p>
            <a:pPr algn="ctr"/>
            <a:r>
              <a:rPr lang="en-GB" b="1" u="sng" dirty="0" smtClean="0">
                <a:latin typeface="Arial"/>
                <a:cs typeface="Arial"/>
              </a:rPr>
              <a:t>Cooking workshop outcomes </a:t>
            </a:r>
            <a:r>
              <a:rPr lang="en-GB" b="1" u="sng" dirty="0">
                <a:latin typeface="Arial"/>
                <a:cs typeface="Arial"/>
              </a:rPr>
              <a:t>– </a:t>
            </a:r>
            <a:r>
              <a:rPr lang="en-GB" b="1" u="sng" dirty="0" smtClean="0">
                <a:latin typeface="Arial"/>
                <a:cs typeface="Arial"/>
              </a:rPr>
              <a:t>food safety and hygiene</a:t>
            </a:r>
            <a:endParaRPr lang="en-GB" b="1" u="sng" dirty="0">
              <a:latin typeface="Arial"/>
              <a:cs typeface="Arial"/>
            </a:endParaRPr>
          </a:p>
        </p:txBody>
      </p:sp>
      <p:graphicFrame>
        <p:nvGraphicFramePr>
          <p:cNvPr id="4" name="Chart 3"/>
          <p:cNvGraphicFramePr/>
          <p:nvPr>
            <p:extLst>
              <p:ext uri="{D42A27DB-BD31-4B8C-83A1-F6EECF244321}">
                <p14:modId xmlns:p14="http://schemas.microsoft.com/office/powerpoint/2010/main" val="3403949871"/>
              </p:ext>
            </p:extLst>
          </p:nvPr>
        </p:nvGraphicFramePr>
        <p:xfrm>
          <a:off x="1612776" y="2420888"/>
          <a:ext cx="5918448" cy="37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6968496"/>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c-nightshelter-black-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587" y="332656"/>
            <a:ext cx="1670826" cy="1134902"/>
          </a:xfrm>
          <a:prstGeom prst="rect">
            <a:avLst/>
          </a:prstGeom>
        </p:spPr>
      </p:pic>
      <p:sp>
        <p:nvSpPr>
          <p:cNvPr id="3" name="Rectangle 2"/>
          <p:cNvSpPr/>
          <p:nvPr/>
        </p:nvSpPr>
        <p:spPr>
          <a:xfrm>
            <a:off x="2014722" y="1700808"/>
            <a:ext cx="5186899" cy="369332"/>
          </a:xfrm>
          <a:prstGeom prst="rect">
            <a:avLst/>
          </a:prstGeom>
        </p:spPr>
        <p:txBody>
          <a:bodyPr wrap="none">
            <a:spAutoFit/>
          </a:bodyPr>
          <a:lstStyle/>
          <a:p>
            <a:pPr algn="ctr"/>
            <a:r>
              <a:rPr lang="en-GB" b="1" u="sng" dirty="0" smtClean="0">
                <a:latin typeface="Arial"/>
                <a:cs typeface="Arial"/>
              </a:rPr>
              <a:t>Cooking workshop outcomes </a:t>
            </a:r>
            <a:r>
              <a:rPr lang="en-GB" b="1" u="sng" dirty="0">
                <a:latin typeface="Arial"/>
                <a:cs typeface="Arial"/>
              </a:rPr>
              <a:t>– </a:t>
            </a:r>
            <a:r>
              <a:rPr lang="en-GB" b="1" u="sng" dirty="0" smtClean="0">
                <a:latin typeface="Arial"/>
                <a:cs typeface="Arial"/>
              </a:rPr>
              <a:t>balanced diet</a:t>
            </a:r>
            <a:endParaRPr lang="en-GB" b="1" u="sng" dirty="0">
              <a:latin typeface="Arial"/>
              <a:cs typeface="Arial"/>
            </a:endParaRPr>
          </a:p>
        </p:txBody>
      </p:sp>
      <p:graphicFrame>
        <p:nvGraphicFramePr>
          <p:cNvPr id="4" name="Chart 3"/>
          <p:cNvGraphicFramePr/>
          <p:nvPr>
            <p:extLst>
              <p:ext uri="{D42A27DB-BD31-4B8C-83A1-F6EECF244321}">
                <p14:modId xmlns:p14="http://schemas.microsoft.com/office/powerpoint/2010/main" val="2499355251"/>
              </p:ext>
            </p:extLst>
          </p:nvPr>
        </p:nvGraphicFramePr>
        <p:xfrm>
          <a:off x="1295636" y="2204864"/>
          <a:ext cx="6552728" cy="4059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071810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c-nightshelter-black-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587" y="332656"/>
            <a:ext cx="1670826" cy="1134902"/>
          </a:xfrm>
          <a:prstGeom prst="rect">
            <a:avLst/>
          </a:prstGeom>
        </p:spPr>
      </p:pic>
      <p:sp>
        <p:nvSpPr>
          <p:cNvPr id="3" name="Rectangle 2"/>
          <p:cNvSpPr/>
          <p:nvPr/>
        </p:nvSpPr>
        <p:spPr>
          <a:xfrm>
            <a:off x="1555213" y="1916832"/>
            <a:ext cx="6033585" cy="369332"/>
          </a:xfrm>
          <a:prstGeom prst="rect">
            <a:avLst/>
          </a:prstGeom>
        </p:spPr>
        <p:txBody>
          <a:bodyPr wrap="none">
            <a:spAutoFit/>
          </a:bodyPr>
          <a:lstStyle/>
          <a:p>
            <a:pPr algn="ctr"/>
            <a:r>
              <a:rPr lang="en-GB" b="1" u="sng" dirty="0">
                <a:latin typeface="Arial"/>
                <a:cs typeface="Arial"/>
              </a:rPr>
              <a:t>Outcomes – </a:t>
            </a:r>
            <a:r>
              <a:rPr lang="en-GB" b="1" u="sng" dirty="0" smtClean="0">
                <a:latin typeface="Arial"/>
                <a:cs typeface="Arial"/>
              </a:rPr>
              <a:t>changes in eating habits (specific foods)</a:t>
            </a:r>
            <a:endParaRPr lang="en-GB" b="1" u="sng" dirty="0">
              <a:latin typeface="Arial"/>
              <a:cs typeface="Arial"/>
            </a:endParaRPr>
          </a:p>
        </p:txBody>
      </p:sp>
      <p:graphicFrame>
        <p:nvGraphicFramePr>
          <p:cNvPr id="4" name="Chart 3"/>
          <p:cNvGraphicFramePr/>
          <p:nvPr>
            <p:extLst>
              <p:ext uri="{D42A27DB-BD31-4B8C-83A1-F6EECF244321}">
                <p14:modId xmlns:p14="http://schemas.microsoft.com/office/powerpoint/2010/main" val="3784198569"/>
              </p:ext>
            </p:extLst>
          </p:nvPr>
        </p:nvGraphicFramePr>
        <p:xfrm>
          <a:off x="-180528" y="2708920"/>
          <a:ext cx="5400600" cy="3270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746346815"/>
              </p:ext>
            </p:extLst>
          </p:nvPr>
        </p:nvGraphicFramePr>
        <p:xfrm>
          <a:off x="4283968" y="2708920"/>
          <a:ext cx="4536504" cy="3240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8606490"/>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52" y="332656"/>
            <a:ext cx="9036496" cy="646331"/>
          </a:xfrm>
          <a:prstGeom prst="rect">
            <a:avLst/>
          </a:prstGeom>
          <a:noFill/>
        </p:spPr>
        <p:txBody>
          <a:bodyPr wrap="square" rtlCol="0">
            <a:spAutoFit/>
          </a:bodyPr>
          <a:lstStyle/>
          <a:p>
            <a:pPr algn="ctr"/>
            <a:r>
              <a:rPr lang="en-US" b="1" dirty="0" smtClean="0">
                <a:latin typeface="Arial"/>
                <a:cs typeface="Arial"/>
              </a:rPr>
              <a:t>The Good Scoff Cook Book contains nutritional information, recipes, </a:t>
            </a:r>
          </a:p>
          <a:p>
            <a:pPr algn="ctr"/>
            <a:r>
              <a:rPr lang="en-US" b="1" dirty="0" smtClean="0">
                <a:latin typeface="Arial"/>
                <a:cs typeface="Arial"/>
              </a:rPr>
              <a:t>information on avoiding food waste, budget shopping list, food storage &amp; more  </a:t>
            </a:r>
            <a:endParaRPr lang="en-US" b="1" dirty="0">
              <a:latin typeface="Arial"/>
              <a:cs typeface="Arial"/>
            </a:endParaRPr>
          </a:p>
        </p:txBody>
      </p:sp>
      <p:pic>
        <p:nvPicPr>
          <p:cNvPr id="5" name="Picture 4" descr="Avoiding wast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94328">
            <a:off x="675019" y="1840373"/>
            <a:ext cx="2457230" cy="3701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Food storag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96521">
            <a:off x="6105655" y="2054210"/>
            <a:ext cx="2457796" cy="3658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2896">
            <a:off x="2144058" y="3768710"/>
            <a:ext cx="1961232" cy="2721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9" descr="Good Scoff Cover and interior page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8" y="1196752"/>
            <a:ext cx="3096901" cy="1940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Shopping list.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896" y="2924944"/>
            <a:ext cx="2378859" cy="3461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24625">
            <a:off x="5202811" y="4409036"/>
            <a:ext cx="2278694" cy="15900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7512741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xmlns:p14="http://schemas.microsoft.com/office/powerpoint/2010/main" spd="med" advTm="5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Custom 4">
      <a:dk1>
        <a:srgbClr val="000000"/>
      </a:dk1>
      <a:lt1>
        <a:srgbClr val="FF8000"/>
      </a:lt1>
      <a:dk2>
        <a:srgbClr val="FF8000"/>
      </a:dk2>
      <a:lt2>
        <a:srgbClr val="FF8000"/>
      </a:lt2>
      <a:accent1>
        <a:srgbClr val="FF8000"/>
      </a:accent1>
      <a:accent2>
        <a:srgbClr val="FF8000"/>
      </a:accent2>
      <a:accent3>
        <a:srgbClr val="E2751D"/>
      </a:accent3>
      <a:accent4>
        <a:srgbClr val="FF8000"/>
      </a:accent4>
      <a:accent5>
        <a:srgbClr val="FF8000"/>
      </a:accent5>
      <a:accent6>
        <a:srgbClr val="FF8000"/>
      </a:accent6>
      <a:hlink>
        <a:srgbClr val="FF8000"/>
      </a:hlink>
      <a:folHlink>
        <a:srgbClr val="FF800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1002</TotalTime>
  <Words>937</Words>
  <Application>Microsoft Office PowerPoint</Application>
  <PresentationFormat>On-screen Show (4:3)</PresentationFormat>
  <Paragraphs>124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Breeze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Supervisor</dc:creator>
  <cp:lastModifiedBy>Lorraine Ronan</cp:lastModifiedBy>
  <cp:revision>127</cp:revision>
  <cp:lastPrinted>2014-12-16T14:40:29Z</cp:lastPrinted>
  <dcterms:created xsi:type="dcterms:W3CDTF">2013-10-25T11:19:22Z</dcterms:created>
  <dcterms:modified xsi:type="dcterms:W3CDTF">2014-12-17T12:11:19Z</dcterms:modified>
</cp:coreProperties>
</file>