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84" r:id="rId2"/>
    <p:sldId id="258" r:id="rId3"/>
    <p:sldId id="262" r:id="rId4"/>
    <p:sldId id="270" r:id="rId5"/>
    <p:sldId id="259" r:id="rId6"/>
    <p:sldId id="273" r:id="rId7"/>
    <p:sldId id="282" r:id="rId8"/>
    <p:sldId id="286" r:id="rId9"/>
    <p:sldId id="287" r:id="rId10"/>
    <p:sldId id="283" r:id="rId11"/>
  </p:sldIdLst>
  <p:sldSz cx="9144000" cy="6858000" type="screen4x3"/>
  <p:notesSz cx="6797675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5BDF1"/>
    <a:srgbClr val="487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8A864-32A1-1E45-8A0D-1F0134E3C8C6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91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7F02C-9251-FB41-A504-7F64CD4699C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08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A228239-A36C-1D4F-A349-434AE736816B}" type="datetimeFigureOut">
              <a:rPr lang="en-US" smtClean="0"/>
              <a:pPr/>
              <a:t>6/18/2015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E36714D-181A-E444-8F13-E993EF7ACE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lentmind.org.uk/content/mayfield-nurseries" TargetMode="External"/><Relationship Id="rId13" Type="http://schemas.openxmlformats.org/officeDocument/2006/relationships/hyperlink" Target="http://www.solentmind.org.uk/content/wellbeing" TargetMode="External"/><Relationship Id="rId3" Type="http://schemas.openxmlformats.org/officeDocument/2006/relationships/hyperlink" Target="http://www.solentmind.org.uk/content/carer-support-services" TargetMode="External"/><Relationship Id="rId7" Type="http://schemas.openxmlformats.org/officeDocument/2006/relationships/hyperlink" Target="http://www.solentmind.org.uk/content/housing-related-support" TargetMode="External"/><Relationship Id="rId12" Type="http://schemas.openxmlformats.org/officeDocument/2006/relationships/hyperlink" Target="http://www.solentmind.org.uk/content/talking-therapies-italk" TargetMode="External"/><Relationship Id="rId2" Type="http://schemas.openxmlformats.org/officeDocument/2006/relationships/hyperlink" Target="http://www.solentmind.org.uk/content/advoca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lentmind.org.uk/content/employment-advice" TargetMode="External"/><Relationship Id="rId11" Type="http://schemas.openxmlformats.org/officeDocument/2006/relationships/hyperlink" Target="http://www.solentmind.org.uk/content/schools-colleges-and-universities" TargetMode="External"/><Relationship Id="rId5" Type="http://schemas.openxmlformats.org/officeDocument/2006/relationships/hyperlink" Target="http://www.solentmind.org.uk/content/dementia-reablement" TargetMode="External"/><Relationship Id="rId10" Type="http://schemas.openxmlformats.org/officeDocument/2006/relationships/hyperlink" Target="http://www.solentmind.org.uk/content/portsmouth-support-and-recovery-service" TargetMode="External"/><Relationship Id="rId4" Type="http://schemas.openxmlformats.org/officeDocument/2006/relationships/hyperlink" Target="http://www.solentmind.org.uk/content/community-support-and-care" TargetMode="External"/><Relationship Id="rId9" Type="http://schemas.openxmlformats.org/officeDocument/2006/relationships/hyperlink" Target="http://www.solentmind.org.uk/content/peer-support" TargetMode="External"/><Relationship Id="rId1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entmind.org.uk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45160"/>
          </a:xfrm>
        </p:spPr>
        <p:txBody>
          <a:bodyPr/>
          <a:lstStyle/>
          <a:p>
            <a:r>
              <a:rPr lang="en-GB" sz="1400" dirty="0" smtClean="0">
                <a:latin typeface="Street Corner Bold" pitchFamily="2" charset="0"/>
              </a:rPr>
              <a:t>Solent Mind, a registered charity provides a wide range of high quality services to support people with mental health problems across the Southern Region.  </a:t>
            </a:r>
            <a:endParaRPr lang="en-GB" sz="1400" dirty="0">
              <a:latin typeface="Street Corner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6752"/>
            <a:ext cx="8042276" cy="5544616"/>
          </a:xfrm>
        </p:spPr>
        <p:txBody>
          <a:bodyPr>
            <a:normAutofit fontScale="25000" lnSpcReduction="20000"/>
          </a:bodyPr>
          <a:lstStyle/>
          <a:p>
            <a:r>
              <a:rPr lang="en-GB" b="1" dirty="0" smtClean="0">
                <a:latin typeface="Street Corner" pitchFamily="2" charset="0"/>
              </a:rPr>
              <a:t> </a:t>
            </a:r>
            <a:r>
              <a:rPr lang="en-GB" sz="5600" dirty="0" smtClean="0">
                <a:latin typeface="Street Corner" pitchFamily="2" charset="0"/>
                <a:hlinkClick r:id="rId2" tooltip="Advocacy"/>
              </a:rPr>
              <a:t>Advocacy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3" tooltip="Carer Support Services"/>
              </a:rPr>
              <a:t>Carer Support Services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4" tooltip="Community Support and Care"/>
              </a:rPr>
              <a:t>Community Support and Care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5" tooltip="Dementia Reablement"/>
              </a:rPr>
              <a:t>Dementia </a:t>
            </a:r>
            <a:r>
              <a:rPr lang="en-GB" sz="5600" dirty="0" err="1" smtClean="0">
                <a:latin typeface="Street Corner" pitchFamily="2" charset="0"/>
                <a:hlinkClick r:id="rId5" tooltip="Dementia Reablement"/>
              </a:rPr>
              <a:t>Reablement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6" tooltip="Employment Advice"/>
              </a:rPr>
              <a:t>Employment Advice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7" tooltip="Housing Related Support"/>
              </a:rPr>
              <a:t>Housing Related Support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8" tooltip="Mayfield Nurseries"/>
              </a:rPr>
              <a:t>Mayfield Nurseries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9" tooltip="Peer Support"/>
              </a:rPr>
              <a:t>Peer Support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10"/>
              </a:rPr>
              <a:t>Portsmouth Support and Recovery Service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11" tooltip="Schools, Colleges and Universities"/>
              </a:rPr>
              <a:t>Schools, Colleges and Universities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12" tooltip="Talking Therapies (italk)"/>
              </a:rPr>
              <a:t>Talking Therapies (</a:t>
            </a:r>
            <a:r>
              <a:rPr lang="en-GB" sz="5600" dirty="0" err="1" smtClean="0">
                <a:latin typeface="Street Corner" pitchFamily="2" charset="0"/>
                <a:hlinkClick r:id="rId12" tooltip="Talking Therapies (italk)"/>
              </a:rPr>
              <a:t>italk</a:t>
            </a:r>
            <a:r>
              <a:rPr lang="en-GB" sz="5600" dirty="0" smtClean="0">
                <a:latin typeface="Street Corner" pitchFamily="2" charset="0"/>
                <a:hlinkClick r:id="rId12" tooltip="Talking Therapies (italk)"/>
              </a:rPr>
              <a:t>)</a:t>
            </a:r>
            <a:endParaRPr lang="en-GB" sz="5600" dirty="0" smtClean="0">
              <a:latin typeface="Street Corner" pitchFamily="2" charset="0"/>
            </a:endParaRPr>
          </a:p>
          <a:p>
            <a:r>
              <a:rPr lang="en-GB" sz="5600" dirty="0" smtClean="0">
                <a:latin typeface="Street Corner" pitchFamily="2" charset="0"/>
                <a:hlinkClick r:id="rId13" tooltip="Wellbeing"/>
              </a:rPr>
              <a:t>Wellbeing</a:t>
            </a:r>
            <a:endParaRPr lang="en-GB" sz="5600" dirty="0" smtClean="0">
              <a:latin typeface="Street Corner" pitchFamily="2" charset="0"/>
            </a:endParaRPr>
          </a:p>
          <a:p>
            <a:pPr algn="ctr"/>
            <a:r>
              <a:rPr lang="en-GB" sz="6400" b="1" dirty="0" smtClean="0">
                <a:solidFill>
                  <a:srgbClr val="7030A0"/>
                </a:solidFill>
                <a:latin typeface="Street Corner" pitchFamily="2" charset="0"/>
              </a:rPr>
              <a:t>We won’t give up until everyone experiencing a mental health problem gets both         support and respect.</a:t>
            </a:r>
            <a:endParaRPr lang="en-GB" sz="6400" dirty="0">
              <a:solidFill>
                <a:srgbClr val="7030A0"/>
              </a:solidFill>
              <a:latin typeface="Street Corner" pitchFamily="2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220072" y="1196752"/>
            <a:ext cx="18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644008" y="2708920"/>
            <a:ext cx="360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             </a:t>
            </a:r>
            <a:r>
              <a:rPr lang="en-GB" b="1" dirty="0" smtClean="0">
                <a:solidFill>
                  <a:srgbClr val="7030A0"/>
                </a:solidFill>
                <a:latin typeface="Street Corner Bold" pitchFamily="2" charset="0"/>
              </a:rPr>
              <a:t>OUR VALUES </a:t>
            </a:r>
          </a:p>
          <a:p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  <a:latin typeface="Street Corner Bold" pitchFamily="2" charset="0"/>
              </a:rPr>
              <a:t>Open</a:t>
            </a:r>
            <a: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  <a:t>. We reach out to anyone who needs us.</a:t>
            </a:r>
            <a:b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Street Corner Bold" pitchFamily="2" charset="0"/>
              </a:rPr>
              <a:t>Together</a:t>
            </a:r>
            <a: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  <a:t>. We’re stronger in partnership.</a:t>
            </a:r>
            <a:b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Street Corner Bold" pitchFamily="2" charset="0"/>
              </a:rPr>
              <a:t>Responsive</a:t>
            </a:r>
            <a: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  <a:t>. We listen, we act.</a:t>
            </a:r>
            <a:b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Street Corner Bold" pitchFamily="2" charset="0"/>
              </a:rPr>
              <a:t>Independent</a:t>
            </a:r>
            <a: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  <a:t>. We speak out fearlessly.</a:t>
            </a:r>
            <a:b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Street Corner Bold" pitchFamily="2" charset="0"/>
              </a:rPr>
              <a:t>Unstoppable</a:t>
            </a:r>
            <a:r>
              <a:rPr lang="en-GB" dirty="0" smtClean="0">
                <a:solidFill>
                  <a:srgbClr val="7030A0"/>
                </a:solidFill>
                <a:latin typeface="Street Corner Bold" pitchFamily="2" charset="0"/>
              </a:rPr>
              <a:t>. We never give up.</a:t>
            </a:r>
            <a:endParaRPr lang="en-GB" dirty="0">
              <a:solidFill>
                <a:srgbClr val="7030A0"/>
              </a:solidFill>
              <a:latin typeface="Street Corner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72436" y="2132856"/>
            <a:ext cx="41877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29136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  <a:cs typeface="Street Corner"/>
              </a:rPr>
              <a:t>Winchester Wellbeing Centre </a:t>
            </a:r>
            <a:endParaRPr lang="en-GB" sz="4000" dirty="0">
              <a:solidFill>
                <a:srgbClr val="487EBF"/>
              </a:solidFill>
              <a:latin typeface="Street Corner"/>
              <a:cs typeface="Street Corn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836"/>
            <a:ext cx="7390063" cy="4542436"/>
          </a:xfrm>
        </p:spPr>
        <p:txBody>
          <a:bodyPr>
            <a:normAutofit/>
          </a:bodyPr>
          <a:lstStyle/>
          <a:p>
            <a:endParaRPr lang="en-GB" sz="2900" dirty="0" smtClean="0">
              <a:latin typeface="Street Corner"/>
              <a:cs typeface="Street Corner"/>
            </a:endParaRPr>
          </a:p>
          <a:p>
            <a:r>
              <a:rPr lang="en-GB" sz="2900" dirty="0" smtClean="0">
                <a:latin typeface="Street Corner"/>
                <a:cs typeface="Street Corner"/>
              </a:rPr>
              <a:t>Part of the Wellbeing services commissioned by Hampshire County Council </a:t>
            </a:r>
          </a:p>
          <a:p>
            <a:r>
              <a:rPr lang="en-GB" sz="2900" dirty="0" smtClean="0">
                <a:latin typeface="Street Corner"/>
                <a:cs typeface="Street Corner"/>
              </a:rPr>
              <a:t>Jointly funded by HCC and Health </a:t>
            </a:r>
          </a:p>
          <a:p>
            <a:r>
              <a:rPr lang="en-GB" sz="2900" dirty="0" smtClean="0">
                <a:latin typeface="Street Corner"/>
                <a:cs typeface="Street Corner"/>
              </a:rPr>
              <a:t>Operating across Hampshire since 1 September 2012 </a:t>
            </a:r>
          </a:p>
          <a:p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hampshire county counc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48578"/>
            <a:ext cx="1517221" cy="50395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8091" y="5176842"/>
            <a:ext cx="1115478" cy="8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 flipH="1">
            <a:off x="1952975" y="5877272"/>
            <a:ext cx="371326" cy="83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4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  <a:cs typeface="Street Corner"/>
              </a:rPr>
              <a:t>Wellbeing Principles </a:t>
            </a:r>
            <a:endParaRPr lang="en-GB" sz="4000" dirty="0">
              <a:solidFill>
                <a:srgbClr val="487EBF"/>
              </a:solidFill>
              <a:latin typeface="Street Corner"/>
              <a:cs typeface="Street Corn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46258" cy="4421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Street Corner"/>
                <a:cs typeface="Street Corner"/>
              </a:rPr>
              <a:t>To ensure that people are able to:</a:t>
            </a:r>
          </a:p>
          <a:p>
            <a:r>
              <a:rPr lang="en-GB" dirty="0" smtClean="0">
                <a:latin typeface="Street Corner"/>
                <a:cs typeface="Street Corner"/>
              </a:rPr>
              <a:t>Live safely, independently and with dignity </a:t>
            </a:r>
          </a:p>
          <a:p>
            <a:r>
              <a:rPr lang="en-GB" dirty="0" smtClean="0">
                <a:latin typeface="Street Corner"/>
                <a:cs typeface="Street Corner"/>
              </a:rPr>
              <a:t>Have choice and control over their lives </a:t>
            </a:r>
          </a:p>
          <a:p>
            <a:r>
              <a:rPr lang="en-GB" dirty="0" smtClean="0">
                <a:latin typeface="Street Corner"/>
                <a:cs typeface="Street Corner"/>
              </a:rPr>
              <a:t>Be supported to stay healthy </a:t>
            </a:r>
          </a:p>
          <a:p>
            <a:r>
              <a:rPr lang="en-GB" dirty="0" smtClean="0">
                <a:latin typeface="Street Corner"/>
                <a:cs typeface="Street Corner"/>
              </a:rPr>
              <a:t>Be included in their communities </a:t>
            </a:r>
          </a:p>
          <a:p>
            <a:r>
              <a:rPr lang="en-GB" dirty="0" smtClean="0">
                <a:latin typeface="Street Corner"/>
                <a:cs typeface="Street Corner"/>
              </a:rPr>
              <a:t>Be as economically independent as possible  </a:t>
            </a:r>
          </a:p>
          <a:p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dirty="0" smtClean="0">
              <a:latin typeface="Street Corner"/>
              <a:cs typeface="Street Corner"/>
            </a:endParaRPr>
          </a:p>
          <a:p>
            <a:endParaRPr lang="en-GB" dirty="0" smtClean="0">
              <a:latin typeface="Street Corner"/>
              <a:cs typeface="Street Corner"/>
            </a:endParaRPr>
          </a:p>
          <a:p>
            <a:endParaRPr lang="en-GB" dirty="0" smtClean="0">
              <a:latin typeface="Street Corner"/>
              <a:cs typeface="Street Corner"/>
            </a:endParaRPr>
          </a:p>
          <a:p>
            <a:endParaRPr lang="en-GB" dirty="0"/>
          </a:p>
        </p:txBody>
      </p:sp>
      <p:pic>
        <p:nvPicPr>
          <p:cNvPr id="4" name="Picture 3" descr="hampshire county counc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738" y="6165304"/>
            <a:ext cx="1165803" cy="38722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7152" y="4869160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92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56421"/>
            <a:ext cx="8042276" cy="1161184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</a:rPr>
              <a:t>Recovery-focused groups 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605"/>
            <a:ext cx="7660063" cy="47036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200" dirty="0" smtClean="0">
              <a:latin typeface="Street Corner"/>
              <a:cs typeface="Street Corner"/>
            </a:endParaRPr>
          </a:p>
          <a:p>
            <a:r>
              <a:rPr lang="en-GB" sz="2200" dirty="0" smtClean="0">
                <a:latin typeface="Street Corner"/>
                <a:cs typeface="Street Corner"/>
              </a:rPr>
              <a:t>Self-esteem </a:t>
            </a:r>
          </a:p>
          <a:p>
            <a:r>
              <a:rPr lang="en-GB" sz="2200" dirty="0" smtClean="0">
                <a:latin typeface="Street Corner"/>
                <a:cs typeface="Street Corner"/>
              </a:rPr>
              <a:t>Stress and Anxiety Management </a:t>
            </a:r>
          </a:p>
          <a:p>
            <a:r>
              <a:rPr lang="en-GB" sz="2200" dirty="0" smtClean="0">
                <a:latin typeface="Street Corner"/>
                <a:cs typeface="Street Corner"/>
              </a:rPr>
              <a:t>Confidence Building </a:t>
            </a:r>
          </a:p>
          <a:p>
            <a:r>
              <a:rPr lang="en-GB" sz="2200" dirty="0" smtClean="0">
                <a:latin typeface="Street Corner"/>
                <a:cs typeface="Street Corner"/>
              </a:rPr>
              <a:t>Wellness Recovery Action Plan (WRAP)</a:t>
            </a:r>
          </a:p>
          <a:p>
            <a:pPr marL="0" indent="0">
              <a:buNone/>
            </a:pPr>
            <a:endParaRPr lang="en-GB" sz="2200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sz="2200" dirty="0" smtClean="0">
              <a:latin typeface="Street Corner"/>
              <a:cs typeface="Street Corner"/>
            </a:endParaRPr>
          </a:p>
          <a:p>
            <a:endParaRPr lang="en-GB" sz="2200" dirty="0" smtClean="0">
              <a:latin typeface="Street Corner"/>
              <a:cs typeface="Street Corner"/>
            </a:endParaRPr>
          </a:p>
          <a:p>
            <a:endParaRPr lang="en-GB" sz="2200" dirty="0">
              <a:latin typeface="Street Corner"/>
              <a:cs typeface="Street Corner"/>
            </a:endParaRPr>
          </a:p>
        </p:txBody>
      </p:sp>
      <p:pic>
        <p:nvPicPr>
          <p:cNvPr id="4" name="Picture 3" descr="hampshire county counc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738" y="6165304"/>
            <a:ext cx="1165803" cy="38722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0957" y="4717504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32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08872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  <a:cs typeface="Street Corner"/>
              </a:rPr>
              <a:t>Groups / Activities </a:t>
            </a:r>
            <a:endParaRPr lang="en-GB" sz="4000" dirty="0">
              <a:solidFill>
                <a:srgbClr val="487EBF"/>
              </a:solidFill>
              <a:latin typeface="Street Corner"/>
              <a:cs typeface="Street Corn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540"/>
            <a:ext cx="8134351" cy="3840747"/>
          </a:xfrm>
        </p:spPr>
        <p:txBody>
          <a:bodyPr/>
          <a:lstStyle/>
          <a:p>
            <a:r>
              <a:rPr lang="en-GB" dirty="0" smtClean="0">
                <a:latin typeface="Street Corner"/>
                <a:cs typeface="Street Corner"/>
              </a:rPr>
              <a:t>Walking Group</a:t>
            </a:r>
          </a:p>
          <a:p>
            <a:r>
              <a:rPr lang="en-GB" dirty="0" smtClean="0">
                <a:latin typeface="Street Corner"/>
                <a:cs typeface="Street Corner"/>
              </a:rPr>
              <a:t>Creative Writing </a:t>
            </a:r>
          </a:p>
          <a:p>
            <a:r>
              <a:rPr lang="en-GB" dirty="0" smtClean="0">
                <a:latin typeface="Street Corner"/>
                <a:cs typeface="Street Corner"/>
              </a:rPr>
              <a:t>Art Group </a:t>
            </a:r>
          </a:p>
          <a:p>
            <a:r>
              <a:rPr lang="en-GB" dirty="0" smtClean="0">
                <a:latin typeface="Street Corner"/>
                <a:cs typeface="Street Corner"/>
              </a:rPr>
              <a:t>Young Person’s Group </a:t>
            </a:r>
          </a:p>
          <a:p>
            <a:r>
              <a:rPr lang="en-GB" dirty="0" err="1" smtClean="0">
                <a:latin typeface="Street Corner"/>
                <a:cs typeface="Street Corner"/>
              </a:rPr>
              <a:t>Womens</a:t>
            </a:r>
            <a:r>
              <a:rPr lang="en-GB" dirty="0" smtClean="0">
                <a:latin typeface="Street Corner"/>
                <a:cs typeface="Street Corner"/>
              </a:rPr>
              <a:t> Group </a:t>
            </a:r>
          </a:p>
          <a:p>
            <a:r>
              <a:rPr lang="en-GB" dirty="0" smtClean="0">
                <a:latin typeface="Street Corner"/>
                <a:cs typeface="Street Corner"/>
              </a:rPr>
              <a:t>Meditation </a:t>
            </a:r>
          </a:p>
          <a:p>
            <a:pPr marL="0" indent="0">
              <a:buNone/>
            </a:pPr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hampshire county counc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157" y="6021288"/>
            <a:ext cx="1599384" cy="53124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5297388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047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29136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  <a:cs typeface="Street Corner"/>
              </a:rPr>
              <a:t>We also offer</a:t>
            </a:r>
            <a:endParaRPr lang="en-GB" sz="4000" dirty="0">
              <a:solidFill>
                <a:srgbClr val="487EBF"/>
              </a:solidFill>
              <a:latin typeface="Street Corner"/>
              <a:cs typeface="Street Corn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02998"/>
            <a:ext cx="8134351" cy="419821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treet Corner"/>
                <a:cs typeface="Street Corner"/>
              </a:rPr>
              <a:t>Job Club (</a:t>
            </a:r>
            <a:r>
              <a:rPr lang="en-GB" dirty="0" err="1" smtClean="0">
                <a:latin typeface="Street Corner"/>
                <a:cs typeface="Street Corner"/>
              </a:rPr>
              <a:t>Enham</a:t>
            </a:r>
            <a:r>
              <a:rPr lang="en-GB" dirty="0" smtClean="0">
                <a:latin typeface="Street Corner"/>
                <a:cs typeface="Street Corner"/>
              </a:rPr>
              <a:t>) </a:t>
            </a:r>
          </a:p>
          <a:p>
            <a:r>
              <a:rPr lang="en-GB" dirty="0" smtClean="0">
                <a:latin typeface="Street Corner"/>
                <a:cs typeface="Street Corner"/>
              </a:rPr>
              <a:t>Nutrition and Healthy Living </a:t>
            </a:r>
          </a:p>
          <a:p>
            <a:r>
              <a:rPr lang="en-GB" dirty="0" smtClean="0">
                <a:latin typeface="Street Corner"/>
                <a:cs typeface="Street Corner"/>
              </a:rPr>
              <a:t>Self Help groups – Depression and Anxiety; OCD; Hearing Voices </a:t>
            </a:r>
          </a:p>
          <a:p>
            <a:r>
              <a:rPr lang="en-GB" dirty="0" smtClean="0">
                <a:latin typeface="Street Corner"/>
                <a:cs typeface="Street Corner"/>
              </a:rPr>
              <a:t>Mindful Citizen (Together) </a:t>
            </a:r>
          </a:p>
          <a:p>
            <a:r>
              <a:rPr lang="en-GB" dirty="0" smtClean="0">
                <a:latin typeface="Street Corner"/>
                <a:cs typeface="Street Corner"/>
              </a:rPr>
              <a:t>Recovery-focused workshops  </a:t>
            </a:r>
          </a:p>
          <a:p>
            <a:pPr marL="0" indent="0">
              <a:buNone/>
            </a:pPr>
            <a:endParaRPr lang="en-GB" dirty="0">
              <a:latin typeface="Street Corner"/>
              <a:cs typeface="Street Corner"/>
            </a:endParaRPr>
          </a:p>
          <a:p>
            <a:endParaRPr lang="en-GB" dirty="0">
              <a:latin typeface="Street Corner"/>
              <a:cs typeface="Street Corner"/>
            </a:endParaRPr>
          </a:p>
        </p:txBody>
      </p:sp>
      <p:pic>
        <p:nvPicPr>
          <p:cNvPr id="4" name="Picture 3" descr="hampshire county counc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947" y="6093296"/>
            <a:ext cx="1382594" cy="45923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5013176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72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29136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</a:rPr>
              <a:t>How To Access the Service </a:t>
            </a:r>
          </a:p>
        </p:txBody>
      </p:sp>
      <p:pic>
        <p:nvPicPr>
          <p:cNvPr id="4" name="Content Placeholder 3" descr="hampshire county council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722" y="6021288"/>
            <a:ext cx="1178045" cy="39129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1102998"/>
            <a:ext cx="8134351" cy="4198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Street Corner"/>
                <a:cs typeface="Street Corner"/>
              </a:rPr>
              <a:t>Referral by CMHT </a:t>
            </a:r>
          </a:p>
          <a:p>
            <a:r>
              <a:rPr lang="en-GB" dirty="0" smtClean="0">
                <a:latin typeface="Street Corner"/>
                <a:cs typeface="Street Corner"/>
              </a:rPr>
              <a:t>Referral by GP </a:t>
            </a:r>
          </a:p>
          <a:p>
            <a:r>
              <a:rPr lang="en-GB" dirty="0" smtClean="0">
                <a:latin typeface="Street Corner"/>
                <a:cs typeface="Street Corner"/>
              </a:rPr>
              <a:t>Self-referral </a:t>
            </a:r>
          </a:p>
          <a:p>
            <a:r>
              <a:rPr lang="en-GB" dirty="0" smtClean="0"/>
              <a:t>Referral by Adult Services or other third sector mental health provider </a:t>
            </a:r>
          </a:p>
          <a:p>
            <a:r>
              <a:rPr lang="en-GB" dirty="0" smtClean="0">
                <a:latin typeface="Street Corner"/>
                <a:cs typeface="Street Corner"/>
              </a:rPr>
              <a:t>IAPT </a:t>
            </a:r>
          </a:p>
          <a:p>
            <a:r>
              <a:rPr lang="en-GB" dirty="0" smtClean="0">
                <a:latin typeface="Street Corner"/>
                <a:cs typeface="Street Corner"/>
              </a:rPr>
              <a:t>CAMHS (if in transition to adult services)</a:t>
            </a:r>
          </a:p>
          <a:p>
            <a:pPr marL="0" indent="0">
              <a:buNone/>
            </a:pPr>
            <a:endParaRPr lang="en-GB" dirty="0">
              <a:latin typeface="Street Corner"/>
              <a:cs typeface="Street Corner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155" y="4577308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465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29136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</a:rPr>
              <a:t>What Happens Next? </a:t>
            </a:r>
          </a:p>
        </p:txBody>
      </p:sp>
      <p:pic>
        <p:nvPicPr>
          <p:cNvPr id="4" name="Content Placeholder 3" descr="hampshire county council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722" y="6021288"/>
            <a:ext cx="1178045" cy="39129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1102998"/>
            <a:ext cx="8134351" cy="4198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Street Corner"/>
                <a:cs typeface="Street Corner"/>
              </a:rPr>
              <a:t>Gateway assessment (including risk assessment) to establish mental health need </a:t>
            </a:r>
          </a:p>
          <a:p>
            <a:r>
              <a:rPr lang="en-GB" dirty="0" smtClean="0">
                <a:latin typeface="Street Corner"/>
                <a:cs typeface="Street Corner"/>
              </a:rPr>
              <a:t>Recovery Star tool to identify priorities </a:t>
            </a:r>
          </a:p>
          <a:p>
            <a:r>
              <a:rPr lang="en-GB" dirty="0" smtClean="0">
                <a:latin typeface="Street Corner"/>
                <a:cs typeface="Street Corner"/>
              </a:rPr>
              <a:t>Individual plan – groups/one-to-one support  </a:t>
            </a:r>
          </a:p>
          <a:p>
            <a:r>
              <a:rPr lang="en-GB" dirty="0" smtClean="0">
                <a:latin typeface="Street Corner"/>
                <a:cs typeface="Street Corner"/>
              </a:rPr>
              <a:t>Recovery Star review </a:t>
            </a:r>
          </a:p>
          <a:p>
            <a:r>
              <a:rPr lang="en-GB" dirty="0" smtClean="0"/>
              <a:t>Further input </a:t>
            </a:r>
          </a:p>
          <a:p>
            <a:r>
              <a:rPr lang="en-GB" dirty="0" smtClean="0"/>
              <a:t>Evaluation and discharge </a:t>
            </a:r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dirty="0">
              <a:latin typeface="Street Corner"/>
              <a:cs typeface="Street Corner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155" y="4577308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6714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29136"/>
          </a:xfrm>
        </p:spPr>
        <p:txBody>
          <a:bodyPr/>
          <a:lstStyle/>
          <a:p>
            <a:r>
              <a:rPr lang="en-GB" sz="4000" dirty="0" smtClean="0">
                <a:solidFill>
                  <a:srgbClr val="487EBF"/>
                </a:solidFill>
                <a:latin typeface="Street Corner"/>
              </a:rPr>
              <a:t>Contact Details </a:t>
            </a:r>
          </a:p>
        </p:txBody>
      </p:sp>
      <p:pic>
        <p:nvPicPr>
          <p:cNvPr id="4" name="Content Placeholder 3" descr="hampshire county council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722" y="6021288"/>
            <a:ext cx="1178045" cy="39129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1102998"/>
            <a:ext cx="8134351" cy="4198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200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r>
              <a:rPr lang="en-GB" sz="7000" smtClean="0">
                <a:latin typeface="Street Corner"/>
                <a:cs typeface="Street Corner"/>
              </a:rPr>
              <a:t>                              </a:t>
            </a:r>
            <a:r>
              <a:rPr lang="en-GB" sz="7000" dirty="0" smtClean="0">
                <a:latin typeface="Street Corner"/>
                <a:cs typeface="Street Corner"/>
              </a:rPr>
              <a:t>Winchester Wellbeing Centre </a:t>
            </a:r>
          </a:p>
          <a:p>
            <a:pPr marL="0" indent="0">
              <a:buNone/>
            </a:pPr>
            <a:r>
              <a:rPr lang="en-GB" sz="7000" dirty="0" smtClean="0">
                <a:latin typeface="Street Corner"/>
                <a:cs typeface="Street Corner"/>
              </a:rPr>
              <a:t>                                      1 </a:t>
            </a:r>
            <a:r>
              <a:rPr lang="en-GB" sz="7000" dirty="0">
                <a:latin typeface="Street Corner"/>
                <a:cs typeface="Street Corner"/>
              </a:rPr>
              <a:t>P</a:t>
            </a:r>
            <a:r>
              <a:rPr lang="en-GB" sz="7000" dirty="0" smtClean="0">
                <a:latin typeface="Street Corner"/>
                <a:cs typeface="Street Corner"/>
              </a:rPr>
              <a:t>riory Gardens</a:t>
            </a:r>
          </a:p>
          <a:p>
            <a:pPr marL="0" indent="0">
              <a:buNone/>
            </a:pPr>
            <a:r>
              <a:rPr lang="en-GB" sz="7000" dirty="0">
                <a:latin typeface="Street Corner"/>
                <a:cs typeface="Street Corner"/>
              </a:rPr>
              <a:t> </a:t>
            </a:r>
            <a:r>
              <a:rPr lang="en-GB" sz="7000" dirty="0" smtClean="0">
                <a:latin typeface="Street Corner"/>
                <a:cs typeface="Street Corner"/>
              </a:rPr>
              <a:t>                                     Parchment Street</a:t>
            </a:r>
          </a:p>
          <a:p>
            <a:pPr marL="0" indent="0">
              <a:buNone/>
            </a:pPr>
            <a:r>
              <a:rPr lang="en-GB" sz="7000" dirty="0" smtClean="0">
                <a:latin typeface="Street Corner"/>
                <a:cs typeface="Street Corner"/>
              </a:rPr>
              <a:t>                                   Winchester SO23 8AU</a:t>
            </a:r>
          </a:p>
          <a:p>
            <a:pPr marL="0" indent="0">
              <a:buNone/>
            </a:pPr>
            <a:r>
              <a:rPr lang="en-GB" sz="7000" dirty="0" smtClean="0">
                <a:latin typeface="Street Corner"/>
                <a:cs typeface="Street Corner"/>
              </a:rPr>
              <a:t>                                       Tel: 01962 859012</a:t>
            </a:r>
          </a:p>
          <a:p>
            <a:pPr marL="0" indent="0">
              <a:buNone/>
            </a:pPr>
            <a:endParaRPr lang="en-GB" sz="7000" dirty="0" smtClean="0">
              <a:latin typeface="Street Corner"/>
              <a:cs typeface="Street Corner"/>
              <a:hlinkClick r:id="rId3"/>
            </a:endParaRPr>
          </a:p>
          <a:p>
            <a:pPr marL="0" indent="0">
              <a:buNone/>
            </a:pPr>
            <a:r>
              <a:rPr lang="en-GB" sz="7000" dirty="0" smtClean="0">
                <a:latin typeface="Street Corner"/>
                <a:cs typeface="Street Corner"/>
                <a:hlinkClick r:id="rId3"/>
              </a:rPr>
              <a:t>www.solentmind.org.uk</a:t>
            </a:r>
            <a:r>
              <a:rPr lang="en-GB" sz="7000" dirty="0" smtClean="0">
                <a:latin typeface="Street Corner"/>
                <a:cs typeface="Street Corner"/>
              </a:rPr>
              <a:t> </a:t>
            </a:r>
          </a:p>
          <a:p>
            <a:pPr marL="0" indent="0">
              <a:buNone/>
            </a:pPr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endParaRPr lang="en-GB" dirty="0" smtClean="0">
              <a:latin typeface="Street Corner"/>
              <a:cs typeface="Street Corner"/>
            </a:endParaRPr>
          </a:p>
          <a:p>
            <a:pPr marL="0" indent="0">
              <a:buNone/>
            </a:pPr>
            <a:r>
              <a:rPr lang="en-GB" dirty="0" smtClean="0">
                <a:latin typeface="Street Corner"/>
                <a:cs typeface="Street Corner"/>
              </a:rPr>
              <a:t>             </a:t>
            </a:r>
            <a:endParaRPr lang="en-GB" dirty="0">
              <a:latin typeface="Street Corner"/>
              <a:cs typeface="Street Corner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155" y="4577308"/>
            <a:ext cx="1852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779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1874</TotalTime>
  <Words>315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Solent Mind, a registered charity provides a wide range of high quality services to support people with mental health problems across the Southern Region.  </vt:lpstr>
      <vt:lpstr>Winchester Wellbeing Centre </vt:lpstr>
      <vt:lpstr>Wellbeing Principles </vt:lpstr>
      <vt:lpstr>Recovery-focused groups  </vt:lpstr>
      <vt:lpstr>Groups / Activities </vt:lpstr>
      <vt:lpstr>We also offer</vt:lpstr>
      <vt:lpstr>How To Access the Service </vt:lpstr>
      <vt:lpstr>What Happens Next? </vt:lpstr>
      <vt:lpstr>Contact Details </vt:lpstr>
      <vt:lpstr>Any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Kenny</dc:creator>
  <cp:lastModifiedBy>Lorraine Ronan</cp:lastModifiedBy>
  <cp:revision>233</cp:revision>
  <cp:lastPrinted>2015-06-17T19:19:24Z</cp:lastPrinted>
  <dcterms:created xsi:type="dcterms:W3CDTF">2013-09-11T08:29:10Z</dcterms:created>
  <dcterms:modified xsi:type="dcterms:W3CDTF">2015-06-18T18:03:02Z</dcterms:modified>
</cp:coreProperties>
</file>