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717" r:id="rId3"/>
    <p:sldMasterId id="2147483729" r:id="rId4"/>
    <p:sldMasterId id="2147483741" r:id="rId5"/>
  </p:sldMasterIdLst>
  <p:notesMasterIdLst>
    <p:notesMasterId r:id="rId21"/>
  </p:notesMasterIdLst>
  <p:sldIdLst>
    <p:sldId id="256" r:id="rId6"/>
    <p:sldId id="257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74" r:id="rId17"/>
    <p:sldId id="275" r:id="rId18"/>
    <p:sldId id="277" r:id="rId19"/>
    <p:sldId id="276" r:id="rId2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1" autoAdjust="0"/>
  </p:normalViewPr>
  <p:slideViewPr>
    <p:cSldViewPr snapToGrid="0" snapToObjects="1">
      <p:cViewPr>
        <p:scale>
          <a:sx n="107" d="100"/>
          <a:sy n="107" d="100"/>
        </p:scale>
        <p:origin x="-7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E278-8F73-4473-BF50-3AE306E38F32}" type="datetimeFigureOut">
              <a:rPr lang="en-GB" smtClean="0"/>
              <a:pPr/>
              <a:t>26/06/2015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8D59-4ADD-4D92-9F54-C5390125C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Services were originally developed through the national Improving Access to Psychological Therapies (IAPT) initiative</a:t>
            </a:r>
          </a:p>
          <a:p>
            <a:r>
              <a:rPr lang="en-GB" dirty="0" smtClean="0"/>
              <a:t>1 in 10 children have a mental health problem (around 31,000 in Hampshire), and half of all lifetime mental illness is present by the age of 14. </a:t>
            </a:r>
          </a:p>
          <a:p>
            <a:r>
              <a:rPr lang="en-GB" dirty="0" smtClean="0"/>
              <a:t>1 in 10 new mothers suffer from postnatal depression (around 1500 women each year in Hampshire). </a:t>
            </a:r>
          </a:p>
          <a:p>
            <a:r>
              <a:rPr lang="en-GB" dirty="0" smtClean="0"/>
              <a:t>1 in 5 of working-age women and 17% of working-age men are affected by depression or anxiety at any one time. </a:t>
            </a:r>
          </a:p>
          <a:p>
            <a:r>
              <a:rPr lang="en-GB" dirty="0" smtClean="0"/>
              <a:t>Half of all women and a quarter of all men will be affected by depression at some time in their life and 15% experience a disabling depression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13AF-8940-4C11-9B47-94BA3690F48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0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Wellbeing centres help people to achieve their individual potential and participate in their community</a:t>
            </a:r>
          </a:p>
          <a:p>
            <a:r>
              <a:rPr lang="en-GB" dirty="0" smtClean="0"/>
              <a:t>As mentioned</a:t>
            </a:r>
            <a:r>
              <a:rPr lang="en-GB" baseline="0" dirty="0" smtClean="0"/>
              <a:t> previously we have 5 wellbeing centres in WH. In </a:t>
            </a:r>
            <a:r>
              <a:rPr lang="en-GB" baseline="0" dirty="0" err="1" smtClean="0"/>
              <a:t>eastleigh</a:t>
            </a:r>
            <a:r>
              <a:rPr lang="en-GB" baseline="0" dirty="0" smtClean="0"/>
              <a:t>, Winchester, </a:t>
            </a:r>
            <a:r>
              <a:rPr lang="en-GB" baseline="0" dirty="0" err="1" smtClean="0"/>
              <a:t>Romsey</a:t>
            </a:r>
            <a:r>
              <a:rPr lang="en-GB" baseline="0" dirty="0" smtClean="0"/>
              <a:t>, Andover and New Forest  - split over 2 sites in New Milton and Hythe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8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waiting times</a:t>
            </a:r>
          </a:p>
          <a:p>
            <a:r>
              <a:rPr lang="en-GB" dirty="0" smtClean="0"/>
              <a:t>Working to improve physical health of people with mental health problems </a:t>
            </a:r>
          </a:p>
          <a:p>
            <a:r>
              <a:rPr lang="en-GB" dirty="0" smtClean="0"/>
              <a:t>Working to identify and treat MH problems in people with chronic physical</a:t>
            </a:r>
            <a:r>
              <a:rPr lang="en-GB" baseline="0" dirty="0" smtClean="0"/>
              <a:t> health conditions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2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People are coached, developed and trained to grow their own strengths and resources</a:t>
            </a:r>
          </a:p>
          <a:p>
            <a:r>
              <a:rPr lang="en-GB" sz="1200" dirty="0" smtClean="0"/>
              <a:t>Students and Tutors work together to develop goals and plans important to them</a:t>
            </a:r>
          </a:p>
          <a:p>
            <a:r>
              <a:rPr lang="en-GB" sz="1200" dirty="0" smtClean="0"/>
              <a:t>People move on from the college as courses are completed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8D59-4ADD-4D92-9F54-C5390125C30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9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31A04C-8231-6C42-85F2-7C3F58F4BF1A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44FD3-F8B6-B042-B6CB-5490D4315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EF70A7-8EA3-A74B-AE88-939A440D3643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32BFDF-8CB6-654D-B3F5-1DF03C749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2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9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3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6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859BC0-C49B-9A4A-AC7C-783D92C001FA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A1A8C-7B0C-6744-8633-5404A9A4F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22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2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2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7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9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91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01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32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2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5FF51-6639-B744-BB67-0127C2ABE487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23D5DF-D0A2-2749-9D50-4D61CAD5E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67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9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46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6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3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7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6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9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65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3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9045E-D7C5-A94E-B5A2-6DC1F9AD6A2F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8BF3CF-659D-0247-A55B-8763075E2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5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0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4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77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5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88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1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859BC0-C49B-9A4A-AC7C-783D92C001F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A1A8C-7B0C-6744-8633-5404A9A4FB4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0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5FF51-6639-B744-BB67-0127C2ABE48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23D5DF-D0A2-2749-9D50-4D61CAD5E35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1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A9045E-D7C5-A94E-B5A2-6DC1F9AD6A2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8BF3CF-659D-0247-A55B-8763075E22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712277-BF7D-8B43-855B-1B9268132C4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C99C86-4733-9A4F-BA8C-5D7CC0B2B0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712277-BF7D-8B43-855B-1B9268132C40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C99C86-4733-9A4F-BA8C-5D7CC0B2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70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FEEDEF-DBE2-7E42-A655-00E08C3B6E8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64C7B1-E260-B149-BE17-2A75A79B75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1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694DB1-7888-9548-B397-66D1395D876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F9FADC-54C8-F54E-B31E-CB9BD35960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5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148DAD-DB7D-4444-AE2B-9FBC8E84DC7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283DAD-F99C-3645-8992-872125D3CE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04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7BE028-BDE0-9644-938F-A08B0BA0758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F61DCD-5469-4048-A8F9-44F11B89C46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65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31A04C-8231-6C42-85F2-7C3F58F4BF1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44FD3-F8B6-B042-B6CB-5490D431554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53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EF70A7-8EA3-A74B-AE88-939A440D36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32BFDF-8CB6-654D-B3F5-1DF03C7491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FEEDEF-DBE2-7E42-A655-00E08C3B6E8C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64C7B1-E260-B149-BE17-2A75A79B7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694DB1-7888-9548-B397-66D1395D876D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F9FADC-54C8-F54E-B31E-CB9BD3596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9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148DAD-DB7D-4444-AE2B-9FBC8E84DC7E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283DAD-F99C-3645-8992-872125D3C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5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7BE028-BDE0-9644-938F-A08B0BA07585}" type="datetimeFigureOut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F61DCD-5469-4048-A8F9-44F11B89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03882"/>
            <a:ext cx="8229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4607"/>
            <a:ext cx="8229600" cy="40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2" name="Picture 1" descr="Master-WH-CCG-logo-COL-cmyk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64" y="259278"/>
            <a:ext cx="3080321" cy="790067"/>
          </a:xfrm>
          <a:prstGeom prst="rect">
            <a:avLst/>
          </a:prstGeom>
        </p:spPr>
      </p:pic>
      <p:pic>
        <p:nvPicPr>
          <p:cNvPr id="4" name="Picture 3" descr="WHCCG-strap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36" y="6444441"/>
            <a:ext cx="2496280" cy="260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558ED5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34E7910-2C26-47A8-8D21-F3BF4F1A0C1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26/06/2015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5F3490D-D32D-4616-B473-C71C3412F63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3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03882"/>
            <a:ext cx="8229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4607"/>
            <a:ext cx="8229600" cy="40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2" name="Picture 1" descr="Master-WH-CCG-logo-COL-cmyk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64" y="259278"/>
            <a:ext cx="3080321" cy="790067"/>
          </a:xfrm>
          <a:prstGeom prst="rect">
            <a:avLst/>
          </a:prstGeom>
        </p:spPr>
      </p:pic>
      <p:pic>
        <p:nvPicPr>
          <p:cNvPr id="4" name="Picture 3" descr="WHCCG-strap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36" y="6444441"/>
            <a:ext cx="2496280" cy="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558ED5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558ED5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dementiaroadmap.info/westhampshir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CCG-whoo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243"/>
            <a:ext cx="9144000" cy="2087880"/>
          </a:xfrm>
          <a:prstGeom prst="rect">
            <a:avLst/>
          </a:prstGeom>
        </p:spPr>
      </p:pic>
      <p:sp>
        <p:nvSpPr>
          <p:cNvPr id="122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Why m</a:t>
            </a:r>
            <a:r>
              <a:rPr lang="en-GB" sz="3600" dirty="0" smtClean="0"/>
              <a:t>ental health </a:t>
            </a:r>
            <a:r>
              <a:rPr lang="en-GB" sz="3600" dirty="0"/>
              <a:t>is </a:t>
            </a:r>
            <a:r>
              <a:rPr lang="en-GB" sz="3600" dirty="0" smtClean="0"/>
              <a:t>important </a:t>
            </a:r>
            <a:r>
              <a:rPr lang="en-GB" sz="3600" dirty="0"/>
              <a:t>in </a:t>
            </a:r>
            <a:r>
              <a:rPr lang="en-GB" sz="3600" dirty="0" smtClean="0"/>
              <a:t>west </a:t>
            </a:r>
            <a:r>
              <a:rPr lang="en-GB" sz="3600" dirty="0"/>
              <a:t>Hampshire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Spotlight on mental health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2400" dirty="0" smtClean="0"/>
              <a:t>23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June 2015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sz="3200" dirty="0" smtClean="0"/>
              <a:t>Dr </a:t>
            </a:r>
            <a:r>
              <a:rPr lang="en-GB" sz="3200" dirty="0"/>
              <a:t>Katrina </a:t>
            </a:r>
            <a:r>
              <a:rPr lang="en-GB" sz="3200" dirty="0" smtClean="0"/>
              <a:t>Webster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200" dirty="0" smtClean="0"/>
              <a:t>Clinical director for mental health &amp; learning disabilities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200" dirty="0" smtClean="0"/>
              <a:t>West Hampshire CCG</a:t>
            </a:r>
            <a:endParaRPr lang="en-GB" sz="2200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Hampshire Primary Care </a:t>
            </a:r>
            <a:br>
              <a:rPr lang="en-GB" sz="2800" dirty="0" smtClean="0"/>
            </a:br>
            <a:r>
              <a:rPr lang="en-GB" sz="2800" dirty="0" smtClean="0"/>
              <a:t>Psychological Therapy Service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‘Talking Therapy’ services </a:t>
            </a:r>
            <a:r>
              <a:rPr lang="en-GB" smtClean="0"/>
              <a:t>are available </a:t>
            </a:r>
            <a:r>
              <a:rPr lang="en-GB" dirty="0" smtClean="0"/>
              <a:t>to help people with mild to moderate depression and anxiety disorders </a:t>
            </a:r>
          </a:p>
          <a:p>
            <a:r>
              <a:rPr lang="en-GB" dirty="0" smtClean="0"/>
              <a:t>Available to everyone over 16 </a:t>
            </a:r>
          </a:p>
          <a:p>
            <a:r>
              <a:rPr lang="en-GB" dirty="0" smtClean="0"/>
              <a:t>The Hampshire service is called italk and has been in place since 2010</a:t>
            </a:r>
          </a:p>
          <a:p>
            <a:r>
              <a:rPr lang="en-GB" dirty="0" smtClean="0"/>
              <a:t>The service is provided by Southern Health NHS Foundation Trust who deliver the service in partnership with Solent Mind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332656"/>
            <a:ext cx="14702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0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548680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1661" y="4077072"/>
            <a:ext cx="414799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900" b="1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Tel: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900" b="1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023 </a:t>
            </a:r>
            <a:r>
              <a:rPr lang="en-GB" sz="3900" b="1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8038 </a:t>
            </a:r>
            <a:r>
              <a:rPr lang="en-GB" sz="3900" b="1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3920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900" b="1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www.italk.org.uk</a:t>
            </a:r>
          </a:p>
        </p:txBody>
      </p:sp>
    </p:spTree>
    <p:extLst>
      <p:ext uri="{BB962C8B-B14F-4D97-AF65-F5344CB8AC3E}">
        <p14:creationId xmlns:p14="http://schemas.microsoft.com/office/powerpoint/2010/main" val="82209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Wellbeing </a:t>
            </a:r>
            <a:r>
              <a:rPr lang="en-GB" sz="3600" dirty="0"/>
              <a:t>Centres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Wellbeing is about feeling good on the inside and on the </a:t>
            </a:r>
            <a:r>
              <a:rPr lang="en-GB" dirty="0" smtClean="0"/>
              <a:t>outside</a:t>
            </a:r>
            <a:endParaRPr lang="en-GB" dirty="0"/>
          </a:p>
          <a:p>
            <a:r>
              <a:rPr lang="en-GB" dirty="0" smtClean="0"/>
              <a:t>Wellbeing </a:t>
            </a:r>
            <a:r>
              <a:rPr lang="en-GB" dirty="0"/>
              <a:t>centres were set up in 2012 and jointly funded between Health and Hampshire County </a:t>
            </a:r>
            <a:r>
              <a:rPr lang="en-GB" dirty="0" smtClean="0"/>
              <a:t>Council</a:t>
            </a:r>
            <a:endParaRPr lang="en-GB" dirty="0"/>
          </a:p>
          <a:p>
            <a:r>
              <a:rPr lang="en-GB" dirty="0"/>
              <a:t>Wellbeing centres have been used by thousands of people since they were set </a:t>
            </a:r>
            <a:r>
              <a:rPr lang="en-GB" dirty="0" smtClean="0"/>
              <a:t>up</a:t>
            </a:r>
            <a:endParaRPr lang="en-GB" dirty="0"/>
          </a:p>
          <a:p>
            <a:r>
              <a:rPr lang="en-GB" dirty="0"/>
              <a:t>Anybody can refer themselves to the centres, but many will be referred from health and social care </a:t>
            </a:r>
            <a:r>
              <a:rPr lang="en-GB" dirty="0" smtClean="0"/>
              <a:t>services</a:t>
            </a:r>
            <a:endParaRPr lang="en-GB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73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Wellbeing </a:t>
            </a:r>
            <a:r>
              <a:rPr lang="en-GB" sz="3600" dirty="0"/>
              <a:t>Centres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Wellbeing </a:t>
            </a:r>
            <a:r>
              <a:rPr lang="en-GB" dirty="0"/>
              <a:t>centres host groups that including help with work, life skills and therapeutic activity like music-making    </a:t>
            </a:r>
          </a:p>
          <a:p>
            <a:r>
              <a:rPr lang="en-GB" dirty="0"/>
              <a:t>Other mental health services rely on the centres to provide space for groups and therapies </a:t>
            </a:r>
          </a:p>
          <a:p>
            <a:r>
              <a:rPr lang="en-GB" dirty="0"/>
              <a:t>The service will need to expand in coming years as more services are delivered closer to home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4778607"/>
            <a:ext cx="34194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MIND_Solent_Stack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608" y="4365971"/>
            <a:ext cx="17859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72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489"/>
            <a:ext cx="6263196" cy="949325"/>
          </a:xfrm>
        </p:spPr>
        <p:txBody>
          <a:bodyPr/>
          <a:lstStyle/>
          <a:p>
            <a:r>
              <a:rPr lang="en-GB" dirty="0" smtClean="0"/>
              <a:t>Dementia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607"/>
            <a:ext cx="3848470" cy="2640558"/>
          </a:xfrm>
        </p:spPr>
        <p:txBody>
          <a:bodyPr/>
          <a:lstStyle/>
          <a:p>
            <a:r>
              <a:rPr lang="en-GB" dirty="0" smtClean="0"/>
              <a:t>Resources for professionals, carers and people with dementia</a:t>
            </a:r>
          </a:p>
          <a:p>
            <a:r>
              <a:rPr lang="en-GB" dirty="0" smtClean="0"/>
              <a:t>One stop shop for links to everything about dementia including local services  </a:t>
            </a:r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10361" y="1136650"/>
            <a:ext cx="4685678" cy="4367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357" y="5672831"/>
            <a:ext cx="7590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4"/>
              </a:rPr>
              <a:t>http</a:t>
            </a:r>
            <a:r>
              <a:rPr lang="en-GB" sz="2800" dirty="0">
                <a:hlinkClick r:id="rId4"/>
              </a:rPr>
              <a:t>://dementiaroadmap.info/westhampshire/</a:t>
            </a:r>
            <a:r>
              <a:rPr lang="en-GB" sz="2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27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West Hampshire CCG is investing in improving mental health services</a:t>
            </a:r>
          </a:p>
          <a:p>
            <a:r>
              <a:rPr lang="en-GB"/>
              <a:t>Mental h</a:t>
            </a:r>
            <a:r>
              <a:rPr lang="en-GB" smtClean="0"/>
              <a:t>ealth </a:t>
            </a:r>
            <a:r>
              <a:rPr lang="en-GB" dirty="0" smtClean="0"/>
              <a:t>services </a:t>
            </a:r>
            <a:r>
              <a:rPr lang="en-GB" dirty="0"/>
              <a:t>focussed on community support, with beds when needed</a:t>
            </a:r>
          </a:p>
          <a:p>
            <a:r>
              <a:rPr lang="en-GB" dirty="0"/>
              <a:t>Services are joining up better between different health </a:t>
            </a:r>
            <a:r>
              <a:rPr lang="en-GB" dirty="0" smtClean="0"/>
              <a:t>settings </a:t>
            </a:r>
            <a:r>
              <a:rPr lang="en-GB" dirty="0"/>
              <a:t>and social care </a:t>
            </a:r>
          </a:p>
          <a:p>
            <a:r>
              <a:rPr lang="en-GB" dirty="0"/>
              <a:t>Helping people to recover from illness, develop their own goals and stay well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-247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4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Why m</a:t>
            </a:r>
            <a:r>
              <a:rPr lang="en-GB" sz="3400" dirty="0" smtClean="0"/>
              <a:t>ental health </a:t>
            </a:r>
            <a:r>
              <a:rPr lang="en-GB" sz="3400" dirty="0"/>
              <a:t>i</a:t>
            </a:r>
            <a:r>
              <a:rPr lang="en-GB" sz="3400" dirty="0" smtClean="0"/>
              <a:t>s important </a:t>
            </a:r>
            <a:r>
              <a:rPr lang="en-GB" sz="3400" dirty="0"/>
              <a:t>in Hampshire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</a:t>
            </a:r>
            <a:r>
              <a:rPr lang="en-GB" dirty="0"/>
              <a:t>in 6 of the adult population experience mental ill health at any one </a:t>
            </a:r>
            <a:r>
              <a:rPr lang="en-GB" dirty="0" smtClean="0"/>
              <a:t>time</a:t>
            </a:r>
            <a:endParaRPr lang="en-GB" dirty="0"/>
          </a:p>
          <a:p>
            <a:r>
              <a:rPr lang="en-GB" dirty="0"/>
              <a:t>1 in 10 children have a mental health </a:t>
            </a:r>
            <a:r>
              <a:rPr lang="en-GB" dirty="0" smtClean="0"/>
              <a:t>problem; </a:t>
            </a:r>
            <a:r>
              <a:rPr lang="en-GB" dirty="0"/>
              <a:t>half of lifetime mental illness is present by the age of </a:t>
            </a:r>
            <a:r>
              <a:rPr lang="en-GB" dirty="0" smtClean="0"/>
              <a:t>14 </a:t>
            </a:r>
            <a:endParaRPr lang="en-GB" dirty="0"/>
          </a:p>
          <a:p>
            <a:r>
              <a:rPr lang="en-GB" dirty="0" smtClean="0"/>
              <a:t>1</a:t>
            </a:r>
            <a:r>
              <a:rPr lang="en-GB" dirty="0"/>
              <a:t>% of the population has a serious mental health problem (13,200 across Hampshire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3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558ED5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sz="3800" dirty="0" smtClean="0">
                <a:solidFill>
                  <a:srgbClr val="558ED5"/>
                </a:solidFill>
              </a:rPr>
              <a:t>Provision - Southern Health Foundation Trust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Adult Mental Health:  </a:t>
            </a:r>
          </a:p>
          <a:p>
            <a:pPr lvl="1"/>
            <a:r>
              <a:rPr lang="en-GB" dirty="0" smtClean="0"/>
              <a:t>Community Mental Health Teams</a:t>
            </a:r>
          </a:p>
          <a:p>
            <a:pPr lvl="1"/>
            <a:r>
              <a:rPr lang="en-GB" dirty="0" smtClean="0"/>
              <a:t>Acute Mental Health Teams (urgent and higher intensity support) 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Recovery College</a:t>
            </a:r>
          </a:p>
          <a:p>
            <a:pPr marL="57150" indent="0">
              <a:buNone/>
            </a:pPr>
            <a:r>
              <a:rPr lang="en-GB" dirty="0" smtClean="0"/>
              <a:t>Older People’s Mental Health: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Community Mental Health Teams</a:t>
            </a:r>
          </a:p>
          <a:p>
            <a:pPr marL="57150" indent="0">
              <a:buNone/>
            </a:pPr>
            <a:r>
              <a:rPr lang="en-GB" dirty="0" smtClean="0"/>
              <a:t>For both:</a:t>
            </a:r>
            <a:endParaRPr lang="en-GB" dirty="0"/>
          </a:p>
          <a:p>
            <a:pPr marL="914400" lvl="1" indent="-457200"/>
            <a:r>
              <a:rPr lang="en-GB" dirty="0" smtClean="0"/>
              <a:t>around 125 beds</a:t>
            </a:r>
          </a:p>
          <a:p>
            <a:pPr marL="914400" lvl="1" indent="-457200"/>
            <a:r>
              <a:rPr lang="en-GB" dirty="0" smtClean="0"/>
              <a:t>Talking therapy services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61" y="332656"/>
            <a:ext cx="2799588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Provision - Wellbeing Centres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</a:t>
            </a:r>
            <a:r>
              <a:rPr lang="en-GB" sz="3200" dirty="0"/>
              <a:t>In partnership with Hampshire County Council)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Andover </a:t>
            </a:r>
            <a:r>
              <a:rPr lang="en-GB" dirty="0"/>
              <a:t>Mind </a:t>
            </a:r>
          </a:p>
          <a:p>
            <a:pPr lvl="1"/>
            <a:r>
              <a:rPr lang="en-GB" dirty="0" smtClean="0"/>
              <a:t>Andover</a:t>
            </a:r>
          </a:p>
          <a:p>
            <a:pPr lvl="1"/>
            <a:r>
              <a:rPr lang="en-GB" dirty="0" err="1" smtClean="0"/>
              <a:t>Romsey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57150" lvl="1" indent="0">
              <a:buNone/>
            </a:pPr>
            <a:r>
              <a:rPr lang="en-GB" sz="2400" dirty="0"/>
              <a:t>Solent </a:t>
            </a:r>
            <a:r>
              <a:rPr lang="en-GB" sz="2400" dirty="0" smtClean="0"/>
              <a:t>Mind </a:t>
            </a:r>
            <a:endParaRPr lang="en-GB" sz="2400" dirty="0"/>
          </a:p>
          <a:p>
            <a:pPr lvl="1"/>
            <a:r>
              <a:rPr lang="en-GB" dirty="0" smtClean="0"/>
              <a:t>Eastleigh </a:t>
            </a:r>
            <a:endParaRPr lang="en-GB" dirty="0"/>
          </a:p>
          <a:p>
            <a:pPr lvl="1"/>
            <a:r>
              <a:rPr lang="en-GB" dirty="0"/>
              <a:t>Winchester</a:t>
            </a:r>
          </a:p>
          <a:p>
            <a:pPr lvl="1"/>
            <a:r>
              <a:rPr lang="en-GB" dirty="0"/>
              <a:t>Hythe and New Milton</a:t>
            </a:r>
          </a:p>
          <a:p>
            <a:endParaRPr lang="en-GB" dirty="0"/>
          </a:p>
        </p:txBody>
      </p:sp>
      <p:pic>
        <p:nvPicPr>
          <p:cNvPr id="4" name="Picture 3" descr="MIND_Solent_Stac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628" y="4227696"/>
            <a:ext cx="17859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12" y="2665722"/>
            <a:ext cx="34194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</a:t>
            </a:r>
            <a:r>
              <a:rPr lang="en-GB" dirty="0" smtClean="0"/>
              <a:t>sector </a:t>
            </a:r>
            <a:r>
              <a:rPr lang="en-GB" dirty="0"/>
              <a:t>and other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Alzheimer's </a:t>
            </a:r>
            <a:r>
              <a:rPr lang="en-GB" dirty="0"/>
              <a:t>Society &amp; </a:t>
            </a:r>
            <a:r>
              <a:rPr lang="en-GB" dirty="0" smtClean="0"/>
              <a:t>Andover Mind – </a:t>
            </a:r>
            <a:r>
              <a:rPr lang="en-GB" dirty="0"/>
              <a:t>Dementia Advisers  </a:t>
            </a:r>
            <a:endParaRPr lang="en-GB" dirty="0" smtClean="0"/>
          </a:p>
          <a:p>
            <a:r>
              <a:rPr lang="en-GB" dirty="0"/>
              <a:t>Surrey and Borders Partnership Trust for autism diagnostic </a:t>
            </a:r>
            <a:r>
              <a:rPr lang="en-GB" dirty="0" smtClean="0"/>
              <a:t>assessment</a:t>
            </a:r>
            <a:endParaRPr lang="en-GB" dirty="0"/>
          </a:p>
          <a:p>
            <a:r>
              <a:rPr lang="en-GB" dirty="0"/>
              <a:t>Chronic fatigue </a:t>
            </a:r>
            <a:r>
              <a:rPr lang="en-GB" dirty="0" smtClean="0"/>
              <a:t>services – South coast fatigue</a:t>
            </a:r>
            <a:endParaRPr lang="en-GB" dirty="0"/>
          </a:p>
          <a:p>
            <a:r>
              <a:rPr lang="en-GB" dirty="0"/>
              <a:t>Rape Crisis and support services</a:t>
            </a:r>
          </a:p>
          <a:p>
            <a:r>
              <a:rPr lang="en-GB" dirty="0"/>
              <a:t>Independent Advocacy </a:t>
            </a:r>
          </a:p>
          <a:p>
            <a:r>
              <a:rPr lang="en-GB" dirty="0"/>
              <a:t>Independent consultants for adults with ADHD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8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800" b="1" dirty="0"/>
              <a:t>Helping People in a Crisis </a:t>
            </a:r>
          </a:p>
          <a:p>
            <a:pPr lvl="1"/>
            <a:r>
              <a:rPr lang="en-GB" sz="2800" dirty="0"/>
              <a:t>Mental health professionals offering support in </a:t>
            </a:r>
            <a:r>
              <a:rPr lang="en-GB" sz="2800" dirty="0" smtClean="0"/>
              <a:t>acute hospitals (</a:t>
            </a:r>
            <a:r>
              <a:rPr lang="en-GB" sz="2800" dirty="0"/>
              <a:t>P</a:t>
            </a:r>
            <a:r>
              <a:rPr lang="en-GB" sz="2800" dirty="0" smtClean="0"/>
              <a:t>sychiatric liaison services)</a:t>
            </a:r>
            <a:endParaRPr lang="en-GB" sz="2800" dirty="0"/>
          </a:p>
          <a:p>
            <a:pPr lvl="1"/>
            <a:r>
              <a:rPr lang="en-GB" sz="2800" dirty="0"/>
              <a:t>Making </a:t>
            </a:r>
            <a:r>
              <a:rPr lang="en-GB" sz="2800" dirty="0" smtClean="0"/>
              <a:t>sure </a:t>
            </a:r>
            <a:r>
              <a:rPr lang="en-GB" sz="2800" dirty="0"/>
              <a:t>there are safe places, rather than police cells</a:t>
            </a:r>
          </a:p>
          <a:p>
            <a:pPr lvl="1"/>
            <a:r>
              <a:rPr lang="en-GB" sz="2800" dirty="0"/>
              <a:t>Putting </a:t>
            </a:r>
            <a:r>
              <a:rPr lang="en-GB" sz="2800" dirty="0" smtClean="0"/>
              <a:t>mental </a:t>
            </a:r>
            <a:r>
              <a:rPr lang="en-GB" sz="2800" dirty="0"/>
              <a:t>h</a:t>
            </a:r>
            <a:r>
              <a:rPr lang="en-GB" sz="2800" dirty="0" smtClean="0"/>
              <a:t>ealth </a:t>
            </a:r>
            <a:r>
              <a:rPr lang="en-GB" sz="2800" dirty="0"/>
              <a:t>workers into police, </a:t>
            </a:r>
            <a:r>
              <a:rPr lang="en-GB" sz="2800" dirty="0" smtClean="0"/>
              <a:t>ambulance, 111 </a:t>
            </a:r>
            <a:r>
              <a:rPr lang="en-GB" sz="2800" dirty="0"/>
              <a:t>and 999 call centres </a:t>
            </a:r>
          </a:p>
        </p:txBody>
      </p:sp>
    </p:spTree>
    <p:extLst>
      <p:ext uri="{BB962C8B-B14F-4D97-AF65-F5344CB8AC3E}">
        <p14:creationId xmlns:p14="http://schemas.microsoft.com/office/powerpoint/2010/main" val="397883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are doing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Parity of Esteem </a:t>
            </a:r>
            <a:r>
              <a:rPr lang="en-GB" dirty="0"/>
              <a:t>– national programme to address inequality: local actions</a:t>
            </a:r>
          </a:p>
          <a:p>
            <a:pPr lvl="1"/>
            <a:r>
              <a:rPr lang="en-GB" sz="2400" dirty="0"/>
              <a:t>Making sure people with a mental health need are treated in the same away as those with a physical health need </a:t>
            </a:r>
          </a:p>
          <a:p>
            <a:pPr lvl="1"/>
            <a:r>
              <a:rPr lang="en-GB" sz="2400" dirty="0"/>
              <a:t>Making sure people get both their mental and physical wellbeing looked after, whatever service supports them</a:t>
            </a:r>
          </a:p>
          <a:p>
            <a:pPr lvl="1"/>
            <a:r>
              <a:rPr lang="en-GB" sz="2400" dirty="0"/>
              <a:t>People with a mental illness can die up to twenty years earlier, we are working to address this inequality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0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mental health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Reducing waiting times for the very unwell</a:t>
            </a:r>
          </a:p>
          <a:p>
            <a:r>
              <a:rPr lang="en-GB" sz="2000" dirty="0"/>
              <a:t>Expanding the talking therapy service </a:t>
            </a:r>
          </a:p>
          <a:p>
            <a:r>
              <a:rPr lang="en-GB" sz="2000" dirty="0" smtClean="0"/>
              <a:t>Identifying </a:t>
            </a:r>
            <a:r>
              <a:rPr lang="en-GB" sz="2000" dirty="0"/>
              <a:t>and supporting </a:t>
            </a:r>
            <a:r>
              <a:rPr lang="en-GB" sz="2000" dirty="0" smtClean="0"/>
              <a:t>more people </a:t>
            </a:r>
            <a:r>
              <a:rPr lang="en-GB" sz="2000" dirty="0"/>
              <a:t>with Dementia</a:t>
            </a:r>
          </a:p>
          <a:p>
            <a:r>
              <a:rPr lang="en-GB" sz="2000" dirty="0"/>
              <a:t>Improving services for people who are ill as a result of bad experiences as a younger person </a:t>
            </a:r>
          </a:p>
          <a:p>
            <a:r>
              <a:rPr lang="en-GB" sz="2000" dirty="0" smtClean="0"/>
              <a:t>Working to develop well-being centres</a:t>
            </a:r>
          </a:p>
          <a:p>
            <a:r>
              <a:rPr lang="en-GB" sz="2000" dirty="0" smtClean="0"/>
              <a:t>Making sure people with psychosis are treated quickly </a:t>
            </a:r>
            <a:endParaRPr lang="en-GB" sz="2000" dirty="0"/>
          </a:p>
          <a:p>
            <a:r>
              <a:rPr lang="en-GB" sz="2000" dirty="0"/>
              <a:t>Making sure people with learning disabilities don’t have to live away from their families in private hospitals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5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to people who are using mental health </a:t>
            </a:r>
            <a:r>
              <a:rPr lang="en-GB" dirty="0" smtClean="0"/>
              <a:t>services </a:t>
            </a:r>
            <a:r>
              <a:rPr lang="en-GB" dirty="0"/>
              <a:t>or have been discharged in the last </a:t>
            </a:r>
            <a:r>
              <a:rPr lang="en-GB" dirty="0" smtClean="0"/>
              <a:t>year and their carers</a:t>
            </a:r>
            <a:endParaRPr lang="en-GB" dirty="0"/>
          </a:p>
          <a:p>
            <a:r>
              <a:rPr lang="en-GB" dirty="0"/>
              <a:t>Aims to rebuild lives, not just reduce symptoms</a:t>
            </a:r>
          </a:p>
          <a:p>
            <a:r>
              <a:rPr lang="en-GB" dirty="0"/>
              <a:t>Range of courses available in many areas</a:t>
            </a:r>
          </a:p>
          <a:p>
            <a:r>
              <a:rPr lang="en-GB" dirty="0"/>
              <a:t>Courses are led by a mental health professional working alongside  a person with lived experience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2" y="548680"/>
            <a:ext cx="1171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9978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</Template>
  <TotalTime>286</TotalTime>
  <Words>925</Words>
  <Application>Microsoft Office PowerPoint</Application>
  <PresentationFormat>On-screen Show (4:3)</PresentationFormat>
  <Paragraphs>117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Presentation template</vt:lpstr>
      <vt:lpstr>1_Office Theme</vt:lpstr>
      <vt:lpstr>3_Office Theme</vt:lpstr>
      <vt:lpstr>4_Office Theme</vt:lpstr>
      <vt:lpstr>1_Presentation template</vt:lpstr>
      <vt:lpstr>Why mental health is important in west Hampshire   Spotlight on mental health  23rd June 2015 </vt:lpstr>
      <vt:lpstr>Why mental health is important in Hampshire </vt:lpstr>
      <vt:lpstr>PowerPoint Presentation</vt:lpstr>
      <vt:lpstr>Provision - Wellbeing Centres  (In partnership with Hampshire County Council)</vt:lpstr>
      <vt:lpstr>Third sector and other services </vt:lpstr>
      <vt:lpstr>What we are doing</vt:lpstr>
      <vt:lpstr>What we are doing </vt:lpstr>
      <vt:lpstr>Improving mental health services </vt:lpstr>
      <vt:lpstr>Recovery College</vt:lpstr>
      <vt:lpstr>Hampshire Primary Care  Psychological Therapy Service</vt:lpstr>
      <vt:lpstr>PowerPoint Presentation</vt:lpstr>
      <vt:lpstr>Wellbeing Centres</vt:lpstr>
      <vt:lpstr>Wellbeing Centres</vt:lpstr>
      <vt:lpstr>Dementia Roadmap</vt:lpstr>
      <vt:lpstr>Summary</vt:lpstr>
    </vt:vector>
  </TitlesOfParts>
  <Company>NHS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Soper</dc:creator>
  <cp:lastModifiedBy>Lorraine Ronan</cp:lastModifiedBy>
  <cp:revision>33</cp:revision>
  <cp:lastPrinted>2015-06-26T11:26:33Z</cp:lastPrinted>
  <dcterms:created xsi:type="dcterms:W3CDTF">2013-07-22T11:41:22Z</dcterms:created>
  <dcterms:modified xsi:type="dcterms:W3CDTF">2015-06-26T11:26:55Z</dcterms:modified>
</cp:coreProperties>
</file>